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33"/>
  </p:handoutMasterIdLst>
  <p:sldIdLst>
    <p:sldId id="256" r:id="rId2"/>
    <p:sldId id="277" r:id="rId3"/>
    <p:sldId id="270" r:id="rId4"/>
    <p:sldId id="284" r:id="rId5"/>
    <p:sldId id="283" r:id="rId6"/>
    <p:sldId id="272" r:id="rId7"/>
    <p:sldId id="288" r:id="rId8"/>
    <p:sldId id="287" r:id="rId9"/>
    <p:sldId id="289" r:id="rId10"/>
    <p:sldId id="290" r:id="rId11"/>
    <p:sldId id="291" r:id="rId12"/>
    <p:sldId id="292" r:id="rId13"/>
    <p:sldId id="293" r:id="rId14"/>
    <p:sldId id="294" r:id="rId15"/>
    <p:sldId id="274" r:id="rId16"/>
    <p:sldId id="275" r:id="rId17"/>
    <p:sldId id="257" r:id="rId18"/>
    <p:sldId id="260" r:id="rId19"/>
    <p:sldId id="276" r:id="rId20"/>
    <p:sldId id="258" r:id="rId21"/>
    <p:sldId id="259" r:id="rId22"/>
    <p:sldId id="261" r:id="rId23"/>
    <p:sldId id="286" r:id="rId24"/>
    <p:sldId id="285" r:id="rId25"/>
    <p:sldId id="264" r:id="rId26"/>
    <p:sldId id="268" r:id="rId27"/>
    <p:sldId id="262" r:id="rId28"/>
    <p:sldId id="263" r:id="rId29"/>
    <p:sldId id="265" r:id="rId30"/>
    <p:sldId id="266" r:id="rId31"/>
    <p:sldId id="267" r:id="rId32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3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5C983128-51C6-49E7-9053-DFC4FC191D00}" type="datetimeFigureOut">
              <a:rPr lang="en-US"/>
              <a:pPr>
                <a:defRPr/>
              </a:pPr>
              <a:t>12/11/2018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56F91A81-65A1-4424-86B1-0E21973EAEA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408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436938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417958" y="1207566"/>
            <a:ext cx="2249488" cy="3157538"/>
            <a:chOff x="354" y="672"/>
            <a:chExt cx="1417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54" y="2257"/>
              <a:ext cx="356" cy="40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60" y="1065"/>
              <a:ext cx="355" cy="40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09" y="672"/>
              <a:ext cx="362" cy="4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05" y="2257"/>
              <a:ext cx="361" cy="40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09" y="1065"/>
              <a:ext cx="362" cy="40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05" y="1464"/>
              <a:ext cx="361" cy="3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1060" y="1464"/>
              <a:ext cx="355" cy="3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354" y="1857"/>
              <a:ext cx="356" cy="40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705" y="1857"/>
              <a:ext cx="361" cy="4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718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2060848"/>
            <a:ext cx="5632450" cy="1977752"/>
          </a:xfrm>
        </p:spPr>
        <p:txBody>
          <a:bodyPr/>
          <a:lstStyle>
            <a:lvl1pPr>
              <a:defRPr sz="5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509120"/>
            <a:ext cx="6019800" cy="151068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0"/>
            <a:ext cx="8568953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Line 18"/>
          <p:cNvSpPr>
            <a:spLocks noChangeShapeType="1"/>
          </p:cNvSpPr>
          <p:nvPr userDrawn="1"/>
        </p:nvSpPr>
        <p:spPr bwMode="auto">
          <a:xfrm flipH="1">
            <a:off x="147637" y="127000"/>
            <a:ext cx="0" cy="654236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oval" w="med" len="med"/>
            <a:tailEnd type="oval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NZ">
              <a:cs typeface="+mn-cs"/>
            </a:endParaRPr>
          </a:p>
        </p:txBody>
      </p:sp>
      <p:sp>
        <p:nvSpPr>
          <p:cNvPr id="25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3365423"/>
      </p:ext>
    </p:extLst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33CD1-0870-4A18-96DB-E5D6909B0E8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5657626"/>
      </p:ext>
    </p:extLst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4A781-99C3-4E29-A545-CAE661B4DD8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4052847"/>
      </p:ext>
    </p:extLst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08012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484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6A566-94D9-4857-92D1-88A55DFE7DF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5360312"/>
      </p:ext>
    </p:extLst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4A995-9C76-4972-BE34-DCF590801C1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0368474"/>
      </p:ext>
    </p:extLst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8208912" cy="11524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951EE-6034-49EA-811C-B34BCB98C67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4990506"/>
      </p:ext>
    </p:extLst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688A6-6F39-45DA-A34A-A5DA85BDCC3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1985852"/>
      </p:ext>
    </p:extLst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EA8AF-883B-4420-9FFA-AF84702A3C9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3761150"/>
      </p:ext>
    </p:extLst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F8D9F-E133-4ED4-A139-00CA792B856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291751"/>
      </p:ext>
    </p:extLst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EE263-57C0-446D-A0B6-515B9FA0EE7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5314670"/>
      </p:ext>
    </p:extLst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BD93D-5BA7-4426-8D01-0A2590BFE92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3487332"/>
      </p:ext>
    </p:extLst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242BB271-8565-4DDC-B309-6B2CEEE8D64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60350"/>
            <a:ext cx="7472362" cy="115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800"/>
            <a:ext cx="8229600" cy="42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pic>
        <p:nvPicPr>
          <p:cNvPr id="1032" name="Picture 8" descr="header_lef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28256" r="44872" b="31798"/>
          <a:stretch>
            <a:fillRect/>
          </a:stretch>
        </p:blipFill>
        <p:spPr bwMode="auto">
          <a:xfrm>
            <a:off x="107950" y="6327775"/>
            <a:ext cx="1223963" cy="465138"/>
          </a:xfrm>
          <a:prstGeom prst="rect">
            <a:avLst/>
          </a:prstGeom>
          <a:noFill/>
          <a:ln w="57150">
            <a:solidFill>
              <a:srgbClr val="00006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147638" y="260350"/>
            <a:ext cx="28575" cy="59055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oval" w="med" len="med"/>
            <a:tailEnd type="oval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NZ">
              <a:cs typeface="+mn-cs"/>
            </a:endParaRP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1500188" y="6677025"/>
            <a:ext cx="7416800" cy="0"/>
          </a:xfrm>
          <a:prstGeom prst="line">
            <a:avLst/>
          </a:prstGeom>
          <a:noFill/>
          <a:ln w="38100">
            <a:solidFill>
              <a:schemeClr val="accent1">
                <a:lumMod val="25000"/>
              </a:schemeClr>
            </a:solidFill>
            <a:round/>
            <a:headEnd type="oval" w="med" len="med"/>
            <a:tailEnd type="oval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NZ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lus/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sinessdictionary.com/definition/patent.html" TargetMode="External"/><Relationship Id="rId13" Type="http://schemas.openxmlformats.org/officeDocument/2006/relationships/hyperlink" Target="http://www.businessdictionary.com/definition/dilution.html" TargetMode="External"/><Relationship Id="rId18" Type="http://schemas.openxmlformats.org/officeDocument/2006/relationships/hyperlink" Target="http://www.businessdictionary.com/definition/design.html" TargetMode="External"/><Relationship Id="rId3" Type="http://schemas.openxmlformats.org/officeDocument/2006/relationships/hyperlink" Target="http://www.businessdictionary.com/definition/creative.html" TargetMode="External"/><Relationship Id="rId21" Type="http://schemas.openxmlformats.org/officeDocument/2006/relationships/hyperlink" Target="http://www.businessdictionary.com/definition/property.html" TargetMode="External"/><Relationship Id="rId7" Type="http://schemas.openxmlformats.org/officeDocument/2006/relationships/hyperlink" Target="http://www.businessdictionary.com/definition/copyright.html" TargetMode="External"/><Relationship Id="rId12" Type="http://schemas.openxmlformats.org/officeDocument/2006/relationships/hyperlink" Target="http://www.businessdictionary.com/definition/infringement.html" TargetMode="External"/><Relationship Id="rId17" Type="http://schemas.openxmlformats.org/officeDocument/2006/relationships/hyperlink" Target="http://www.businessdictionary.com/definition/invention.html" TargetMode="External"/><Relationship Id="rId2" Type="http://schemas.openxmlformats.org/officeDocument/2006/relationships/hyperlink" Target="http://www.businessdictionary.com/definition/knowledge.html" TargetMode="External"/><Relationship Id="rId16" Type="http://schemas.openxmlformats.org/officeDocument/2006/relationships/hyperlink" Target="http://www.businessdictionary.com/definition/formula.html" TargetMode="External"/><Relationship Id="rId20" Type="http://schemas.openxmlformats.org/officeDocument/2006/relationships/hyperlink" Target="http://www.businessdictionary.com/definition/wor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sinessdictionary.com/definition/value.html" TargetMode="External"/><Relationship Id="rId11" Type="http://schemas.openxmlformats.org/officeDocument/2006/relationships/hyperlink" Target="http://www.businessdictionary.com/definition/law.html" TargetMode="External"/><Relationship Id="rId5" Type="http://schemas.openxmlformats.org/officeDocument/2006/relationships/hyperlink" Target="http://www.businessdictionary.com/definition/commercial.html" TargetMode="External"/><Relationship Id="rId15" Type="http://schemas.openxmlformats.org/officeDocument/2006/relationships/hyperlink" Target="http://www.businessdictionary.com/definition/discovery.html" TargetMode="External"/><Relationship Id="rId10" Type="http://schemas.openxmlformats.org/officeDocument/2006/relationships/hyperlink" Target="http://www.businessdictionary.com/definition/trade-secret.html" TargetMode="External"/><Relationship Id="rId19" Type="http://schemas.openxmlformats.org/officeDocument/2006/relationships/hyperlink" Target="http://www.businessdictionary.com/definition/software.html" TargetMode="External"/><Relationship Id="rId4" Type="http://schemas.openxmlformats.org/officeDocument/2006/relationships/hyperlink" Target="http://www.businessdictionary.com/definition/idea.html" TargetMode="External"/><Relationship Id="rId9" Type="http://schemas.openxmlformats.org/officeDocument/2006/relationships/hyperlink" Target="http://www.businessdictionary.com/definition/trademark.html" TargetMode="External"/><Relationship Id="rId14" Type="http://schemas.openxmlformats.org/officeDocument/2006/relationships/hyperlink" Target="http://www.businessdictionary.com/definition/brand-name.html" TargetMode="External"/><Relationship Id="rId2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nzeco.govt.n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699792" y="2169840"/>
            <a:ext cx="5632450" cy="1977752"/>
          </a:xfrm>
        </p:spPr>
        <p:txBody>
          <a:bodyPr/>
          <a:lstStyle/>
          <a:p>
            <a:pPr algn="ctr"/>
            <a:r>
              <a:rPr lang="en-US" dirty="0"/>
              <a:t>Let’s Get Ready to Trade!</a:t>
            </a:r>
            <a:endParaRPr lang="en-NZ" dirty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971600" y="4653136"/>
            <a:ext cx="6019800" cy="1510680"/>
          </a:xfrm>
        </p:spPr>
        <p:txBody>
          <a:bodyPr/>
          <a:lstStyle/>
          <a:p>
            <a:r>
              <a:rPr lang="en-US" dirty="0"/>
              <a:t>3.7 Export Potential Notes </a:t>
            </a:r>
          </a:p>
          <a:p>
            <a:endParaRPr lang="en-NZ" sz="1400" dirty="0"/>
          </a:p>
          <a:p>
            <a:endParaRPr lang="en-NZ" sz="1400" dirty="0"/>
          </a:p>
          <a:p>
            <a:r>
              <a:rPr lang="en-NZ" sz="1400" dirty="0"/>
              <a:t>BS 18/4/4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7974860" y="638132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AU" dirty="0"/>
          </a:p>
        </p:txBody>
      </p:sp>
      <p:pic>
        <p:nvPicPr>
          <p:cNvPr id="1026" name="Picture 2" descr="Image result for trading goo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66354"/>
            <a:ext cx="2736703" cy="182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6381328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dirty="0"/>
              <a:t>© </a:t>
            </a:r>
            <a:r>
              <a:rPr lang="en-NZ" sz="1100"/>
              <a:t>NZCETA </a:t>
            </a:r>
            <a:r>
              <a:rPr lang="en-NZ" sz="1100" smtClean="0"/>
              <a:t>BS18/4/4</a:t>
            </a:r>
            <a:endParaRPr lang="en-NZ" sz="1100" dirty="0"/>
          </a:p>
        </p:txBody>
      </p:sp>
    </p:spTree>
  </p:cSld>
  <p:clrMapOvr>
    <a:masterClrMapping/>
  </p:clrMapOvr>
  <p:transition spd="slow"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Intellectual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6246503" cy="5256584"/>
          </a:xfrm>
        </p:spPr>
        <p:txBody>
          <a:bodyPr/>
          <a:lstStyle/>
          <a:p>
            <a:r>
              <a:rPr lang="en-NZ" sz="2100" dirty="0"/>
              <a:t>“Intellectual Property is </a:t>
            </a:r>
            <a:r>
              <a:rPr lang="en-NZ" sz="2100" dirty="0">
                <a:hlinkClick r:id="rId2"/>
              </a:rPr>
              <a:t>knowledge</a:t>
            </a:r>
            <a:r>
              <a:rPr lang="en-NZ" sz="2100" dirty="0"/>
              <a:t>, </a:t>
            </a:r>
            <a:r>
              <a:rPr lang="en-NZ" sz="2100" dirty="0">
                <a:hlinkClick r:id="rId3"/>
              </a:rPr>
              <a:t>creative</a:t>
            </a:r>
            <a:r>
              <a:rPr lang="en-NZ" sz="2100" dirty="0"/>
              <a:t> </a:t>
            </a:r>
            <a:r>
              <a:rPr lang="en-NZ" sz="2100" dirty="0">
                <a:hlinkClick r:id="rId4"/>
              </a:rPr>
              <a:t>ideas</a:t>
            </a:r>
            <a:r>
              <a:rPr lang="en-NZ" sz="2100" dirty="0"/>
              <a:t>, or expressions of human mind that have </a:t>
            </a:r>
            <a:r>
              <a:rPr lang="en-NZ" sz="2100" dirty="0">
                <a:hlinkClick r:id="rId5"/>
              </a:rPr>
              <a:t>commercial</a:t>
            </a:r>
            <a:r>
              <a:rPr lang="en-NZ" sz="2100" dirty="0"/>
              <a:t> </a:t>
            </a:r>
            <a:r>
              <a:rPr lang="en-NZ" sz="2100" dirty="0">
                <a:hlinkClick r:id="rId6"/>
              </a:rPr>
              <a:t>value</a:t>
            </a:r>
            <a:r>
              <a:rPr lang="en-NZ" sz="2100" dirty="0"/>
              <a:t> and are protectable under </a:t>
            </a:r>
            <a:r>
              <a:rPr lang="en-NZ" sz="2100" dirty="0">
                <a:hlinkClick r:id="rId7"/>
              </a:rPr>
              <a:t>copyright</a:t>
            </a:r>
            <a:r>
              <a:rPr lang="en-NZ" sz="2100" dirty="0"/>
              <a:t>, </a:t>
            </a:r>
            <a:r>
              <a:rPr lang="en-NZ" sz="2100" dirty="0">
                <a:hlinkClick r:id="rId8"/>
              </a:rPr>
              <a:t>patent</a:t>
            </a:r>
            <a:r>
              <a:rPr lang="en-NZ" sz="2100" dirty="0"/>
              <a:t>, service mark, </a:t>
            </a:r>
            <a:r>
              <a:rPr lang="en-NZ" sz="2100" dirty="0">
                <a:hlinkClick r:id="rId9"/>
              </a:rPr>
              <a:t>trademark</a:t>
            </a:r>
            <a:r>
              <a:rPr lang="en-NZ" sz="2100" dirty="0"/>
              <a:t>, or </a:t>
            </a:r>
            <a:r>
              <a:rPr lang="en-NZ" sz="2100" dirty="0">
                <a:hlinkClick r:id="rId10"/>
              </a:rPr>
              <a:t>trade secret</a:t>
            </a:r>
            <a:r>
              <a:rPr lang="en-NZ" sz="2100" dirty="0"/>
              <a:t> </a:t>
            </a:r>
            <a:r>
              <a:rPr lang="en-NZ" sz="2100" dirty="0">
                <a:hlinkClick r:id="rId11"/>
              </a:rPr>
              <a:t>laws</a:t>
            </a:r>
            <a:r>
              <a:rPr lang="en-NZ" sz="2100" dirty="0"/>
              <a:t> from imitation, </a:t>
            </a:r>
            <a:r>
              <a:rPr lang="en-NZ" sz="2100" dirty="0">
                <a:hlinkClick r:id="rId12"/>
              </a:rPr>
              <a:t>infringement</a:t>
            </a:r>
            <a:r>
              <a:rPr lang="en-NZ" sz="2100" dirty="0"/>
              <a:t>, and </a:t>
            </a:r>
            <a:r>
              <a:rPr lang="en-NZ" sz="2100" dirty="0">
                <a:hlinkClick r:id="rId13"/>
              </a:rPr>
              <a:t>dilution</a:t>
            </a:r>
            <a:r>
              <a:rPr lang="en-NZ" sz="2100" dirty="0"/>
              <a:t>. Intellectual property includes </a:t>
            </a:r>
            <a:r>
              <a:rPr lang="en-NZ" sz="2100" dirty="0">
                <a:hlinkClick r:id="rId14"/>
              </a:rPr>
              <a:t>brand names</a:t>
            </a:r>
            <a:r>
              <a:rPr lang="en-NZ" sz="2100" dirty="0"/>
              <a:t>, </a:t>
            </a:r>
            <a:r>
              <a:rPr lang="en-NZ" sz="2100" dirty="0">
                <a:hlinkClick r:id="rId15"/>
              </a:rPr>
              <a:t>discoveries</a:t>
            </a:r>
            <a:r>
              <a:rPr lang="en-NZ" sz="2100" dirty="0"/>
              <a:t>, </a:t>
            </a:r>
            <a:r>
              <a:rPr lang="en-NZ" sz="2100" dirty="0">
                <a:hlinkClick r:id="rId16"/>
              </a:rPr>
              <a:t>formulas</a:t>
            </a:r>
            <a:r>
              <a:rPr lang="en-NZ" sz="2100" dirty="0"/>
              <a:t>, </a:t>
            </a:r>
            <a:r>
              <a:rPr lang="en-NZ" sz="2100" dirty="0">
                <a:hlinkClick r:id="rId17"/>
              </a:rPr>
              <a:t>inventions</a:t>
            </a:r>
            <a:r>
              <a:rPr lang="en-NZ" sz="2100" dirty="0"/>
              <a:t>, knowledge, registered </a:t>
            </a:r>
            <a:r>
              <a:rPr lang="en-NZ" sz="2100" dirty="0">
                <a:hlinkClick r:id="rId18"/>
              </a:rPr>
              <a:t>designs</a:t>
            </a:r>
            <a:r>
              <a:rPr lang="en-NZ" sz="2100" dirty="0"/>
              <a:t>, </a:t>
            </a:r>
            <a:r>
              <a:rPr lang="en-NZ" sz="2100" dirty="0">
                <a:hlinkClick r:id="rId19"/>
              </a:rPr>
              <a:t>software</a:t>
            </a:r>
            <a:r>
              <a:rPr lang="en-NZ" sz="2100" dirty="0"/>
              <a:t>, and </a:t>
            </a:r>
            <a:r>
              <a:rPr lang="en-NZ" sz="2100" dirty="0">
                <a:hlinkClick r:id="rId20"/>
              </a:rPr>
              <a:t>works</a:t>
            </a:r>
            <a:r>
              <a:rPr lang="en-NZ" sz="2100" dirty="0"/>
              <a:t> of artistic, literary, or musical nature. It is one of the most readily tradable </a:t>
            </a:r>
            <a:r>
              <a:rPr lang="en-NZ" sz="2100" dirty="0">
                <a:hlinkClick r:id="rId21"/>
              </a:rPr>
              <a:t>properties</a:t>
            </a:r>
            <a:r>
              <a:rPr lang="en-NZ" sz="2100" dirty="0"/>
              <a:t> in the digital marketplace.” </a:t>
            </a:r>
          </a:p>
          <a:p>
            <a:r>
              <a:rPr lang="en-NZ" sz="2100" dirty="0"/>
              <a:t>In other words </a:t>
            </a:r>
            <a:r>
              <a:rPr lang="en-NZ" sz="2100" b="1" dirty="0"/>
              <a:t>intellectual property </a:t>
            </a:r>
            <a:r>
              <a:rPr lang="en-NZ" sz="2100" dirty="0"/>
              <a:t>are the ideas a business comes up with that have the potential to make them money. Intellectual property can be protected by using copyrights, patents and trademarks.</a:t>
            </a:r>
          </a:p>
          <a:p>
            <a:endParaRPr lang="en-NZ" sz="2000" dirty="0"/>
          </a:p>
        </p:txBody>
      </p:sp>
      <p:pic>
        <p:nvPicPr>
          <p:cNvPr id="1026" name="Picture 2" descr="Image result for intellectual property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031" y="1326348"/>
            <a:ext cx="264989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805681"/>
      </p:ext>
    </p:extLst>
  </p:cSld>
  <p:clrMapOvr>
    <a:masterClrMapping/>
  </p:clrMapOvr>
  <p:transition spd="slow"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5482952" cy="4248472"/>
          </a:xfrm>
        </p:spPr>
        <p:txBody>
          <a:bodyPr/>
          <a:lstStyle/>
          <a:p>
            <a:r>
              <a:rPr lang="en-NZ" dirty="0"/>
              <a:t>When it comes to a </a:t>
            </a:r>
            <a:r>
              <a:rPr lang="en-NZ" b="1" dirty="0"/>
              <a:t>business</a:t>
            </a:r>
            <a:r>
              <a:rPr lang="en-NZ" dirty="0"/>
              <a:t> and corporate management, </a:t>
            </a:r>
            <a:r>
              <a:rPr lang="en-NZ" b="1" dirty="0"/>
              <a:t>compliance</a:t>
            </a:r>
            <a:r>
              <a:rPr lang="en-NZ" dirty="0"/>
              <a:t> refers to the company obeying all of the legal laws and regulations in regards to how they manage the </a:t>
            </a:r>
            <a:r>
              <a:rPr lang="en-NZ" b="1" dirty="0"/>
              <a:t>business</a:t>
            </a:r>
            <a:r>
              <a:rPr lang="en-NZ" dirty="0"/>
              <a:t>, their staff, and their treatment towards their consumers. The concept of </a:t>
            </a:r>
            <a:r>
              <a:rPr lang="en-NZ" b="1" dirty="0"/>
              <a:t>compliance</a:t>
            </a:r>
            <a:r>
              <a:rPr lang="en-NZ" dirty="0"/>
              <a:t> is to make sure that corporations act responsibly.</a:t>
            </a:r>
          </a:p>
        </p:txBody>
      </p:sp>
      <p:pic>
        <p:nvPicPr>
          <p:cNvPr id="2050" name="Picture 2" descr="Image result for compli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530" y="1628800"/>
            <a:ext cx="3345470" cy="23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552829"/>
      </p:ext>
    </p:extLst>
  </p:cSld>
  <p:clrMapOvr>
    <a:masterClrMapping/>
  </p:clrMapOvr>
  <p:transition spd="slow"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Jurisdiction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5194920" cy="4248472"/>
          </a:xfrm>
        </p:spPr>
        <p:txBody>
          <a:bodyPr/>
          <a:lstStyle/>
          <a:p>
            <a:r>
              <a:rPr lang="en-NZ" dirty="0"/>
              <a:t>Rules, regulations and legislation that businesses must comply with when exporting into a foreign country.</a:t>
            </a:r>
          </a:p>
          <a:p>
            <a:r>
              <a:rPr lang="en-NZ" dirty="0"/>
              <a:t>NZTE can assist businesses in abiding by laws in a certain country.</a:t>
            </a:r>
          </a:p>
          <a:p>
            <a:r>
              <a:rPr lang="en-NZ" dirty="0"/>
              <a:t>Failure to follow a country’s rules and regulations can result in large fines.</a:t>
            </a:r>
          </a:p>
          <a:p>
            <a:r>
              <a:rPr lang="en-NZ" dirty="0"/>
              <a:t>See handout notes for NZ legislation</a:t>
            </a: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370" y="1772816"/>
            <a:ext cx="3377630" cy="189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425318"/>
      </p:ext>
    </p:extLst>
  </p:cSld>
  <p:clrMapOvr>
    <a:masterClrMapping/>
  </p:clrMapOvr>
  <p:transition spd="slow"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Trade Agreements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028" y="1362441"/>
            <a:ext cx="4978068" cy="4248472"/>
          </a:xfrm>
        </p:spPr>
        <p:txBody>
          <a:bodyPr/>
          <a:lstStyle/>
          <a:p>
            <a:r>
              <a:rPr lang="en-NZ" dirty="0"/>
              <a:t>New Zealand was the first country to sign a free trade agreement (FTA) with China in 2008. </a:t>
            </a:r>
          </a:p>
          <a:p>
            <a:r>
              <a:rPr lang="en-NZ" dirty="0"/>
              <a:t>FTAs open up market opportunities, streamline processes, reduce costs, and create more certainty and security for companies doing business overseas. </a:t>
            </a:r>
          </a:p>
          <a:p>
            <a:r>
              <a:rPr lang="en-NZ" dirty="0"/>
              <a:t>They help New Zealand businesses become and remain more competitive in overseas markets.</a:t>
            </a:r>
          </a:p>
        </p:txBody>
      </p:sp>
      <p:pic>
        <p:nvPicPr>
          <p:cNvPr id="4098" name="Picture 2" descr="Image result for trade agree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3419872" cy="226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623974"/>
      </p:ext>
    </p:extLst>
  </p:cSld>
  <p:clrMapOvr>
    <a:masterClrMapping/>
  </p:clrMapOvr>
  <p:transition spd="slow"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Exchange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4978896" cy="4248472"/>
          </a:xfrm>
        </p:spPr>
        <p:txBody>
          <a:bodyPr/>
          <a:lstStyle/>
          <a:p>
            <a:r>
              <a:rPr lang="en-NZ" dirty="0"/>
              <a:t>An </a:t>
            </a:r>
            <a:r>
              <a:rPr lang="en-NZ" b="1" dirty="0"/>
              <a:t>exchange rate </a:t>
            </a:r>
            <a:r>
              <a:rPr lang="en-NZ" dirty="0"/>
              <a:t>tells you how much your currency is worth in a foreign currency.</a:t>
            </a:r>
          </a:p>
          <a:p>
            <a:r>
              <a:rPr lang="en-NZ" dirty="0"/>
              <a:t>Think of it as the price being charged to purchase that currency.</a:t>
            </a:r>
            <a:endParaRPr lang="en-NZ" b="1" dirty="0"/>
          </a:p>
          <a:p>
            <a:r>
              <a:rPr lang="en-NZ" b="1" dirty="0"/>
              <a:t>Factors</a:t>
            </a:r>
            <a:r>
              <a:rPr lang="en-NZ" dirty="0"/>
              <a:t> affecting exchange rates</a:t>
            </a:r>
          </a:p>
          <a:p>
            <a:pPr lvl="1"/>
            <a:r>
              <a:rPr lang="en-NZ" dirty="0"/>
              <a:t>Interest rates</a:t>
            </a:r>
          </a:p>
          <a:p>
            <a:pPr lvl="1"/>
            <a:r>
              <a:rPr lang="en-NZ" dirty="0"/>
              <a:t>Money supply</a:t>
            </a:r>
          </a:p>
          <a:p>
            <a:pPr lvl="1"/>
            <a:r>
              <a:rPr lang="en-NZ" dirty="0"/>
              <a:t>Economic growth &amp; financial stability </a:t>
            </a:r>
          </a:p>
        </p:txBody>
      </p:sp>
      <p:pic>
        <p:nvPicPr>
          <p:cNvPr id="5122" name="Picture 2" descr="Image result for exchange rate mo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3093343" cy="309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501633"/>
      </p:ext>
    </p:extLst>
  </p:cSld>
  <p:clrMapOvr>
    <a:masterClrMapping/>
  </p:clrMapOvr>
  <p:transition spd="slow">
    <p:plu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export potent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45" y="4307317"/>
            <a:ext cx="3254691" cy="203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26" y="0"/>
            <a:ext cx="8229600" cy="1066800"/>
          </a:xfrm>
        </p:spPr>
        <p:txBody>
          <a:bodyPr/>
          <a:lstStyle/>
          <a:p>
            <a:r>
              <a:rPr lang="en-NZ" dirty="0"/>
              <a:t>Trading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3673"/>
            <a:ext cx="8463884" cy="5357826"/>
          </a:xfrm>
        </p:spPr>
        <p:txBody>
          <a:bodyPr>
            <a:noAutofit/>
          </a:bodyPr>
          <a:lstStyle/>
          <a:p>
            <a:r>
              <a:rPr lang="en-NZ" sz="2000" b="1" dirty="0"/>
              <a:t>Q1: Which countries are New Zealand products exported to?</a:t>
            </a:r>
          </a:p>
          <a:p>
            <a:pPr lvl="1"/>
            <a:r>
              <a:rPr lang="en-NZ" sz="2000" dirty="0"/>
              <a:t>Almost all of them! NZ sends products to over 218 different countries/territories </a:t>
            </a:r>
            <a:endParaRPr lang="en-NZ" sz="100" b="1" dirty="0"/>
          </a:p>
          <a:p>
            <a:r>
              <a:rPr lang="en-NZ" sz="2000" b="1" dirty="0"/>
              <a:t>Q2: Which countries does it NOT trade with?</a:t>
            </a:r>
          </a:p>
          <a:p>
            <a:pPr lvl="1"/>
            <a:r>
              <a:rPr lang="en-NZ" sz="2000" dirty="0"/>
              <a:t>As a member of the UN, trade is not permitted with</a:t>
            </a:r>
          </a:p>
          <a:p>
            <a:pPr lvl="2"/>
            <a:r>
              <a:rPr lang="en-NZ" sz="1600" dirty="0"/>
              <a:t>Cote d'Ivoire</a:t>
            </a:r>
          </a:p>
          <a:p>
            <a:pPr lvl="2"/>
            <a:r>
              <a:rPr lang="en-NZ" sz="1600" dirty="0"/>
              <a:t>The Democratic People's Republic of Korea</a:t>
            </a:r>
          </a:p>
          <a:p>
            <a:pPr lvl="2"/>
            <a:r>
              <a:rPr lang="en-NZ" sz="1600" dirty="0"/>
              <a:t>Democratic Republic of the Congo</a:t>
            </a:r>
          </a:p>
          <a:p>
            <a:pPr lvl="2"/>
            <a:r>
              <a:rPr lang="en-NZ" sz="1600" dirty="0"/>
              <a:t>Eritrea</a:t>
            </a:r>
          </a:p>
          <a:p>
            <a:pPr lvl="2"/>
            <a:r>
              <a:rPr lang="en-NZ" sz="1600" dirty="0"/>
              <a:t>Iran*</a:t>
            </a:r>
          </a:p>
          <a:p>
            <a:pPr lvl="2"/>
            <a:r>
              <a:rPr lang="en-NZ" sz="1600" dirty="0"/>
              <a:t>Iraq</a:t>
            </a:r>
          </a:p>
          <a:p>
            <a:pPr lvl="2"/>
            <a:r>
              <a:rPr lang="en-NZ" sz="1600" dirty="0"/>
              <a:t>Lebanon</a:t>
            </a:r>
          </a:p>
          <a:p>
            <a:pPr lvl="2"/>
            <a:r>
              <a:rPr lang="en-NZ" sz="1600" dirty="0"/>
              <a:t>Liberia</a:t>
            </a:r>
          </a:p>
          <a:p>
            <a:pPr lvl="2"/>
            <a:r>
              <a:rPr lang="en-NZ" sz="1600" dirty="0"/>
              <a:t>Libya</a:t>
            </a:r>
          </a:p>
          <a:p>
            <a:pPr lvl="2"/>
            <a:r>
              <a:rPr lang="en-NZ" sz="1600" dirty="0"/>
              <a:t>Sierra Leone</a:t>
            </a:r>
          </a:p>
          <a:p>
            <a:pPr lvl="2"/>
            <a:r>
              <a:rPr lang="en-NZ" sz="1600" dirty="0"/>
              <a:t>Somalia</a:t>
            </a:r>
          </a:p>
          <a:p>
            <a:pPr lvl="2"/>
            <a:r>
              <a:rPr lang="en-NZ" sz="1600" dirty="0"/>
              <a:t>Sudan</a:t>
            </a:r>
          </a:p>
        </p:txBody>
      </p:sp>
    </p:spTree>
    <p:extLst>
      <p:ext uri="{BB962C8B-B14F-4D97-AF65-F5344CB8AC3E}">
        <p14:creationId xmlns:p14="http://schemas.microsoft.com/office/powerpoint/2010/main" val="18290792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Quick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896" y="1628799"/>
            <a:ext cx="4968552" cy="40542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NZ" dirty="0"/>
          </a:p>
          <a:p>
            <a:pPr marL="457200" indent="-457200">
              <a:buFont typeface="+mj-lt"/>
              <a:buAutoNum type="arabicPeriod"/>
            </a:pPr>
            <a:r>
              <a:rPr lang="en-NZ" dirty="0"/>
              <a:t>What are the </a:t>
            </a:r>
            <a:r>
              <a:rPr lang="en-NZ" b="1" dirty="0"/>
              <a:t>top 3 countries</a:t>
            </a:r>
            <a:r>
              <a:rPr lang="en-NZ" dirty="0"/>
              <a:t> that</a:t>
            </a:r>
            <a:r>
              <a:rPr lang="en-NZ" b="1" dirty="0"/>
              <a:t> </a:t>
            </a:r>
            <a:r>
              <a:rPr lang="en-NZ" dirty="0"/>
              <a:t>New Zealand trades with?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/>
              <a:t>What is our top </a:t>
            </a:r>
            <a:r>
              <a:rPr lang="en-NZ" b="1" dirty="0"/>
              <a:t>export</a:t>
            </a:r>
            <a:r>
              <a:rPr lang="en-NZ" dirty="0"/>
              <a:t> products? 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/>
              <a:t>List 10 products that we </a:t>
            </a:r>
            <a:r>
              <a:rPr lang="en-NZ" b="1" dirty="0"/>
              <a:t>import</a:t>
            </a:r>
          </a:p>
          <a:p>
            <a:pPr marL="457200" indent="-457200">
              <a:buFont typeface="+mj-lt"/>
              <a:buAutoNum type="arabicPeriod"/>
            </a:pP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6146" name="Picture 2" descr="Image result for nz tr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448" y="2060848"/>
            <a:ext cx="3449935" cy="288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20307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36904" cy="1080120"/>
          </a:xfrm>
        </p:spPr>
        <p:txBody>
          <a:bodyPr/>
          <a:lstStyle/>
          <a:p>
            <a:r>
              <a:rPr lang="en-NZ" dirty="0"/>
              <a:t>Exporting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5482952" cy="4248472"/>
          </a:xfrm>
        </p:spPr>
        <p:txBody>
          <a:bodyPr/>
          <a:lstStyle/>
          <a:p>
            <a:pPr marL="0" indent="0">
              <a:buNone/>
            </a:pPr>
            <a:r>
              <a:rPr lang="en-NZ" b="1" dirty="0"/>
              <a:t>Definition</a:t>
            </a:r>
            <a:r>
              <a:rPr lang="en-NZ" dirty="0"/>
              <a:t>: A function of international trade whereby goods produced in one country are shipped to another country for future sale or trade.  </a:t>
            </a: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03" y="1641987"/>
            <a:ext cx="3550498" cy="22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589009"/>
      </p:ext>
    </p:extLst>
  </p:cSld>
  <p:clrMapOvr>
    <a:masterClrMapping/>
  </p:clrMapOvr>
  <p:transition spd="slow">
    <p:plu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1080120"/>
          </a:xfrm>
        </p:spPr>
        <p:txBody>
          <a:bodyPr/>
          <a:lstStyle/>
          <a:p>
            <a:r>
              <a:rPr lang="en-NZ" dirty="0"/>
              <a:t>Importing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4712286" cy="4248472"/>
          </a:xfrm>
        </p:spPr>
        <p:txBody>
          <a:bodyPr/>
          <a:lstStyle/>
          <a:p>
            <a:pPr marL="0" indent="0">
              <a:buNone/>
            </a:pPr>
            <a:r>
              <a:rPr lang="en-NZ" b="1" dirty="0"/>
              <a:t>Definition</a:t>
            </a:r>
            <a:r>
              <a:rPr lang="en-NZ" dirty="0"/>
              <a:t>: A good or service brought into one country from another.</a:t>
            </a:r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830" y="1622051"/>
            <a:ext cx="3964170" cy="247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997158"/>
      </p:ext>
    </p:extLst>
  </p:cSld>
  <p:clrMapOvr>
    <a:masterClrMapping/>
  </p:clrMapOvr>
  <p:transition spd="slow">
    <p:plu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Balance of Payments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179445" cy="3528392"/>
          </a:xfrm>
        </p:spPr>
        <p:txBody>
          <a:bodyPr/>
          <a:lstStyle/>
          <a:p>
            <a:r>
              <a:rPr lang="en-NZ" b="1" dirty="0"/>
              <a:t>Balance of payments </a:t>
            </a:r>
            <a:r>
              <a:rPr lang="en-NZ" dirty="0"/>
              <a:t>measures the </a:t>
            </a:r>
            <a:r>
              <a:rPr lang="en-NZ" b="1" dirty="0"/>
              <a:t>difference</a:t>
            </a:r>
            <a:r>
              <a:rPr lang="en-NZ" dirty="0"/>
              <a:t> between our imports and our exports.</a:t>
            </a:r>
          </a:p>
          <a:p>
            <a:r>
              <a:rPr lang="en-NZ" dirty="0"/>
              <a:t>As a country we need to ensure our </a:t>
            </a:r>
            <a:r>
              <a:rPr lang="en-NZ" b="1" dirty="0"/>
              <a:t>income</a:t>
            </a:r>
            <a:r>
              <a:rPr lang="en-NZ" dirty="0"/>
              <a:t> </a:t>
            </a:r>
            <a:r>
              <a:rPr lang="en-NZ" b="1" dirty="0"/>
              <a:t>from exports </a:t>
            </a:r>
            <a:r>
              <a:rPr lang="en-NZ" dirty="0"/>
              <a:t>is greater than our </a:t>
            </a:r>
            <a:r>
              <a:rPr lang="en-NZ" b="1" dirty="0"/>
              <a:t>spending on imports </a:t>
            </a:r>
          </a:p>
          <a:p>
            <a:r>
              <a:rPr lang="en-NZ" dirty="0"/>
              <a:t>Think of it like a </a:t>
            </a:r>
            <a:r>
              <a:rPr lang="en-NZ" b="1" dirty="0"/>
              <a:t>bank account</a:t>
            </a:r>
            <a:r>
              <a:rPr lang="en-NZ" dirty="0"/>
              <a:t>. If we spend too much we end up going into debt and we have to borrow from overseas countries. </a:t>
            </a:r>
          </a:p>
          <a:p>
            <a:r>
              <a:rPr lang="en-NZ" dirty="0"/>
              <a:t>As a small country, New Zealand relies heavily on trade for our growth and development.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7174" name="Picture 6" descr="Image result for balance of payment imports and exp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16" y="155679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55679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uthernaircraft.co.nz/images/default-source/-buying-selling/container.jpg?sfvrsn=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37222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092110"/>
      </p:ext>
    </p:extLst>
  </p:cSld>
  <p:clrMapOvr>
    <a:masterClrMapping/>
  </p:clrMapOvr>
  <p:transition spd="slow">
    <p:plu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4464496"/>
          </a:xfrm>
        </p:spPr>
        <p:txBody>
          <a:bodyPr/>
          <a:lstStyle/>
          <a:p>
            <a:pPr marL="0" indent="0" algn="ctr">
              <a:buNone/>
            </a:pPr>
            <a:r>
              <a:rPr lang="en-NZ" sz="4400" dirty="0"/>
              <a:t>Discuss </a:t>
            </a:r>
            <a:r>
              <a:rPr lang="en-NZ" sz="4400" b="1" dirty="0"/>
              <a:t>why</a:t>
            </a:r>
            <a:r>
              <a:rPr lang="en-NZ" sz="4400" dirty="0"/>
              <a:t> businesses </a:t>
            </a:r>
          </a:p>
          <a:p>
            <a:pPr marL="0" indent="0" algn="ctr">
              <a:buNone/>
            </a:pPr>
            <a:r>
              <a:rPr lang="en-NZ" sz="4400" dirty="0"/>
              <a:t>import and export….</a:t>
            </a:r>
          </a:p>
          <a:p>
            <a:pPr marL="0" indent="0" algn="ctr">
              <a:buNone/>
            </a:pPr>
            <a:endParaRPr lang="en-NZ" sz="4400" dirty="0"/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136" y="2795705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152707"/>
      </p:ext>
    </p:extLst>
  </p:cSld>
  <p:clrMapOvr>
    <a:masterClrMapping/>
  </p:clrMapOvr>
  <p:transition spd="slow">
    <p:plu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Reasons to import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5583552" cy="4248472"/>
          </a:xfrm>
        </p:spPr>
        <p:txBody>
          <a:bodyPr/>
          <a:lstStyle/>
          <a:p>
            <a:pPr lvl="0"/>
            <a:r>
              <a:rPr lang="en-GB" dirty="0"/>
              <a:t>Goods or services that are either </a:t>
            </a:r>
          </a:p>
          <a:p>
            <a:pPr lvl="1"/>
            <a:r>
              <a:rPr lang="en-GB" dirty="0"/>
              <a:t>1) necessary for the economic well-being of the country or</a:t>
            </a:r>
          </a:p>
          <a:p>
            <a:pPr lvl="1"/>
            <a:r>
              <a:rPr lang="en-GB" dirty="0"/>
              <a:t>2) highly desired by consumers but are not available in the domestic market</a:t>
            </a:r>
            <a:endParaRPr lang="en-NZ" dirty="0"/>
          </a:p>
          <a:p>
            <a:pPr lvl="0"/>
            <a:r>
              <a:rPr lang="en-GB" dirty="0"/>
              <a:t>Goods or services that meet a country’s needs or wants and can be produced more inexpensively or efficiently by other countries, and therefore are able to be sold at lower prices</a:t>
            </a:r>
          </a:p>
          <a:p>
            <a:pPr marL="0" lv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AutoShape 2" descr="Image result for ex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5" name="AutoShape 4" descr="Image result for expo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5368" name="Picture 8" descr="Image result for im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752" y="1628800"/>
            <a:ext cx="3230867" cy="242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072023"/>
      </p:ext>
    </p:extLst>
  </p:cSld>
  <p:clrMapOvr>
    <a:masterClrMapping/>
  </p:clrMapOvr>
  <p:transition spd="slow">
    <p:plu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Reasons to export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5987008" cy="4248472"/>
          </a:xfrm>
        </p:spPr>
        <p:txBody>
          <a:bodyPr/>
          <a:lstStyle/>
          <a:p>
            <a:pPr lvl="0"/>
            <a:r>
              <a:rPr lang="en-NZ" dirty="0"/>
              <a:t>Exporting by selling products, services or knowledge overseas can help businesses grow and prosper</a:t>
            </a:r>
          </a:p>
          <a:p>
            <a:pPr lvl="0"/>
            <a:r>
              <a:rPr lang="en-NZ" dirty="0"/>
              <a:t>It can also improve the business’s competitiveness by exposing the business and its staff to new ideas and demands from overseas consumers</a:t>
            </a:r>
          </a:p>
          <a:p>
            <a:pPr marL="0" lvl="0" indent="0">
              <a:buNone/>
            </a:pPr>
            <a:endParaRPr lang="en-NZ" dirty="0"/>
          </a:p>
          <a:p>
            <a:endParaRPr lang="en-NZ" dirty="0"/>
          </a:p>
        </p:txBody>
      </p:sp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6" y="1772816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56882"/>
      </p:ext>
    </p:extLst>
  </p:cSld>
  <p:clrMapOvr>
    <a:masterClrMapping/>
  </p:clrMapOvr>
  <p:transition spd="slow">
    <p:plu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why ex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58484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46798"/>
      </p:ext>
    </p:extLst>
  </p:cSld>
  <p:clrMapOvr>
    <a:masterClrMapping/>
  </p:clrMapOvr>
  <p:transition spd="slow">
    <p:plu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48" y="0"/>
            <a:ext cx="599351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339726"/>
      </p:ext>
    </p:extLst>
  </p:cSld>
  <p:clrMapOvr>
    <a:masterClrMapping/>
  </p:clrMapOvr>
  <p:transition spd="slow">
    <p:plu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464496"/>
          </a:xfrm>
        </p:spPr>
        <p:txBody>
          <a:bodyPr/>
          <a:lstStyle/>
          <a:p>
            <a:pPr marL="0" indent="0" algn="ctr">
              <a:buNone/>
            </a:pPr>
            <a:r>
              <a:rPr lang="en-NZ" dirty="0"/>
              <a:t> </a:t>
            </a:r>
            <a:r>
              <a:rPr lang="en-NZ" sz="5400" dirty="0"/>
              <a:t>Does New Zealand have a more specific need than other countries to export and import? </a:t>
            </a:r>
          </a:p>
          <a:p>
            <a:pPr marL="0" indent="0" algn="ctr">
              <a:buNone/>
            </a:pPr>
            <a:r>
              <a:rPr lang="en-NZ" sz="4800" dirty="0"/>
              <a:t> Discuss</a:t>
            </a:r>
          </a:p>
        </p:txBody>
      </p:sp>
    </p:spTree>
    <p:extLst>
      <p:ext uri="{BB962C8B-B14F-4D97-AF65-F5344CB8AC3E}">
        <p14:creationId xmlns:p14="http://schemas.microsoft.com/office/powerpoint/2010/main" val="1341510899"/>
      </p:ext>
    </p:extLst>
  </p:cSld>
  <p:clrMapOvr>
    <a:masterClrMapping/>
  </p:clrMapOvr>
  <p:transition spd="slow">
    <p:plu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4834880" cy="4248472"/>
          </a:xfrm>
        </p:spPr>
        <p:txBody>
          <a:bodyPr/>
          <a:lstStyle/>
          <a:p>
            <a:r>
              <a:rPr lang="en-NZ" dirty="0"/>
              <a:t>Yes – because we are </a:t>
            </a:r>
            <a:r>
              <a:rPr lang="en-NZ" b="1" dirty="0"/>
              <a:t>small</a:t>
            </a:r>
            <a:r>
              <a:rPr lang="en-NZ" dirty="0"/>
              <a:t> and </a:t>
            </a:r>
            <a:r>
              <a:rPr lang="en-NZ" b="1" dirty="0"/>
              <a:t>rely</a:t>
            </a:r>
            <a:r>
              <a:rPr lang="en-NZ" dirty="0"/>
              <a:t> on overseas countries to provide us with income so we can increase our </a:t>
            </a:r>
            <a:r>
              <a:rPr lang="en-NZ" b="1" dirty="0"/>
              <a:t>standard of living</a:t>
            </a:r>
            <a:r>
              <a:rPr lang="en-NZ" dirty="0"/>
              <a:t>.</a:t>
            </a:r>
          </a:p>
        </p:txBody>
      </p:sp>
      <p:pic>
        <p:nvPicPr>
          <p:cNvPr id="1026" name="Picture 2" descr="Image result for new zealand expor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301785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2213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248472"/>
          </a:xfrm>
        </p:spPr>
        <p:txBody>
          <a:bodyPr/>
          <a:lstStyle/>
          <a:p>
            <a:pPr marL="0" indent="0" algn="ctr">
              <a:buNone/>
            </a:pPr>
            <a:r>
              <a:rPr lang="en-NZ" sz="4000" dirty="0"/>
              <a:t>In pairs write down 10 goods or services that are </a:t>
            </a:r>
            <a:r>
              <a:rPr lang="en-NZ" sz="4000" b="1" dirty="0"/>
              <a:t>imported</a:t>
            </a:r>
            <a:r>
              <a:rPr lang="en-NZ" sz="4000" dirty="0"/>
              <a:t> into New Zealand and state which </a:t>
            </a:r>
            <a:r>
              <a:rPr lang="en-NZ" sz="4000" b="1" dirty="0"/>
              <a:t>country</a:t>
            </a:r>
            <a:r>
              <a:rPr lang="en-NZ" sz="4000" dirty="0"/>
              <a:t> you think these goods or services come from </a:t>
            </a:r>
          </a:p>
        </p:txBody>
      </p:sp>
    </p:spTree>
    <p:extLst>
      <p:ext uri="{BB962C8B-B14F-4D97-AF65-F5344CB8AC3E}">
        <p14:creationId xmlns:p14="http://schemas.microsoft.com/office/powerpoint/2010/main" val="3137593403"/>
      </p:ext>
    </p:extLst>
  </p:cSld>
  <p:clrMapOvr>
    <a:masterClrMapping/>
  </p:clrMapOvr>
  <p:transition spd="slow">
    <p:plu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248472"/>
          </a:xfrm>
        </p:spPr>
        <p:txBody>
          <a:bodyPr/>
          <a:lstStyle/>
          <a:p>
            <a:pPr marL="0" indent="0" algn="ctr">
              <a:buNone/>
            </a:pPr>
            <a:r>
              <a:rPr lang="en-NZ" sz="4400" dirty="0"/>
              <a:t>In pairs, write down 5 products or services that are </a:t>
            </a:r>
            <a:r>
              <a:rPr lang="en-NZ" sz="4400" b="1" dirty="0"/>
              <a:t>exported</a:t>
            </a:r>
            <a:r>
              <a:rPr lang="en-NZ" sz="4400" dirty="0"/>
              <a:t> from  New Zealand and state which </a:t>
            </a:r>
            <a:r>
              <a:rPr lang="en-NZ" sz="4400" b="1" dirty="0"/>
              <a:t>country</a:t>
            </a:r>
            <a:r>
              <a:rPr lang="en-NZ" sz="4400" dirty="0"/>
              <a:t> you think the goods or services go to </a:t>
            </a:r>
          </a:p>
          <a:p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val="2290094209"/>
      </p:ext>
    </p:extLst>
  </p:cSld>
  <p:clrMapOvr>
    <a:masterClrMapping/>
  </p:clrMapOvr>
  <p:transition spd="slow">
    <p:plu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4392488"/>
          </a:xfrm>
        </p:spPr>
        <p:txBody>
          <a:bodyPr/>
          <a:lstStyle/>
          <a:p>
            <a:pPr marL="0" indent="0" algn="ctr">
              <a:buNone/>
            </a:pPr>
            <a:r>
              <a:rPr lang="en-NZ" sz="7200" dirty="0"/>
              <a:t>What are some possible issues for importers / exporters?</a:t>
            </a:r>
          </a:p>
        </p:txBody>
      </p:sp>
    </p:spTree>
    <p:extLst>
      <p:ext uri="{BB962C8B-B14F-4D97-AF65-F5344CB8AC3E}">
        <p14:creationId xmlns:p14="http://schemas.microsoft.com/office/powerpoint/2010/main" val="488192365"/>
      </p:ext>
    </p:extLst>
  </p:cSld>
  <p:clrMapOvr>
    <a:masterClrMapping/>
  </p:clrMapOvr>
  <p:transition spd="slow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Internal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5698976" cy="4248472"/>
          </a:xfrm>
        </p:spPr>
        <p:txBody>
          <a:bodyPr/>
          <a:lstStyle/>
          <a:p>
            <a:r>
              <a:rPr lang="en-NZ" dirty="0"/>
              <a:t>The </a:t>
            </a:r>
            <a:r>
              <a:rPr lang="en-NZ" b="1" dirty="0"/>
              <a:t>Export Potential </a:t>
            </a:r>
            <a:r>
              <a:rPr lang="en-NZ" dirty="0"/>
              <a:t>internal assessment is based on the </a:t>
            </a:r>
            <a:r>
              <a:rPr lang="en-NZ" b="1" dirty="0"/>
              <a:t>potential</a:t>
            </a:r>
            <a:r>
              <a:rPr lang="en-NZ" dirty="0"/>
              <a:t> of a business exporting into a </a:t>
            </a:r>
            <a:r>
              <a:rPr lang="en-NZ" b="1" dirty="0"/>
              <a:t>new market </a:t>
            </a:r>
            <a:r>
              <a:rPr lang="en-NZ" dirty="0"/>
              <a:t>or looking to </a:t>
            </a:r>
            <a:r>
              <a:rPr lang="en-NZ" b="1" dirty="0"/>
              <a:t>start exporting. </a:t>
            </a:r>
          </a:p>
          <a:p>
            <a:r>
              <a:rPr lang="en-NZ" dirty="0"/>
              <a:t>You are to investigate a </a:t>
            </a:r>
            <a:r>
              <a:rPr lang="en-NZ" b="1" dirty="0"/>
              <a:t>market </a:t>
            </a:r>
            <a:r>
              <a:rPr lang="en-NZ" dirty="0"/>
              <a:t>(possible ones include large emerging countries such as China or India) and the </a:t>
            </a:r>
            <a:r>
              <a:rPr lang="en-NZ" b="1" dirty="0"/>
              <a:t>benefits</a:t>
            </a:r>
            <a:r>
              <a:rPr lang="en-NZ" dirty="0"/>
              <a:t> and </a:t>
            </a:r>
            <a:r>
              <a:rPr lang="en-NZ" b="1" dirty="0"/>
              <a:t>risks</a:t>
            </a:r>
            <a:r>
              <a:rPr lang="en-NZ" dirty="0"/>
              <a:t> of doing so.</a:t>
            </a:r>
          </a:p>
          <a:p>
            <a:r>
              <a:rPr lang="en-NZ" dirty="0"/>
              <a:t>You are to </a:t>
            </a:r>
            <a:r>
              <a:rPr lang="en-NZ" b="1" dirty="0"/>
              <a:t>decide</a:t>
            </a:r>
            <a:r>
              <a:rPr lang="en-NZ" dirty="0"/>
              <a:t> whether the business should export into this new market or not, and the </a:t>
            </a:r>
            <a:r>
              <a:rPr lang="en-NZ" b="1" dirty="0"/>
              <a:t>reasons</a:t>
            </a:r>
            <a:r>
              <a:rPr lang="en-NZ" dirty="0"/>
              <a:t> for your decision</a:t>
            </a:r>
          </a:p>
          <a:p>
            <a:r>
              <a:rPr lang="en-NZ" dirty="0"/>
              <a:t>The assessment is worth </a:t>
            </a:r>
            <a:r>
              <a:rPr lang="en-NZ" b="1" dirty="0"/>
              <a:t>3 credits 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06" y="1484784"/>
            <a:ext cx="2899894" cy="169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09628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Examples of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6059016" cy="4248472"/>
          </a:xfrm>
        </p:spPr>
        <p:txBody>
          <a:bodyPr/>
          <a:lstStyle/>
          <a:p>
            <a:pPr lvl="0"/>
            <a:r>
              <a:rPr lang="en-GB" dirty="0"/>
              <a:t>Risk of product not making it to the destination</a:t>
            </a:r>
            <a:endParaRPr lang="en-NZ" dirty="0"/>
          </a:p>
          <a:p>
            <a:pPr lvl="0"/>
            <a:r>
              <a:rPr lang="en-GB" dirty="0"/>
              <a:t>Risk of product not meeting consumers’ demand</a:t>
            </a:r>
            <a:endParaRPr lang="en-NZ" dirty="0"/>
          </a:p>
          <a:p>
            <a:pPr lvl="0"/>
            <a:r>
              <a:rPr lang="en-GB" dirty="0"/>
              <a:t>The value of the import / export dollar</a:t>
            </a:r>
            <a:endParaRPr lang="en-NZ" dirty="0"/>
          </a:p>
          <a:p>
            <a:pPr lvl="0"/>
            <a:r>
              <a:rPr lang="en-GB" dirty="0"/>
              <a:t>The impact on domestic / foreign markets</a:t>
            </a:r>
            <a:endParaRPr lang="en-NZ" dirty="0"/>
          </a:p>
          <a:p>
            <a:pPr lvl="0"/>
            <a:r>
              <a:rPr lang="en-GB" dirty="0"/>
              <a:t>Global issues – war, terrorism, political unrest</a:t>
            </a:r>
            <a:endParaRPr lang="en-NZ" dirty="0"/>
          </a:p>
          <a:p>
            <a:pPr lvl="0"/>
            <a:r>
              <a:rPr lang="en-GB" dirty="0"/>
              <a:t>Taxes, tariffs, quotas, </a:t>
            </a:r>
            <a:r>
              <a:rPr lang="en-GB" dirty="0" err="1"/>
              <a:t>etc</a:t>
            </a: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Can YOU think of any other issues?</a:t>
            </a:r>
          </a:p>
        </p:txBody>
      </p:sp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28" y="1584649"/>
            <a:ext cx="2924471" cy="292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875573"/>
      </p:ext>
    </p:extLst>
  </p:cSld>
  <p:clrMapOvr>
    <a:masterClrMapping/>
  </p:clrMapOvr>
  <p:transition spd="slow">
    <p:plu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Practice for Assessment  for Achievement Standard 91385 (3.7)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5915000" cy="4464496"/>
          </a:xfrm>
        </p:spPr>
        <p:txBody>
          <a:bodyPr/>
          <a:lstStyle/>
          <a:p>
            <a:pPr lvl="0"/>
            <a:r>
              <a:rPr lang="en-GB" dirty="0"/>
              <a:t>Find and investigate the </a:t>
            </a:r>
            <a:r>
              <a:rPr lang="en-GB" b="1" dirty="0"/>
              <a:t>New Zealand Trade and Enterprise</a:t>
            </a:r>
            <a:r>
              <a:rPr lang="en-GB" dirty="0"/>
              <a:t> website (search NZTE on the internet)</a:t>
            </a:r>
          </a:p>
          <a:p>
            <a:pPr lvl="0"/>
            <a:r>
              <a:rPr lang="en-GB" dirty="0"/>
              <a:t>Explore the various </a:t>
            </a:r>
            <a:r>
              <a:rPr lang="en-GB" b="1" dirty="0"/>
              <a:t>Chamber of Commerce </a:t>
            </a:r>
            <a:r>
              <a:rPr lang="en-GB" dirty="0"/>
              <a:t>websites (in the real assessment they might choose to use a regional Chamber of Commerce depending on where in the country the good they choose is produced)</a:t>
            </a:r>
            <a:endParaRPr lang="en-NZ" dirty="0"/>
          </a:p>
          <a:p>
            <a:pPr lvl="0"/>
            <a:r>
              <a:rPr lang="en-GB" dirty="0"/>
              <a:t>Research the </a:t>
            </a:r>
            <a:r>
              <a:rPr lang="en-GB" b="1" dirty="0"/>
              <a:t>New Zealand Export Credit Office </a:t>
            </a:r>
            <a:r>
              <a:rPr lang="en-GB" dirty="0"/>
              <a:t>and see what service they offer to NZ exporters – </a:t>
            </a:r>
            <a:r>
              <a:rPr lang="en-GB" u="sng" dirty="0">
                <a:hlinkClick r:id="rId2"/>
              </a:rPr>
              <a:t>www.nzeco.govt.nz</a:t>
            </a: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17410" name="Picture 2" descr="Image result for nz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2" y="1663436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463211"/>
      </p:ext>
    </p:extLst>
  </p:cSld>
  <p:clrMapOvr>
    <a:masterClrMapping/>
  </p:clrMapOvr>
  <p:transition spd="slow"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NCEA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5266928" cy="4248472"/>
          </a:xfrm>
        </p:spPr>
        <p:txBody>
          <a:bodyPr/>
          <a:lstStyle/>
          <a:p>
            <a:r>
              <a:rPr lang="en-NZ" b="1" dirty="0"/>
              <a:t>Students</a:t>
            </a:r>
            <a:r>
              <a:rPr lang="en-NZ" dirty="0"/>
              <a:t> are required to undertake all aspects of an </a:t>
            </a:r>
            <a:r>
              <a:rPr lang="en-NZ" b="1" dirty="0"/>
              <a:t>investigation</a:t>
            </a:r>
            <a:r>
              <a:rPr lang="en-NZ" dirty="0"/>
              <a:t>, which typically includes </a:t>
            </a:r>
            <a:r>
              <a:rPr lang="en-NZ" b="1" dirty="0"/>
              <a:t>planning</a:t>
            </a:r>
            <a:r>
              <a:rPr lang="en-NZ" dirty="0"/>
              <a:t> the research, consulting </a:t>
            </a:r>
            <a:r>
              <a:rPr lang="en-NZ" b="1" dirty="0"/>
              <a:t>domestically</a:t>
            </a:r>
            <a:r>
              <a:rPr lang="en-NZ" dirty="0"/>
              <a:t> (or, for Merit and Excellence, consulting </a:t>
            </a:r>
            <a:r>
              <a:rPr lang="en-NZ" b="1" dirty="0"/>
              <a:t>internationally</a:t>
            </a:r>
            <a:r>
              <a:rPr lang="en-NZ" dirty="0"/>
              <a:t>), </a:t>
            </a:r>
            <a:r>
              <a:rPr lang="en-NZ" b="1" dirty="0"/>
              <a:t>collecting evidence</a:t>
            </a:r>
            <a:r>
              <a:rPr lang="en-NZ" dirty="0"/>
              <a:t>, </a:t>
            </a:r>
            <a:r>
              <a:rPr lang="en-NZ" b="1" dirty="0"/>
              <a:t>evaluating</a:t>
            </a:r>
            <a:r>
              <a:rPr lang="en-NZ" dirty="0"/>
              <a:t> the export potential and </a:t>
            </a:r>
            <a:r>
              <a:rPr lang="en-NZ" b="1" dirty="0"/>
              <a:t>integrating business knowledge.</a:t>
            </a:r>
          </a:p>
          <a:p>
            <a:endParaRPr lang="en-NZ" dirty="0"/>
          </a:p>
        </p:txBody>
      </p:sp>
      <p:pic>
        <p:nvPicPr>
          <p:cNvPr id="3074" name="Picture 2" descr="Image result for nc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64" y="1772816"/>
            <a:ext cx="3026536" cy="175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04748"/>
      </p:ext>
    </p:extLst>
  </p:cSld>
  <p:clrMapOvr>
    <a:masterClrMapping/>
  </p:clrMapOvr>
  <p:transition spd="slow">
    <p:plu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Which business to choose?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862" y="1196752"/>
            <a:ext cx="6338370" cy="4248472"/>
          </a:xfrm>
        </p:spPr>
        <p:txBody>
          <a:bodyPr/>
          <a:lstStyle/>
          <a:p>
            <a:r>
              <a:rPr lang="en-NZ" dirty="0"/>
              <a:t>The business must be </a:t>
            </a:r>
            <a:r>
              <a:rPr lang="en-NZ" b="1" dirty="0"/>
              <a:t>NZ registered </a:t>
            </a:r>
            <a:r>
              <a:rPr lang="en-NZ" dirty="0"/>
              <a:t>and can either be large or small. </a:t>
            </a:r>
          </a:p>
          <a:p>
            <a:r>
              <a:rPr lang="en-NZ" dirty="0"/>
              <a:t>The product may be </a:t>
            </a:r>
            <a:r>
              <a:rPr lang="en-NZ" b="1" dirty="0"/>
              <a:t>exported already </a:t>
            </a:r>
            <a:r>
              <a:rPr lang="en-NZ" dirty="0"/>
              <a:t>or it has the </a:t>
            </a:r>
            <a:r>
              <a:rPr lang="en-NZ" b="1" dirty="0"/>
              <a:t>potential</a:t>
            </a:r>
            <a:r>
              <a:rPr lang="en-NZ" dirty="0"/>
              <a:t> to be exported overseas (</a:t>
            </a:r>
            <a:r>
              <a:rPr lang="en-NZ" dirty="0" err="1"/>
              <a:t>eg</a:t>
            </a:r>
            <a:r>
              <a:rPr lang="en-NZ" dirty="0"/>
              <a:t>: do not use a fast food business!)</a:t>
            </a:r>
          </a:p>
          <a:p>
            <a:r>
              <a:rPr lang="en-NZ" dirty="0"/>
              <a:t>The whole class can use the same business</a:t>
            </a:r>
          </a:p>
          <a:p>
            <a:r>
              <a:rPr lang="en-NZ" dirty="0"/>
              <a:t>Your teacher will decide if you are working </a:t>
            </a:r>
            <a:r>
              <a:rPr lang="en-NZ" b="1" dirty="0"/>
              <a:t>individually</a:t>
            </a:r>
            <a:r>
              <a:rPr lang="en-NZ" dirty="0"/>
              <a:t> or in </a:t>
            </a:r>
            <a:r>
              <a:rPr lang="en-NZ" b="1" dirty="0"/>
              <a:t>small groups</a:t>
            </a:r>
          </a:p>
          <a:p>
            <a:r>
              <a:rPr lang="en-NZ" dirty="0"/>
              <a:t>Find a business that you can either </a:t>
            </a:r>
            <a:r>
              <a:rPr lang="en-NZ" b="1" dirty="0"/>
              <a:t>visit</a:t>
            </a:r>
            <a:r>
              <a:rPr lang="en-NZ" dirty="0"/>
              <a:t>, have a </a:t>
            </a:r>
            <a:r>
              <a:rPr lang="en-NZ" b="1" dirty="0"/>
              <a:t>guest speaker </a:t>
            </a:r>
            <a:r>
              <a:rPr lang="en-NZ" dirty="0"/>
              <a:t>come in, or they have an excellent </a:t>
            </a:r>
            <a:r>
              <a:rPr lang="en-NZ" b="1" dirty="0"/>
              <a:t>website</a:t>
            </a:r>
            <a:r>
              <a:rPr lang="en-NZ" dirty="0"/>
              <a:t> or you can </a:t>
            </a:r>
            <a:r>
              <a:rPr lang="en-NZ" b="1" dirty="0"/>
              <a:t>email</a:t>
            </a:r>
            <a:r>
              <a:rPr lang="en-NZ" dirty="0"/>
              <a:t> them</a:t>
            </a:r>
          </a:p>
          <a:p>
            <a:r>
              <a:rPr lang="en-NZ" dirty="0"/>
              <a:t>You also need the </a:t>
            </a:r>
            <a:r>
              <a:rPr lang="en-NZ" b="1" dirty="0"/>
              <a:t>assistance</a:t>
            </a:r>
            <a:r>
              <a:rPr lang="en-NZ" dirty="0"/>
              <a:t> of someone from overseas, such as NZTE or an agent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759" y="1628800"/>
            <a:ext cx="268229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34749"/>
      </p:ext>
    </p:extLst>
  </p:cSld>
  <p:clrMapOvr>
    <a:masterClrMapping/>
  </p:clrMapOvr>
  <p:transition spd="slow"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027" y="1484784"/>
            <a:ext cx="4450998" cy="2738350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NZ" b="1" dirty="0"/>
              <a:t>The Exportation Process:</a:t>
            </a:r>
          </a:p>
          <a:p>
            <a:pPr lvl="1">
              <a:buClrTx/>
              <a:buFont typeface="Georgia" pitchFamily="18" charset="0"/>
              <a:buChar char="–"/>
            </a:pPr>
            <a:r>
              <a:rPr lang="en-NZ" dirty="0">
                <a:solidFill>
                  <a:schemeClr val="tx1"/>
                </a:solidFill>
              </a:rPr>
              <a:t>Cultural intelligence</a:t>
            </a:r>
          </a:p>
          <a:p>
            <a:pPr lvl="1">
              <a:buClrTx/>
              <a:buFont typeface="Georgia" pitchFamily="18" charset="0"/>
              <a:buChar char="–"/>
            </a:pPr>
            <a:r>
              <a:rPr lang="en-NZ" dirty="0">
                <a:solidFill>
                  <a:schemeClr val="tx1"/>
                </a:solidFill>
              </a:rPr>
              <a:t>Transport &amp; distribution</a:t>
            </a:r>
          </a:p>
          <a:p>
            <a:pPr lvl="1">
              <a:buClrTx/>
              <a:buFont typeface="Georgia" pitchFamily="18" charset="0"/>
              <a:buChar char="–"/>
            </a:pPr>
            <a:r>
              <a:rPr lang="en-NZ" dirty="0">
                <a:solidFill>
                  <a:schemeClr val="tx1"/>
                </a:solidFill>
              </a:rPr>
              <a:t>Finance</a:t>
            </a:r>
          </a:p>
          <a:p>
            <a:pPr lvl="1">
              <a:buClrTx/>
              <a:buFont typeface="Georgia" pitchFamily="18" charset="0"/>
              <a:buChar char="–"/>
            </a:pPr>
            <a:r>
              <a:rPr lang="en-NZ" dirty="0">
                <a:solidFill>
                  <a:schemeClr val="tx1"/>
                </a:solidFill>
              </a:rPr>
              <a:t>Intellectual property</a:t>
            </a:r>
          </a:p>
          <a:p>
            <a:pPr lvl="1">
              <a:buClrTx/>
              <a:buFont typeface="Georgia" pitchFamily="18" charset="0"/>
              <a:buChar char="–"/>
            </a:pPr>
            <a:r>
              <a:rPr lang="en-NZ" dirty="0">
                <a:solidFill>
                  <a:schemeClr val="tx1"/>
                </a:solidFill>
              </a:rPr>
              <a:t>Compliance</a:t>
            </a:r>
          </a:p>
          <a:p>
            <a:pPr lvl="1">
              <a:buClrTx/>
              <a:buFont typeface="Georgia" pitchFamily="18" charset="0"/>
              <a:buChar char="–"/>
            </a:pPr>
            <a:r>
              <a:rPr lang="en-NZ" dirty="0">
                <a:solidFill>
                  <a:schemeClr val="tx1"/>
                </a:solidFill>
              </a:rPr>
              <a:t>Jurisdictions</a:t>
            </a:r>
          </a:p>
          <a:p>
            <a:pPr lvl="1">
              <a:buClrTx/>
              <a:buFont typeface="Georgia" pitchFamily="18" charset="0"/>
              <a:buChar char="–"/>
            </a:pPr>
            <a:r>
              <a:rPr lang="en-NZ" dirty="0">
                <a:solidFill>
                  <a:schemeClr val="tx1"/>
                </a:solidFill>
              </a:rPr>
              <a:t>Trade agreements</a:t>
            </a:r>
          </a:p>
          <a:p>
            <a:pPr lvl="1">
              <a:buClrTx/>
              <a:buFont typeface="Georgia" pitchFamily="18" charset="0"/>
              <a:buChar char="–"/>
            </a:pPr>
            <a:r>
              <a:rPr lang="en-NZ" dirty="0">
                <a:solidFill>
                  <a:schemeClr val="tx1"/>
                </a:solidFill>
              </a:rPr>
              <a:t>Exchange rates</a:t>
            </a: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562" y="1556792"/>
            <a:ext cx="4242861" cy="22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026" y="201958"/>
            <a:ext cx="8229600" cy="720811"/>
          </a:xfrm>
        </p:spPr>
        <p:txBody>
          <a:bodyPr/>
          <a:lstStyle/>
          <a:p>
            <a:r>
              <a:rPr lang="en-NZ" dirty="0"/>
              <a:t>Topics we will cover</a:t>
            </a:r>
          </a:p>
        </p:txBody>
      </p:sp>
    </p:spTree>
    <p:extLst>
      <p:ext uri="{BB962C8B-B14F-4D97-AF65-F5344CB8AC3E}">
        <p14:creationId xmlns:p14="http://schemas.microsoft.com/office/powerpoint/2010/main" val="207933338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Cultural Intelligence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6635080" cy="4248472"/>
          </a:xfrm>
        </p:spPr>
        <p:txBody>
          <a:bodyPr/>
          <a:lstStyle/>
          <a:p>
            <a:r>
              <a:rPr lang="en-NZ" b="1" dirty="0"/>
              <a:t>Definition</a:t>
            </a:r>
          </a:p>
          <a:p>
            <a:r>
              <a:rPr lang="en-NZ" dirty="0"/>
              <a:t>Cultural intelligence is </a:t>
            </a:r>
            <a:r>
              <a:rPr lang="en-NZ" b="1" dirty="0"/>
              <a:t>recognising and understanding </a:t>
            </a:r>
            <a:r>
              <a:rPr lang="en-NZ" dirty="0"/>
              <a:t>of the different beliefs, values, attitudes, and behaviours of a group of people and the ability to apply that knowledge toward the achieving of specific goals.</a:t>
            </a:r>
          </a:p>
          <a:p>
            <a:r>
              <a:rPr lang="en-NZ" dirty="0">
                <a:solidFill>
                  <a:schemeClr val="bg2"/>
                </a:solidFill>
              </a:rPr>
              <a:t>It includes knowledge about economic and legal systems, norms for social interaction, religious beliefs, aesthetic values, and language in different cultures</a:t>
            </a:r>
            <a:r>
              <a:rPr lang="en-NZ" dirty="0"/>
              <a:t>. </a:t>
            </a:r>
          </a:p>
          <a:p>
            <a:endParaRPr lang="en-NZ" dirty="0"/>
          </a:p>
          <a:p>
            <a:endParaRPr lang="en-NZ" dirty="0"/>
          </a:p>
        </p:txBody>
      </p:sp>
      <p:pic>
        <p:nvPicPr>
          <p:cNvPr id="2050" name="Picture 2" descr="Image result for cultural intellig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857" y="637565"/>
            <a:ext cx="3012336" cy="169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702288"/>
      </p:ext>
    </p:extLst>
  </p:cSld>
  <p:clrMapOvr>
    <a:masterClrMapping/>
  </p:clrMapOvr>
  <p:transition spd="slow"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Transport &amp;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5987008" cy="4248472"/>
          </a:xfrm>
        </p:spPr>
        <p:txBody>
          <a:bodyPr/>
          <a:lstStyle/>
          <a:p>
            <a:r>
              <a:rPr lang="en-NZ" dirty="0"/>
              <a:t>The business must decide how they will transport their product to their destination</a:t>
            </a:r>
          </a:p>
          <a:p>
            <a:r>
              <a:rPr lang="en-NZ" dirty="0"/>
              <a:t>Options include air, sea and possibly road once the product arrives</a:t>
            </a:r>
          </a:p>
          <a:p>
            <a:r>
              <a:rPr lang="en-NZ" b="1" dirty="0"/>
              <a:t>Air</a:t>
            </a:r>
            <a:r>
              <a:rPr lang="en-NZ" dirty="0"/>
              <a:t> is considerably more expensive but speed is essential should the product be perishable-  such as seafood or flowers</a:t>
            </a:r>
          </a:p>
          <a:p>
            <a:r>
              <a:rPr lang="en-NZ" b="1" dirty="0"/>
              <a:t>Sea</a:t>
            </a:r>
            <a:r>
              <a:rPr lang="en-NZ" dirty="0"/>
              <a:t> is far less expensive but takes a much longer time to reach the destination. Often the goods need to fill a container in order to be cost effective</a:t>
            </a:r>
          </a:p>
        </p:txBody>
      </p:sp>
      <p:pic>
        <p:nvPicPr>
          <p:cNvPr id="3074" name="Picture 2" descr="Image result for distrib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07" y="1340768"/>
            <a:ext cx="290861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59419"/>
      </p:ext>
    </p:extLst>
  </p:cSld>
  <p:clrMapOvr>
    <a:masterClrMapping/>
  </p:clrMapOvr>
  <p:transition spd="slow"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5410944" cy="4248472"/>
          </a:xfrm>
        </p:spPr>
        <p:txBody>
          <a:bodyPr/>
          <a:lstStyle/>
          <a:p>
            <a:r>
              <a:rPr lang="en-NZ" dirty="0"/>
              <a:t>Businesses require large amounts of capital in order to export. A business needs a healthy working capital in order to achieve this. </a:t>
            </a:r>
          </a:p>
          <a:p>
            <a:r>
              <a:rPr lang="en-NZ" dirty="0"/>
              <a:t>Often the business </a:t>
            </a:r>
            <a:r>
              <a:rPr lang="en-NZ"/>
              <a:t>will require flexible </a:t>
            </a:r>
            <a:r>
              <a:rPr lang="en-NZ" dirty="0"/>
              <a:t>trade finance to pay for expenses such as shipping, purchase of raw materials, wages, taxes and other bureaucratic documentation in the overseas country.</a:t>
            </a:r>
          </a:p>
        </p:txBody>
      </p:sp>
      <p:pic>
        <p:nvPicPr>
          <p:cNvPr id="4098" name="Picture 2" descr="Image result for fina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72816"/>
            <a:ext cx="2915816" cy="194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657500"/>
      </p:ext>
    </p:extLst>
  </p:cSld>
  <p:clrMapOvr>
    <a:masterClrMapping/>
  </p:clrMapOvr>
  <p:transition spd="slow">
    <p:plus/>
  </p:transition>
</p:sld>
</file>

<file path=ppt/theme/theme1.xml><?xml version="1.0" encoding="utf-8"?>
<a:theme xmlns:a="http://schemas.openxmlformats.org/drawingml/2006/main" name="Theme1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2261</TotalTime>
  <Words>1294</Words>
  <Application>Microsoft Office PowerPoint</Application>
  <PresentationFormat>On-screen Show (4:3)</PresentationFormat>
  <Paragraphs>124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Theme1</vt:lpstr>
      <vt:lpstr>Let’s Get Ready to Trade!</vt:lpstr>
      <vt:lpstr>PowerPoint Presentation</vt:lpstr>
      <vt:lpstr>Internal Assessment</vt:lpstr>
      <vt:lpstr>NCEA requirements</vt:lpstr>
      <vt:lpstr>Which business to choose?</vt:lpstr>
      <vt:lpstr>Topics we will cover</vt:lpstr>
      <vt:lpstr>Cultural Intelligence </vt:lpstr>
      <vt:lpstr>Transport &amp; Distribution</vt:lpstr>
      <vt:lpstr>Finance</vt:lpstr>
      <vt:lpstr>Intellectual Property</vt:lpstr>
      <vt:lpstr>Compliance</vt:lpstr>
      <vt:lpstr>Jurisdiction</vt:lpstr>
      <vt:lpstr>Trade Agreements</vt:lpstr>
      <vt:lpstr>Exchange Rates</vt:lpstr>
      <vt:lpstr>Trading Partners</vt:lpstr>
      <vt:lpstr>Quick question</vt:lpstr>
      <vt:lpstr>Exporting</vt:lpstr>
      <vt:lpstr>Importing</vt:lpstr>
      <vt:lpstr>Balance of Payments</vt:lpstr>
      <vt:lpstr>PowerPoint Presentation</vt:lpstr>
      <vt:lpstr>Reasons to import</vt:lpstr>
      <vt:lpstr>Reasons to export</vt:lpstr>
      <vt:lpstr>PowerPoint Presentation</vt:lpstr>
      <vt:lpstr>PowerPoint Presentation</vt:lpstr>
      <vt:lpstr>PowerPoint Presentation</vt:lpstr>
      <vt:lpstr>Answers</vt:lpstr>
      <vt:lpstr>PowerPoint Presentation</vt:lpstr>
      <vt:lpstr>PowerPoint Presentation</vt:lpstr>
      <vt:lpstr>PowerPoint Presentation</vt:lpstr>
      <vt:lpstr>Examples of issues</vt:lpstr>
      <vt:lpstr>Practice for Assessment  for Achievement Standard 91385 (3.7)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Systems</dc:title>
  <cp:lastModifiedBy>OFFICE</cp:lastModifiedBy>
  <cp:revision>2</cp:revision>
  <dcterms:created xsi:type="dcterms:W3CDTF">2011-09-14T00:05:33Z</dcterms:created>
  <dcterms:modified xsi:type="dcterms:W3CDTF">2018-12-10T21:38:16Z</dcterms:modified>
</cp:coreProperties>
</file>