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5"/>
  </p:handout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267"/>
  </p:normalViewPr>
  <p:slideViewPr>
    <p:cSldViewPr>
      <p:cViewPr varScale="1">
        <p:scale>
          <a:sx n="61" d="100"/>
          <a:sy n="61" d="100"/>
        </p:scale>
        <p:origin x="96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C983128-51C6-49E7-9053-DFC4FC191D00}" type="datetimeFigureOut">
              <a:rPr lang="en-US"/>
              <a:pPr>
                <a:defRPr/>
              </a:pPr>
              <a:t>1/13/19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6F91A81-65A1-4424-86B1-0E21973EAEA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08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436938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17958" y="1207566"/>
            <a:ext cx="2249488" cy="3157538"/>
            <a:chOff x="354" y="672"/>
            <a:chExt cx="1417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54" y="2257"/>
              <a:ext cx="356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60" y="1065"/>
              <a:ext cx="355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09" y="672"/>
              <a:ext cx="362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05" y="2257"/>
              <a:ext cx="361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09" y="1065"/>
              <a:ext cx="362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05" y="1464"/>
              <a:ext cx="361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1060" y="1464"/>
              <a:ext cx="355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354" y="1857"/>
              <a:ext cx="356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705" y="1857"/>
              <a:ext cx="361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718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2060848"/>
            <a:ext cx="5632450" cy="1977752"/>
          </a:xfrm>
        </p:spPr>
        <p:txBody>
          <a:bodyPr/>
          <a:lstStyle>
            <a:lvl1pPr>
              <a:defRPr sz="5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509120"/>
            <a:ext cx="6019800" cy="151068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8568953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Line 18"/>
          <p:cNvSpPr>
            <a:spLocks noChangeShapeType="1"/>
          </p:cNvSpPr>
          <p:nvPr userDrawn="1"/>
        </p:nvSpPr>
        <p:spPr bwMode="auto">
          <a:xfrm flipH="1">
            <a:off x="147637" y="127000"/>
            <a:ext cx="0" cy="654236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  <p:sp>
        <p:nvSpPr>
          <p:cNvPr id="2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3336542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3CD1-0870-4A18-96DB-E5D6909B0E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657626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A781-99C3-4E29-A545-CAE661B4DD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052847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0801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A566-94D9-4857-92D1-88A55DFE7D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36031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A995-9C76-4972-BE34-DCF590801C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3684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208912" cy="11524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51EE-6034-49EA-811C-B34BCB98C67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9905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88A6-6F39-45DA-A34A-A5DA85BDCC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9858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A8AF-883B-4420-9FFA-AF84702A3C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761150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D9F-E133-4ED4-A139-00CA792B85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291751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E263-57C0-446D-A0B6-515B9FA0EE7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314670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D93D-5BA7-4426-8D01-0A2590BFE9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87332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42BB271-8565-4DDC-B309-6B2CEEE8D6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350"/>
            <a:ext cx="7472362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29600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1032" name="Picture 8" descr="header_lef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28256" r="44872" b="31798"/>
          <a:stretch>
            <a:fillRect/>
          </a:stretch>
        </p:blipFill>
        <p:spPr bwMode="auto">
          <a:xfrm>
            <a:off x="107950" y="6327775"/>
            <a:ext cx="1223963" cy="465138"/>
          </a:xfrm>
          <a:prstGeom prst="rect">
            <a:avLst/>
          </a:prstGeom>
          <a:noFill/>
          <a:ln w="57150">
            <a:solidFill>
              <a:srgbClr val="0000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47638" y="260350"/>
            <a:ext cx="28575" cy="5905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500188" y="6677025"/>
            <a:ext cx="7416800" cy="0"/>
          </a:xfrm>
          <a:prstGeom prst="line">
            <a:avLst/>
          </a:prstGeom>
          <a:noFill/>
          <a:ln w="38100">
            <a:solidFill>
              <a:schemeClr val="accent1">
                <a:lumMod val="25000"/>
              </a:schemeClr>
            </a:solidFill>
            <a:round/>
            <a:headEnd type="oval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828800"/>
            <a:ext cx="6624637" cy="2209800"/>
          </a:xfrm>
        </p:spPr>
        <p:txBody>
          <a:bodyPr/>
          <a:lstStyle/>
          <a:p>
            <a:pPr algn="ctr" eaLnBrk="1" hangingPunct="1"/>
            <a:r>
              <a:rPr lang="en-NZ" altLang="en-US" b="1" smtClean="0"/>
              <a:t>Level 2 </a:t>
            </a:r>
            <a:br>
              <a:rPr lang="en-NZ" altLang="en-US" b="1" smtClean="0"/>
            </a:br>
            <a:r>
              <a:rPr lang="en-NZ" altLang="en-US" b="1" smtClean="0"/>
              <a:t>Business Studies</a:t>
            </a:r>
            <a:r>
              <a:rPr lang="en-GB" altLang="en-US" smtClean="0"/>
              <a:t> </a:t>
            </a:r>
            <a:endParaRPr lang="en-AU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559675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NZ" altLang="en-US" sz="4400" b="1" dirty="0" smtClean="0">
                <a:solidFill>
                  <a:srgbClr val="000066"/>
                </a:solidFill>
              </a:rPr>
              <a:t>2.2 - AS908</a:t>
            </a:r>
            <a:r>
              <a:rPr lang="en-GB" altLang="en-US" sz="4400" b="1" dirty="0" smtClean="0">
                <a:solidFill>
                  <a:srgbClr val="000066"/>
                </a:solidFill>
              </a:rPr>
              <a:t>44</a:t>
            </a:r>
            <a:r>
              <a:rPr lang="en-GB" altLang="en-US" sz="3000" dirty="0" smtClean="0">
                <a:solidFill>
                  <a:schemeClr val="hlink"/>
                </a:solidFill>
              </a:rPr>
              <a:t/>
            </a:r>
            <a:br>
              <a:rPr lang="en-GB" altLang="en-US" sz="3000" dirty="0" smtClean="0">
                <a:solidFill>
                  <a:schemeClr val="hlink"/>
                </a:solidFill>
              </a:rPr>
            </a:br>
            <a:r>
              <a:rPr lang="en-AU" altLang="en-US" sz="2800" dirty="0" smtClean="0">
                <a:solidFill>
                  <a:schemeClr val="bg2"/>
                </a:solidFill>
              </a:rPr>
              <a:t>Demonstrate understanding of how a large business responds to external factors </a:t>
            </a:r>
          </a:p>
          <a:p>
            <a:pPr algn="ctr">
              <a:lnSpc>
                <a:spcPct val="80000"/>
              </a:lnSpc>
            </a:pPr>
            <a:r>
              <a:rPr lang="en-AU" altLang="en-US" sz="1800" b="1" dirty="0" smtClean="0">
                <a:solidFill>
                  <a:schemeClr val="bg2"/>
                </a:solidFill>
              </a:rPr>
              <a:t>BS 11/3/11/5v2</a:t>
            </a:r>
          </a:p>
          <a:p>
            <a:pPr algn="ctr">
              <a:lnSpc>
                <a:spcPct val="80000"/>
              </a:lnSpc>
            </a:pPr>
            <a:endParaRPr lang="en-AU" altLang="en-US" sz="1400" dirty="0" smtClean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</a:pPr>
            <a:endParaRPr lang="en-AU" altLang="en-US" sz="2800" dirty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GB" altLang="en-US" sz="28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75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CAD (computer aided design)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248472"/>
          </a:xfrm>
        </p:spPr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is a software programme that draws items being designed more quickly and allows them to be rotated. This means that the design can be seen from a 3D view. Usually used in architecture. </a:t>
            </a:r>
          </a:p>
        </p:txBody>
      </p:sp>
      <p:pic>
        <p:nvPicPr>
          <p:cNvPr id="7170" name="Picture 2" descr="http://www.cad-sourcing.com/wp-content/uploads/2011/12/free-cad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73" y="1710662"/>
            <a:ext cx="4048125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630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3600" smtClean="0">
                <a:solidFill>
                  <a:schemeClr val="bg2"/>
                </a:solidFill>
              </a:rPr>
              <a:t>CAM (computer aided manufacture)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2800" dirty="0" smtClean="0">
                <a:solidFill>
                  <a:schemeClr val="bg2"/>
                </a:solidFill>
              </a:rPr>
              <a:t>This is where computers monitor the production process and machines or robots are controlled on the factory floor.</a:t>
            </a:r>
          </a:p>
          <a:p>
            <a:pPr eaLnBrk="1" hangingPunct="1">
              <a:defRPr/>
            </a:pPr>
            <a:r>
              <a:rPr lang="en-NZ" sz="2800" dirty="0" smtClean="0">
                <a:solidFill>
                  <a:schemeClr val="bg2"/>
                </a:solidFill>
              </a:rPr>
              <a:t>Used in car assembly lines such as for spray painting the body work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sz="2800" b="1" dirty="0" smtClean="0">
                <a:solidFill>
                  <a:schemeClr val="bg2"/>
                </a:solidFill>
              </a:rPr>
              <a:t>CIM (computer integrated manufacture) </a:t>
            </a:r>
          </a:p>
          <a:p>
            <a:pPr eaLnBrk="1" hangingPunct="1">
              <a:defRPr/>
            </a:pPr>
            <a:r>
              <a:rPr lang="en-NZ" sz="2800" dirty="0" smtClean="0">
                <a:solidFill>
                  <a:schemeClr val="bg2"/>
                </a:solidFill>
              </a:rPr>
              <a:t>The </a:t>
            </a:r>
            <a:r>
              <a:rPr lang="en-NZ" sz="2800" b="1" dirty="0" smtClean="0">
                <a:solidFill>
                  <a:schemeClr val="bg2"/>
                </a:solidFill>
              </a:rPr>
              <a:t>manufacturing</a:t>
            </a:r>
            <a:r>
              <a:rPr lang="en-NZ" sz="2800" dirty="0" smtClean="0">
                <a:solidFill>
                  <a:schemeClr val="bg2"/>
                </a:solidFill>
              </a:rPr>
              <a:t> approach of using computers to control the entire production process (similar to CAM)</a:t>
            </a:r>
          </a:p>
        </p:txBody>
      </p:sp>
    </p:spTree>
    <p:extLst>
      <p:ext uri="{BB962C8B-B14F-4D97-AF65-F5344CB8AC3E}">
        <p14:creationId xmlns:p14="http://schemas.microsoft.com/office/powerpoint/2010/main" val="2129551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EFTPOS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5615855" cy="4608512"/>
          </a:xfrm>
        </p:spPr>
        <p:txBody>
          <a:bodyPr/>
          <a:lstStyle/>
          <a:p>
            <a:pPr eaLnBrk="1" hangingPunct="1"/>
            <a:r>
              <a:rPr lang="en-NZ" altLang="en-US" b="1" dirty="0" smtClean="0">
                <a:solidFill>
                  <a:schemeClr val="bg2"/>
                </a:solidFill>
              </a:rPr>
              <a:t>Electronic Funds Transfer Point of Sale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is when the customers card is swiped and the money is directly credited to the businesses bank account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Makes the process of buying goods and services more streamlined and improves the output at the sales counter</a:t>
            </a:r>
          </a:p>
          <a:p>
            <a:pPr eaLnBrk="1" hangingPunct="1"/>
            <a:r>
              <a:rPr lang="en-NZ" altLang="en-US" i="1" dirty="0" err="1" smtClean="0">
                <a:solidFill>
                  <a:schemeClr val="bg2"/>
                </a:solidFill>
              </a:rPr>
              <a:t>Paypass</a:t>
            </a:r>
            <a:r>
              <a:rPr lang="en-NZ" altLang="en-US" dirty="0" smtClean="0">
                <a:solidFill>
                  <a:schemeClr val="bg2"/>
                </a:solidFill>
              </a:rPr>
              <a:t> is when the credit card chip is </a:t>
            </a:r>
            <a:r>
              <a:rPr lang="en-NZ" altLang="en-US" b="1" dirty="0" smtClean="0">
                <a:solidFill>
                  <a:schemeClr val="bg2"/>
                </a:solidFill>
              </a:rPr>
              <a:t>waived</a:t>
            </a:r>
            <a:r>
              <a:rPr lang="en-NZ" altLang="en-US" dirty="0" smtClean="0">
                <a:solidFill>
                  <a:schemeClr val="bg2"/>
                </a:solidFill>
              </a:rPr>
              <a:t> over the terminal for purchases under $80</a:t>
            </a:r>
          </a:p>
        </p:txBody>
      </p:sp>
      <p:pic>
        <p:nvPicPr>
          <p:cNvPr id="8194" name="Picture 2" descr="http://www.mastercard.ca/_assets/img/paypass/ca_paypass_how_it_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12" y="1628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71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E- commerce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762872" cy="4248472"/>
          </a:xfrm>
        </p:spPr>
        <p:txBody>
          <a:bodyPr/>
          <a:lstStyle/>
          <a:p>
            <a:pPr eaLnBrk="1" hangingPunct="1"/>
            <a:r>
              <a:rPr lang="en-NZ" altLang="en-US" b="1" dirty="0" smtClean="0">
                <a:solidFill>
                  <a:schemeClr val="bg2"/>
                </a:solidFill>
              </a:rPr>
              <a:t>E-commerce</a:t>
            </a:r>
            <a:r>
              <a:rPr lang="en-NZ" altLang="en-US" dirty="0" smtClean="0">
                <a:solidFill>
                  <a:schemeClr val="bg2"/>
                </a:solidFill>
              </a:rPr>
              <a:t> is electronic business over the internet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Due to the developments of the internet, e-commerce has become common for many businesses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has opened up new markets for businesses who will have either a physical or online presence, sometimes both. </a:t>
            </a:r>
          </a:p>
        </p:txBody>
      </p:sp>
      <p:pic>
        <p:nvPicPr>
          <p:cNvPr id="9218" name="Picture 2" descr="http://www.globalecommercealliance.org/assets/img/ABOU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49" y="1628800"/>
            <a:ext cx="4002832" cy="23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7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>
                <a:solidFill>
                  <a:schemeClr val="bg2"/>
                </a:solidFill>
              </a:rPr>
              <a:t>M-Commerce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248472"/>
          </a:xfrm>
        </p:spPr>
        <p:txBody>
          <a:bodyPr/>
          <a:lstStyle/>
          <a:p>
            <a:r>
              <a:rPr lang="en-NZ" altLang="en-US" dirty="0" smtClean="0">
                <a:solidFill>
                  <a:schemeClr val="bg2"/>
                </a:solidFill>
              </a:rPr>
              <a:t>Buying and selling of products over people’s smartphones</a:t>
            </a:r>
          </a:p>
          <a:p>
            <a:r>
              <a:rPr lang="en-NZ" altLang="en-US" dirty="0" smtClean="0">
                <a:solidFill>
                  <a:schemeClr val="bg2"/>
                </a:solidFill>
              </a:rPr>
              <a:t>Easier for consumers as they have their mobiles on them all the time</a:t>
            </a:r>
          </a:p>
          <a:p>
            <a:r>
              <a:rPr lang="en-NZ" altLang="en-US" dirty="0" smtClean="0">
                <a:solidFill>
                  <a:schemeClr val="bg2"/>
                </a:solidFill>
              </a:rPr>
              <a:t>Businesses must ensure their website is </a:t>
            </a:r>
            <a:r>
              <a:rPr lang="en-NZ" altLang="en-US" dirty="0" err="1" smtClean="0">
                <a:solidFill>
                  <a:schemeClr val="bg2"/>
                </a:solidFill>
              </a:rPr>
              <a:t>accesable</a:t>
            </a:r>
            <a:r>
              <a:rPr lang="en-NZ" altLang="en-US" dirty="0" smtClean="0">
                <a:solidFill>
                  <a:schemeClr val="bg2"/>
                </a:solidFill>
              </a:rPr>
              <a:t> on mobile phones</a:t>
            </a:r>
          </a:p>
        </p:txBody>
      </p:sp>
      <p:pic>
        <p:nvPicPr>
          <p:cNvPr id="10242" name="Picture 2" descr="https://media.licdn.com/mpr/mpr/p/8/005/067/24c/0ddf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48" y="1628800"/>
            <a:ext cx="33803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68404"/>
      </p:ext>
    </p:extLst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194920" cy="4248472"/>
          </a:xfrm>
        </p:spPr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Cloud is the new way to store documents on an online cloud in cyberspace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means that all of a firms work is not stored on the firms hard drive.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saves storage space and means that work does not become “lost”.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Employees can access their files from any computer in the world</a:t>
            </a:r>
          </a:p>
        </p:txBody>
      </p:sp>
      <p:pic>
        <p:nvPicPr>
          <p:cNvPr id="11266" name="Picture 2" descr="http://www.gadgetreview.com/wp-content/uploads/2015/03/cloud_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4" y="1628800"/>
            <a:ext cx="3299520" cy="24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611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smtClean="0">
                <a:solidFill>
                  <a:schemeClr val="bg2"/>
                </a:solidFill>
              </a:rPr>
              <a:t>Benefits of using new technology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5368081" cy="3886200"/>
          </a:xfrm>
        </p:spPr>
        <p:txBody>
          <a:bodyPr/>
          <a:lstStyle/>
          <a:p>
            <a:r>
              <a:rPr lang="en-GB" altLang="en-US" sz="2400" dirty="0" smtClean="0">
                <a:solidFill>
                  <a:schemeClr val="bg2"/>
                </a:solidFill>
              </a:rPr>
              <a:t>New </a:t>
            </a:r>
            <a:r>
              <a:rPr lang="en-GB" altLang="en-US" sz="2400" b="1" dirty="0" smtClean="0">
                <a:solidFill>
                  <a:schemeClr val="bg2"/>
                </a:solidFill>
              </a:rPr>
              <a:t>opportunities</a:t>
            </a:r>
          </a:p>
          <a:p>
            <a:r>
              <a:rPr lang="en-GB" altLang="en-US" sz="2400" b="1" dirty="0" smtClean="0">
                <a:solidFill>
                  <a:schemeClr val="bg2"/>
                </a:solidFill>
              </a:rPr>
              <a:t>Lower unit costs of production </a:t>
            </a:r>
            <a:r>
              <a:rPr lang="en-GB" altLang="en-US" sz="2400" dirty="0" smtClean="0">
                <a:solidFill>
                  <a:schemeClr val="bg2"/>
                </a:solidFill>
              </a:rPr>
              <a:t>as technology replaces labour intensive methods increases labour productivity</a:t>
            </a:r>
          </a:p>
          <a:p>
            <a:r>
              <a:rPr lang="en-GB" altLang="en-US" sz="2400" b="1" dirty="0" smtClean="0">
                <a:solidFill>
                  <a:schemeClr val="bg2"/>
                </a:solidFill>
              </a:rPr>
              <a:t>Better communications </a:t>
            </a:r>
            <a:r>
              <a:rPr lang="en-GB" altLang="en-US" sz="2400" dirty="0" smtClean="0">
                <a:solidFill>
                  <a:schemeClr val="bg2"/>
                </a:solidFill>
              </a:rPr>
              <a:t>and management information systems</a:t>
            </a:r>
          </a:p>
          <a:p>
            <a:r>
              <a:rPr lang="en-GB" altLang="en-US" sz="2400" b="1" dirty="0" smtClean="0">
                <a:solidFill>
                  <a:schemeClr val="bg2"/>
                </a:solidFill>
              </a:rPr>
              <a:t>Quicker and more effective operations</a:t>
            </a:r>
          </a:p>
          <a:p>
            <a:r>
              <a:rPr lang="en-GB" altLang="en-US" sz="2400" b="1" dirty="0" smtClean="0">
                <a:solidFill>
                  <a:schemeClr val="bg2"/>
                </a:solidFill>
              </a:rPr>
              <a:t>Better customer service </a:t>
            </a:r>
            <a:r>
              <a:rPr lang="en-GB" altLang="en-US" sz="2400" dirty="0" smtClean="0">
                <a:solidFill>
                  <a:schemeClr val="bg2"/>
                </a:solidFill>
              </a:rPr>
              <a:t>e.g. through internet purchasing</a:t>
            </a:r>
          </a:p>
          <a:p>
            <a:r>
              <a:rPr lang="en-GB" altLang="en-US" sz="2400" dirty="0" smtClean="0">
                <a:solidFill>
                  <a:schemeClr val="bg2"/>
                </a:solidFill>
              </a:rPr>
              <a:t>Improves </a:t>
            </a:r>
            <a:r>
              <a:rPr lang="en-GB" altLang="en-US" sz="2400" b="1" dirty="0" smtClean="0">
                <a:solidFill>
                  <a:schemeClr val="bg2"/>
                </a:solidFill>
              </a:rPr>
              <a:t>quality</a:t>
            </a:r>
            <a:r>
              <a:rPr lang="en-GB" altLang="en-US" sz="2400" dirty="0" smtClean="0">
                <a:solidFill>
                  <a:schemeClr val="bg2"/>
                </a:solidFill>
              </a:rPr>
              <a:t> and </a:t>
            </a:r>
            <a:r>
              <a:rPr lang="en-GB" altLang="en-US" sz="2400" b="1" dirty="0" smtClean="0">
                <a:solidFill>
                  <a:schemeClr val="bg2"/>
                </a:solidFill>
              </a:rPr>
              <a:t>reduces waste</a:t>
            </a:r>
          </a:p>
        </p:txBody>
      </p:sp>
      <p:pic>
        <p:nvPicPr>
          <p:cNvPr id="12290" name="Picture 2" descr="http://www.restaurantnews.com/wp-content/uploads/2014/03/4-Benefits-of-Using-Technology-in-Your-Resta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1854"/>
            <a:ext cx="3045004" cy="18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1147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graffiteeze.com/pic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714500"/>
            <a:ext cx="359727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smtClean="0">
                <a:solidFill>
                  <a:schemeClr val="bg2"/>
                </a:solidFill>
              </a:rPr>
              <a:t>Benefits of using new technology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5143500" cy="3886200"/>
          </a:xfrm>
        </p:spPr>
        <p:txBody>
          <a:bodyPr/>
          <a:lstStyle/>
          <a:p>
            <a:r>
              <a:rPr lang="en-GB" altLang="en-US" sz="2400" smtClean="0">
                <a:solidFill>
                  <a:schemeClr val="bg2"/>
                </a:solidFill>
              </a:rPr>
              <a:t>Technology allows companies to reach consumers in new economic markets, whether regional, national or international. 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Smaller businesses can also compete with larger organisations using carefully marketed Internet operations. 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Internet sales websites can operate 24/7, allowing companies a continual reach to consumers.</a:t>
            </a:r>
          </a:p>
          <a:p>
            <a:endParaRPr lang="en-GB" altLang="en-US" sz="24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007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b="1" smtClean="0">
                <a:solidFill>
                  <a:schemeClr val="bg2"/>
                </a:solidFill>
              </a:rPr>
              <a:t>Negative impacts of technology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5757862" cy="3886200"/>
          </a:xfrm>
        </p:spPr>
        <p:txBody>
          <a:bodyPr/>
          <a:lstStyle/>
          <a:p>
            <a:r>
              <a:rPr lang="en-GB" altLang="en-US" sz="2400" smtClean="0">
                <a:solidFill>
                  <a:schemeClr val="bg2"/>
                </a:solidFill>
              </a:rPr>
              <a:t>Set-up costs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Staff resistance to change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Businesses that fail to adapt to change can ended up closing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Training costs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Maintenance and updating costs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Breakdown costs and disruption caused by systems not working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It based systems can create information overload</a:t>
            </a:r>
          </a:p>
        </p:txBody>
      </p:sp>
      <p:pic>
        <p:nvPicPr>
          <p:cNvPr id="20484" name="Picture 6" descr="4 What computer is bett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000375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523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b="1" smtClean="0">
                <a:solidFill>
                  <a:schemeClr val="bg2"/>
                </a:solidFill>
              </a:rPr>
              <a:t>Negative impacts of technology</a:t>
            </a:r>
            <a:endParaRPr lang="en-GB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29175" cy="3886200"/>
          </a:xfrm>
        </p:spPr>
        <p:txBody>
          <a:bodyPr/>
          <a:lstStyle/>
          <a:p>
            <a:r>
              <a:rPr lang="en-GB" altLang="en-US" sz="2400" smtClean="0">
                <a:solidFill>
                  <a:schemeClr val="bg2"/>
                </a:solidFill>
              </a:rPr>
              <a:t>Technology quickly becomes </a:t>
            </a:r>
            <a:r>
              <a:rPr lang="en-GB" altLang="en-US" sz="2400" b="1" smtClean="0">
                <a:solidFill>
                  <a:schemeClr val="bg2"/>
                </a:solidFill>
              </a:rPr>
              <a:t>outdated,</a:t>
            </a:r>
            <a:r>
              <a:rPr lang="en-GB" altLang="en-US" sz="2400" smtClean="0">
                <a:solidFill>
                  <a:schemeClr val="bg2"/>
                </a:solidFill>
              </a:rPr>
              <a:t> which can be of some detriment to businesses. </a:t>
            </a:r>
          </a:p>
          <a:p>
            <a:r>
              <a:rPr lang="en-GB" altLang="en-US" sz="2400" smtClean="0">
                <a:solidFill>
                  <a:schemeClr val="bg2"/>
                </a:solidFill>
              </a:rPr>
              <a:t>Failing to upgrade technology can actually </a:t>
            </a:r>
            <a:r>
              <a:rPr lang="en-GB" altLang="en-US" sz="2400" b="1" smtClean="0">
                <a:solidFill>
                  <a:schemeClr val="bg2"/>
                </a:solidFill>
              </a:rPr>
              <a:t>increase operating costs </a:t>
            </a:r>
            <a:r>
              <a:rPr lang="en-GB" altLang="en-US" sz="2400" smtClean="0">
                <a:solidFill>
                  <a:schemeClr val="bg2"/>
                </a:solidFill>
              </a:rPr>
              <a:t>more than purchasing and implementing new equipment.</a:t>
            </a:r>
          </a:p>
          <a:p>
            <a:pPr>
              <a:buFont typeface="Wingdings" pitchFamily="2" charset="2"/>
              <a:buNone/>
            </a:pPr>
            <a:r>
              <a:rPr lang="en-GB" altLang="en-US" sz="2400" smtClean="0"/>
              <a:t/>
            </a:r>
            <a:br>
              <a:rPr lang="en-GB" altLang="en-US" sz="2400" smtClean="0"/>
            </a:br>
            <a:endParaRPr lang="en-GB" altLang="en-US" sz="2400" smtClean="0">
              <a:solidFill>
                <a:schemeClr val="bg2"/>
              </a:solidFill>
            </a:endParaRPr>
          </a:p>
        </p:txBody>
      </p:sp>
      <p:pic>
        <p:nvPicPr>
          <p:cNvPr id="21508" name="Picture 2" descr="http://nyshei.files.wordpress.com/2007/05/info_ethics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214563"/>
            <a:ext cx="3500437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5873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NZ" altLang="en-US" b="1" dirty="0" smtClean="0">
                <a:solidFill>
                  <a:schemeClr val="bg2"/>
                </a:solidFill>
              </a:rPr>
              <a:t>2.2 Technological Change</a:t>
            </a:r>
            <a:r>
              <a:rPr lang="en-NZ" altLang="en-US" sz="4000" b="1" dirty="0" smtClean="0">
                <a:solidFill>
                  <a:schemeClr val="bg2"/>
                </a:solidFill>
              </a:rPr>
              <a:t/>
            </a:r>
            <a:br>
              <a:rPr lang="en-NZ" altLang="en-US" sz="4000" b="1" dirty="0" smtClean="0">
                <a:solidFill>
                  <a:schemeClr val="bg2"/>
                </a:solidFill>
              </a:rPr>
            </a:br>
            <a:endParaRPr lang="en-AU" altLang="en-US" sz="14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286000"/>
            <a:ext cx="8424863" cy="4857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altLang="en-US" sz="2400" dirty="0" smtClean="0">
                <a:solidFill>
                  <a:schemeClr val="bg2"/>
                </a:solidFill>
              </a:rPr>
              <a:t>Students will explain </a:t>
            </a:r>
            <a:r>
              <a:rPr lang="en-AU" altLang="en-US" sz="2400" b="1" dirty="0" smtClean="0">
                <a:solidFill>
                  <a:schemeClr val="bg2"/>
                </a:solidFill>
              </a:rPr>
              <a:t>technological change </a:t>
            </a:r>
            <a:r>
              <a:rPr lang="en-AU" altLang="en-US" sz="2400" dirty="0" smtClean="0">
                <a:solidFill>
                  <a:schemeClr val="bg2"/>
                </a:solidFill>
              </a:rPr>
              <a:t>on business</a:t>
            </a:r>
            <a:endParaRPr lang="en-GB" altLang="en-US" sz="2400" dirty="0" smtClean="0">
              <a:solidFill>
                <a:schemeClr val="bg2"/>
              </a:solidFill>
            </a:endParaRPr>
          </a:p>
          <a:p>
            <a:r>
              <a:rPr lang="en-NZ" altLang="en-US" sz="2400" dirty="0" smtClean="0">
                <a:solidFill>
                  <a:schemeClr val="bg2"/>
                </a:solidFill>
              </a:rPr>
              <a:t>Identify the </a:t>
            </a:r>
            <a:r>
              <a:rPr lang="en-NZ" altLang="en-US" sz="2400" b="1" dirty="0" smtClean="0">
                <a:solidFill>
                  <a:schemeClr val="bg2"/>
                </a:solidFill>
              </a:rPr>
              <a:t>technological change </a:t>
            </a:r>
            <a:r>
              <a:rPr lang="en-NZ" altLang="en-US" sz="2400" dirty="0" smtClean="0">
                <a:solidFill>
                  <a:schemeClr val="bg2"/>
                </a:solidFill>
              </a:rPr>
              <a:t>that can impact on business</a:t>
            </a:r>
            <a:endParaRPr lang="en-GB" altLang="en-US" sz="2400" dirty="0" smtClean="0">
              <a:solidFill>
                <a:schemeClr val="bg2"/>
              </a:solidFill>
            </a:endParaRPr>
          </a:p>
          <a:p>
            <a:r>
              <a:rPr lang="en-NZ" altLang="en-US" sz="2400" dirty="0" smtClean="0">
                <a:solidFill>
                  <a:schemeClr val="bg2"/>
                </a:solidFill>
              </a:rPr>
              <a:t>Explain the positive and negative impacts of technology on business stakeholders</a:t>
            </a:r>
            <a:r>
              <a:rPr lang="en-NZ" altLang="en-US" sz="2400" dirty="0" smtClean="0"/>
              <a:t/>
            </a:r>
            <a:br>
              <a:rPr lang="en-NZ" altLang="en-US" sz="2400" dirty="0" smtClean="0"/>
            </a:br>
            <a:r>
              <a:rPr lang="en-NZ" altLang="en-US" sz="2400" dirty="0" smtClean="0"/>
              <a:t/>
            </a:r>
            <a:br>
              <a:rPr lang="en-NZ" altLang="en-US" sz="2400" dirty="0" smtClean="0"/>
            </a:br>
            <a:r>
              <a:rPr lang="en-NZ" altLang="en-US" sz="2400" dirty="0" smtClean="0">
                <a:solidFill>
                  <a:schemeClr val="bg2"/>
                </a:solidFill>
              </a:rPr>
              <a:t/>
            </a:r>
            <a:br>
              <a:rPr lang="en-NZ" altLang="en-US" sz="2400" dirty="0" smtClean="0">
                <a:solidFill>
                  <a:schemeClr val="bg2"/>
                </a:solidFill>
              </a:rPr>
            </a:br>
            <a:endParaRPr lang="en-GB" alt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42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algn="ctr"/>
            <a:r>
              <a:rPr lang="en-GB" altLang="en-US" sz="4000" b="1" smtClean="0">
                <a:solidFill>
                  <a:schemeClr val="bg2"/>
                </a:solidFill>
              </a:rPr>
              <a:t>Technological Factors to consider</a:t>
            </a:r>
            <a:endParaRPr lang="en-GB" altLang="en-US" sz="40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4383" y="1607840"/>
            <a:ext cx="8310065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Technology is vital for competitive advantage, and is a major driver of globalisation. Businesses need to consider the following points: </a:t>
            </a:r>
          </a:p>
          <a:p>
            <a:pPr marL="363538" indent="-363538">
              <a:buFont typeface="Wingdings" pitchFamily="2" charset="2"/>
              <a:buNone/>
              <a:tabLst>
                <a:tab pos="363538" algn="l"/>
              </a:tabLst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1. Does technology allow for products and services to be made more cheaply and to a better standard of quality? </a:t>
            </a:r>
          </a:p>
          <a:p>
            <a:pPr marL="261938" indent="-261938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2.Do the technologies offer consumers and businesses more innovative products and services such as Internet banking, new generation mobile telephones, etc?</a:t>
            </a:r>
          </a:p>
        </p:txBody>
      </p:sp>
      <p:pic>
        <p:nvPicPr>
          <p:cNvPr id="13314" name="Picture 2" descr="http://www.explainmybenefits.biz/wp-content/uploads/2014/10/people_and_technology-sm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30436"/>
            <a:ext cx="4726098" cy="16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812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algn="ctr"/>
            <a:r>
              <a:rPr lang="en-GB" altLang="en-US" sz="4000" b="1" smtClean="0">
                <a:solidFill>
                  <a:schemeClr val="bg2"/>
                </a:solidFill>
              </a:rPr>
              <a:t>Technological Factors to consider</a:t>
            </a:r>
            <a:endParaRPr lang="en-GB" altLang="en-US" sz="40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4500562" cy="3886200"/>
          </a:xfrm>
        </p:spPr>
        <p:txBody>
          <a:bodyPr/>
          <a:lstStyle/>
          <a:p>
            <a:pPr marL="261938" indent="-261938"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2"/>
                </a:solidFill>
              </a:rPr>
              <a:t>3.How is distribution changed by new technologies </a:t>
            </a:r>
            <a:r>
              <a:rPr lang="en-GB" sz="2400" dirty="0" smtClean="0">
                <a:solidFill>
                  <a:schemeClr val="bg2"/>
                </a:solidFill>
              </a:rPr>
              <a:t>e.g. books via the Internet, flight tickets, auctions, etc? </a:t>
            </a:r>
          </a:p>
          <a:p>
            <a:pPr marL="261938" indent="-261938"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2"/>
                </a:solidFill>
              </a:rPr>
              <a:t>4.Does technology offer companies a new way to communicate with consumers </a:t>
            </a:r>
            <a:r>
              <a:rPr lang="en-GB" sz="2400" dirty="0" smtClean="0">
                <a:solidFill>
                  <a:schemeClr val="bg2"/>
                </a:solidFill>
              </a:rPr>
              <a:t>e.g. banners, Customer Relationship Management (CRM), etc? </a:t>
            </a:r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23556" name="Picture 2" descr="http://www.enigmagraphics.com/images/illustrations/education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0421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371600"/>
          </a:xfrm>
        </p:spPr>
        <p:txBody>
          <a:bodyPr/>
          <a:lstStyle/>
          <a:p>
            <a:pPr algn="ctr"/>
            <a:r>
              <a:rPr lang="en-GB" altLang="en-US" b="1" smtClean="0">
                <a:solidFill>
                  <a:schemeClr val="bg2"/>
                </a:solidFill>
              </a:rPr>
              <a:t>Other 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6143625" cy="38862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0000"/>
                </a:solidFill>
              </a:rPr>
              <a:t>Social Media </a:t>
            </a:r>
            <a:r>
              <a:rPr lang="en-GB" altLang="en-US" sz="2400" smtClean="0">
                <a:solidFill>
                  <a:schemeClr val="bg2"/>
                </a:solidFill>
              </a:rPr>
              <a:t>– </a:t>
            </a:r>
            <a:r>
              <a:rPr lang="en-GB" altLang="en-US" sz="2400" b="1" smtClean="0">
                <a:solidFill>
                  <a:schemeClr val="bg2"/>
                </a:solidFill>
              </a:rPr>
              <a:t>is it useful for a business to have a presence on Facebook for example</a:t>
            </a:r>
            <a:r>
              <a:rPr lang="en-GB" altLang="en-US" sz="2400" smtClean="0">
                <a:solidFill>
                  <a:schemeClr val="bg2"/>
                </a:solidFill>
              </a:rPr>
              <a:t>? Social media, in particular, is proving to be a divisive issue for small firms and entrepreneurs, with some hailing it as a revolutionary and cost-effective marketing tool, and others dismissing it as a time consuming fad with no real commercial benefits.</a:t>
            </a:r>
          </a:p>
          <a:p>
            <a:r>
              <a:rPr lang="en-GB" altLang="en-US" sz="2400" b="1" smtClean="0">
                <a:solidFill>
                  <a:srgbClr val="FF0000"/>
                </a:solidFill>
              </a:rPr>
              <a:t>Internet Speed</a:t>
            </a:r>
            <a:r>
              <a:rPr lang="en-GB" altLang="en-US" sz="2400" b="1" smtClean="0">
                <a:solidFill>
                  <a:schemeClr val="bg2"/>
                </a:solidFill>
              </a:rPr>
              <a:t> </a:t>
            </a:r>
            <a:r>
              <a:rPr lang="en-GB" altLang="en-US" sz="2400" smtClean="0">
                <a:solidFill>
                  <a:schemeClr val="bg2"/>
                </a:solidFill>
              </a:rPr>
              <a:t>- </a:t>
            </a:r>
            <a:r>
              <a:rPr lang="en-GB" altLang="en-US" sz="2400" b="1" smtClean="0">
                <a:solidFill>
                  <a:schemeClr val="bg2"/>
                </a:solidFill>
              </a:rPr>
              <a:t>another increasingly high-profile technological issue facing businesses is that of internet connection speeds. </a:t>
            </a:r>
          </a:p>
          <a:p>
            <a:endParaRPr lang="en-GB" altLang="en-US" sz="2400" smtClean="0">
              <a:solidFill>
                <a:schemeClr val="bg2"/>
              </a:solidFill>
            </a:endParaRPr>
          </a:p>
          <a:p>
            <a:endParaRPr lang="en-GB" altLang="en-US" sz="2400" smtClean="0">
              <a:solidFill>
                <a:schemeClr val="bg2"/>
              </a:solidFill>
            </a:endParaRPr>
          </a:p>
        </p:txBody>
      </p:sp>
      <p:pic>
        <p:nvPicPr>
          <p:cNvPr id="24580" name="Picture 2" descr="http://t3.gstatic.com/images?q=tbn:ANd9GcS3_sXK0ZM8bYtnL5__RDNk-ZJCLSS5K7r3J8ojqi8cSj_8qn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50018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4" descr="data:image/jpg;base64,/9j/4AAQSkZJRgABAQAAAQABAAD/2wBDAAkGBwgHBgkIBwgKCgkLDRYPDQwMDRsUFRAWIB0iIiAdHx8kKDQsJCYxJx8fLT0tMTU3Ojo6Iys/RD84QzQ5Ojf/2wBDAQoKCg0MDRoPDxo3JR8lNzc3Nzc3Nzc3Nzc3Nzc3Nzc3Nzc3Nzc3Nzc3Nzc3Nzc3Nzc3Nzc3Nzc3Nzc3Nzc3Nzf/wAARCACRAIYDASIAAhEBAxEB/8QAGwAAAgIDAQAAAAAAAAAAAAAABQYABAIDBwH/xABKEAABAwMBBQUDBwgIBAcAAAABAgMEAAURIQYSMUFREyIyYXEUgZEjQlJyobHBBxUkQ2KCktEWJTM0NXSy8DZTc6JEY3Wz4eLx/8QAGgEAAgMBAQAAAAAAAAAAAAAAAwQBAgUABv/EADERAAIBAwIEBAUCBwAAAAAAAAECAAMRIRIxBBNBUSIyYbEzcYGh8ELxBRQVQ5HB4f/aAAwDAQACEQMRAD8A5ElvtU5/WJ+2rkUdqAF+Ic+tXDACz2jWUqBzWxuISe0SnCge8B99ehCETONVWGJh7IUFIx4E7wq/Z4xS8cjzog3D7RtOmtEIULdcBxyooFjeLPUuhEFXGI24+2HyUtEgKUkZKRzIHOqCbehMpwMlS2kqO4pScEjzHI4pvk25TwACSfdVmFs0+6ndQ2olXICoe2q5kU3Ip6ROfzWN0FWKGx1PRZjcqOstusrC21gapIOQa6xdfyfTEwHJSkbiGxkhR1PupEVZ3nH1NMoyRxJ0CR1JPAUIlXyDiNUyVFjvFyQVuvLccOXHFFSj5nia1tQ5U90phx3XiPoJJwPPpTau1QbWnflrbW+R+uSogfVbGCf3ykeVUpd1ZUgNpYektp4Ifc7Nr3NN4A+JoRucCHVgN4J/MTjR/TZsKL1St7fUP3UBRq5FsUJ7Vty5zv8AKQTu/wASj+FYC7zkaRERoo5ezsJSR+9gn7aryJdwk/3qdIcHRbqiPvqNDGW5ghlNkjs6qsjo87hcm2R7wAD9tbEGLH4K2ciY+g25LX9oUKVlBCeAJPWtS3FHhoPKoKdzODE7Rsk32Glotybpc5aP+TGQiI2fcM/dQxW0aI5/qq1w4p/5riO3c+K8ge4CgfZqKQToDzUcVOz/AGk/GosJYCWZ10nz3O0mzH31DgXHCceg5VKrdks8BvfV1qVMmOMB4b3ZvoKVA4zRxi3h5QU3je5HrUucdmWtu6RUIDMvVxIGjbo8afTOo8j5U17ARGHLg2iQgKQr5p+ynOZamWMxmS9Sym15VtthkOLSEtqOdNBTXbtjXjhToCB+1/KnhlhplO6y2lA/ZFbayan8QdvKLTQTglHmN4Eh7NQmMFwdoR1GBRdmO0wndabSgeQrZXtJvUd/MY2lNEGBKlzYD8B9onxIIrj9+bVGWqPATuJByp0eJR6jp6/dz7Q8nebUnqCK5ff46W3VlQJweA507wLDIMV4u4sROYyrcrfJUDk8c1QdiJRxxTRtDPcdKQxF3SlOOmfOk+Yue4SFL3B0rV1LbAiKrUJyZqfW22DwFD3pKTwOav2y2fnGciM/MjRwsEl58EJTgE6nzxj31ti7L3Wa120S1vOMk4DpG6k+hOAaE7E+kcpoo9YBU4VcK8ShxR0STRmbZrhblBM23vRyrwlScb3oedVDGUrxByuWizQvMUTQlTqAApxISOAUAqsw+0PG024fJG792Ky9jH0lD1TUML/zE++r8gjpO5inrImWyk5TDQn0WfxqVsYtMmSoiOgukakIGalVNMidrSNOz9xEULYePbRXsdojODkcFA8iP5jgafdk1tMzmnGZjTjYUCCcpV70/wAia51AisJwSCfU022Eoako3Rg5q5pkqZmvUXULTvCTkAjnXtVra520BhfVAq1XnCLG021NwDIKlSpUSZ4aTdoresKUsN7yfpAU4qJ5UNlqbSola1I8wrAo1BijXEBWUMuZx+6RN5R7lB02Zcp0NsxlLUTgJSnJNdx9ihSOIacXjPfaST68KozrYkNqbaeUygjBDLQTn1xWtS45RjTmZNXhnGQcTl6LRBsSe0ltMybh81g4U215r6n9nh16VQu6JEktSpklL6nUkpG/ncAOMY+b6dKdplkt6FKK3X888Nj+dCZEW0M6liU6fNaU/gafpVEPitc/L8tEGqOME2HzirFmvQwWgUuxlf2jDuqFD05eo1FZqsKJ0hl23BZiPLSlfcK1RyeSgkZPUEcfXIow9PiR/wC7WmKk/Se3nD9px9lUl7S3ZtXyUktN8C00hKEEdCkAAijlXbNNbQ1KquzG82ObIRbWf61fjpWNT7RI7JIH1E5Wo+4Y8+NaXLpspbEkNW+PcXh1bLbef3iVH7KwuzsS5MKuaLYhx/8A8WA6vuK4b279E/YcjpkAuOxMZeXEb7F5lG+poneCkjiQTrkdDyz0oS0S4vUJ9o+rj9MP3HbWXb3EM2WVBbjLbStSIkQNJQojVJPEketSkhZXnialEHCUgMiE1t3jHZIkiRGblocSDv7yGiNVoSoBSs9AT78HpTEkdjcFyXFHK15AGgB5/aDQiFPY/pDGYjH9EbxFb6KT4SfeST76tyEzZd0eitIKg0+4kYHVRzSVNWYxauQBgWna9mbgy9bGkhwFQ5ZoyF54VzSwWu72VpE2SyqTG4LaQrC0DqOtPUSexIZD0ZxLjPAqB8J6EcjWNxNIK5K5E0eHralAMJ5rzNagpSvCNOtZFOfOlbRm+JFKPIZoRdEsgEvKKM80nNbZl2hxHOwW+kvnRLSTk55A9PfSbNvz96fchxmH4zmcdohIc3frA8vMU1QpMTfpFa9UAWBzN0xLrQUu3OhZRlQQ0SVj9zj8KGWjbpcm4G2z4j7Tn6ta04C+vpWcTYWQp5Mm6SjkHKfZ1nIPUL4j0prQmMy3uPNhQwApwjKtOautOM6beb3iIUAG9wftBsxSXQcp1PI6H40tz4wKjuYz9EjBpquTbSEAkJS2oYStHeQf5Gl6cwspPZ7rqBqRnOPxHvpnhnxiZ/EIb5ivLbKSQc56EUKfbB4p08jTBIcSruKHluO/gqhklpsr3U5bX9FzgfQ1r037xZFIOIIadeiPpejOFDifLlzB5EHpWb1xjtpecZtyGpTjamyttw7gChgkIPA488eVeykqa0cb3enQ1RcWOQFEKK2Y7SqMsFLTrUq44oE+FPwqVaNBzClmtWXErUogg5B6Gul7ORWmVdooBSycqUTqT1pNt5CSKZYM0IGAaR4lSVssy+cWe7TpMOSko3dAAKXrzBkQZarnYlht46usHwOjzFaUXDsGkIJwtQ3iDy6VmbkFJwTnSsRKDI2obGar8UrKAdxLLW2kRNtbkyGHG3ircU0eCFajj0041gLxcrlKShlCm45JSvc0KQRoc9QfuqnJgxJUAOuspVur+PDj8aLRH20xkBAAASkAf79Kq1GmuVHWFTinbDHpNJ2bZlutyJy8y06K7I7qVEcDRFxluMnLbQQFElW6nGvWsHJO/H7VOqkaKx05GsGpzb/yMjvBQ0IPH0oXjIzsJdmS/qZpcuBbxulODyPhNU5TiXm1ORioqSMraz30jqOoqT7crs1riuh0k4DePF19/wDvFLK5z0V8LBWhTZ447zZ8/KnKNJXyhzEK1R1NnGJfbunYKIWAthejiT4VDzHI+dVLtHVGCJUJxS4q9UEnwnpkcD99b5DbV0aQ5DDbE5YKuzB7sgH6OvHQ906+tUbfLEF12DdY60R5Aw4wrQHXxJzzFNIB5l3G4gSDhW26GDnZrT/ycxgO+R7rg9DwP+9apLgqeBTbXhJSNTFdGHB6J5+7NWb3bFwZjkZKu2QMKQDxKDwUk0FcUrh3nd3XdJw4j0p5ACoZDOUZs280uLCFFvJYXzad1SapymmicOJLCjwUnvJNF/zmJSOyntic2NCpXdfb9Dzx5/ZVSXby0wZNqldvFJwULGCg/RUOR+w8jRBUsbHEaVO0CPxH0YKQXEHgpvWpW0vNtrO/2sVZ4hGSFVKLqMKFh6O52aAetFbSv2iU23nQnJ9BqaWi/vKwOAozZ3eyhzpPAoaCE+qjiq1V8MyFpZhl25F6QtwHQnT05VmmarHGlxl/Kqs9qpWEp1USAB1NU5KgWgCW1R3bkrFm3QoZWkKGDxyVafBJrRDuG9FCQo76FkhIHj8vXnQy7SzDjNobKdHChJABHyaQkn+IqqkJbaQJDW+EkoewkjRQOFAf750gtDUpPeOMxDW7CO0S4p7UdoR2LicKKeh+cPvrQ6VxpvZr4JVvEDpxChQmBLYTLSh9KiwoB1CUnBwocPjRSJLYmbkaQS06jKWHT83PzFeWuhpV6eg3AxG6R5igE5mCbhgleN5agAcYKXQOGQefwNZquFkuaUiataFeHfcGFoPTe6eSs+tCJrMiA8pEhpSOak9P2k+VD5bRdIeaIDvJXJwefnRkoI+QbeolWapT6XHaGJ2yD6GjJtEkPpVqW1DQ+8E/EaUD/pC8pBjXWIm4NtndKHspeaxyChr8c1Xi3efbd4wH3WkpUStpJ1SfLqPKme3TbPtQxi5Q2/bBqqQx3FHHzjjlrrxx06EcPSF6o1DuNxCUlSr8PB7dJhPZtN4s1rkNzfZUbi22vagc91XAqHDGelL11sE6MyHn2faI3zJcchWPPIpo2j2ciC0wIYkSoa233C0stdoF5xxKOAPpQqDs/fbdIBgXiIy8vXd7fdCxxO82oA/ZQqHEBVuHxc4I/wB/vDVOG1Ne2fSJMpklIWr5VA4PN6KT61es0Z2Zbrg2ylMp50NsgghJS2VZKjnTQhIzyzT/ACbHFmrSm6QJMWbjvzIEc9iv1HP4ClzaLZeTs+81crY+vcOcPtoykeSxwwfPrr0o/wDOJVGjZvtLJSdMnIiGpMhClIaWiUlKiML1KcVKPTbbbJzodfW3a5ZSC4BvFpefolIJB/ZI061KY569faXsO8X23MDJo4y5ubMrUP1koA+5OaWSvACaPNK39kiR+rma+9NNVOnzETCbzyO550es7S0kzt3eU2QmOn6bytEAenE+nnQOzQn57yUNJARxW4o4SgDUknlga0wzbkzbYUeVFOUt7zUBpfFZ+e8oeeoH/wBaBxFT+2u5i9OgC2oyhfJSO37BpQU3GQGQr6RHiV71FRrG3Ob8MIUhSQpeApXBW9kafBNUjHU7HVLf3Y8ZSzggZyde6kcTz54041TentNrbZghQYSpK95XiWrHE+mToKuFGkIOksqXJYxmnS+wuMUuaD2dsKAGBgpB+80RLxOCDlaRrr4h/OgO0C+2ZgTUklLrRbJ6FPL+Eis7fML0Yd7DjZwT91BKaqYP0koNDkR0j3ntIyRKbTKjnQpUcKSeqTyz99arjG37aHLUsSLc0oqW3uAOsE9eZFLseYWlKdSMp4PNkZ9/oaJQZS401Em2vpS+BksuKwHU8xngfvpBqWg3X/n56zRHiFjK82zPOWhF1S8yAV7jagrvE+YpdDz7S3QwosvrSUutA4DqacNo7aURhdILSxAePy8cjVhfP3dDSrLaQ8kb6vqPDiD0NN8NV1rnP5tFqlDQbqIyw7+9bNiITi2VTIi5brUhh5R3gjAIAPEYNC77s0VxlzrKp2XECA47EWrL8YKAIOniTg1nNS4rYGMHlBt9FxUlKuSiUDjSxbbhMtVzRMt7nYTkHJbPgdH40KnSI1PTNjc/Xt+8Z1AgBpIN6m2kJXEdeejhKgr5VYIzwOhGCPvFMezX5QLlFeImTHZsJad1SV4W4354PHzHOq18gs3+1L2lsjIiTGlBFxhAd0KPBY8jSX3Hnct5iyhxSeBomilXU3GevofzrCeJTvO7pvFju6Em3XKzMvhIU429HBGPfgg+WtSuEOPtle5cGlIcHzkab1Sl/wCn22Y/aX5h7StvknNNexkZy7MTrS2AVvNhxsk6ApPPpy+FB7VYHbk4taX2mYLKQX5q8htGRnGupVywOONKdIU5uM0iY0VwbMzuhUhSAl+4qQAAkAcE8NOA4kk07xFa40rvFxTHWYMtQ4dveaadItbKv0uSO6ua4NQ03ngn/wDTyFLr9zaud7bfuCd2OgYS22O6lIHdSBnhw8+POjG1Da7+mJcLW42mEpBSY5Vupiq55PDXiT1PmKTFr7NIPzjwruHUMCzbwTrY2ENXkqd3JaHg+w5lKVBO7ulPFO783GRoNNaCNr+VGvOidtUZMCdFJyQ326PrJ4/9pV8BQZB+WpmmbeHtKhN42Wa5tLtz1ul9ruEbyVNY309cA8RjiPTpXiIjkRPtkN5MyHwWtsEFv66Tqn7vOlrt1svtrbOFA5FF2ZTzLguFtWppYPyiB83PEEc0mhMpViVO8nTdReFPaVNuBxBz5DgRVgOoLaSFbrSj3FDi0r+VaGewvEZTkBsMzG07zkQeFQGpU35DiU8tcZHAfHl9ksheFNq0Wk86AbH5iHQWEcNnr89bJhS6C6yobr7B1S4jqBwzVraSHHgbstmI3JtklO8h1k7ih1BHDI9P/jb+T2yW68LkG4HtgzgsJC8Eg8eGpxV32y2wL5O2efc7S2uKHE5LK8eIHy4H0rOqVAKx0jI3jIW65g9yDGn7BKahuKdaE4KAcwlSSU8OODSDPivQlmPcEK3PmuYIKfWumzLFNtmzFwhRmFPL9tbWhCEkhxJGMigrUJbTXZ3mRGEIjvxXl9o639UJyQfI6UXh+JC3sbi/1g6lK5EFbCXFEW6qttxwuFc2zGU8P2vCT5g86WrxaJcK6u2q4R1rdbcKEPNIyT7hTU/GtNjaRKtcSRdWnO+kuu7iE4PJI1yD1NM+0Ei+3uy2+72Q+ytvIKJzaiI6gfpFZwce+rNW01NajDd+85B4bHpOct7K35DYE2IwGf1apb6GSfcsg1KvLscBmS4pzapDpPFDDapG6T+0Sn7zUq/Nbv8AYy9hN91kNwWWXNpGm0FkZhWGMvdQ15u8wfLO8eeKU7td5V2f9olL0CQlttOiW0jglIGgA6Ch/wCcJZjOxluqLLzoeWFDJUoZAJPHmawJwkCmaNIJk7wVTOIWsN4kWyVvMneaVo40rwqH4Hz9eRIozIt1q2gXv2l8RpQ1VGUNCfIDX+HPomlQHsmdfEarJWQvOTnNEZM6lNjKLnfaOVnslxi3NsOR1LaUFtrcZIWkbySNSOHHnSsgH2jB0OuR0pp2T2hni7RUPuJkJTk7zoytKQknRY73LrivU7Tx3n1Jk+0trToc9lKT7t9OcfvGhipUDm4vOCixkjbPP29Ua4SESn3UEOtsw2g5gjUbyjlI9AFVlL2gYiTFyDZo6ZzrilvpfyrRQBHAgA5JyN0YqOXWGpYLFytzZx+utCQf+0GiX5wXcYHaC/2j2tgE76IXeU0AM5Bbz3eRHLPSgszE3ce8IFGnExdvxuMltez0RDEgNpBPsaCvfxrukJ08qGDZ28DKpbCYoHFclxLYP8RFR+4KWndlbYulBHgYYdx8O6KrouNljauS7pNP0ShDYPvJUa5bqPD7H3xOAzmFoKIFtCkTL0FBXFEJCllJ+scD4Zo1ZblaGbswhyzyJuB3HXHN9a/QAAe45pXibR2db6Go9hYS4pQSlcl4uZPmO6n7KKzb7KjSX7VJmCMlCtwpibqEA+qOIoNRGOCPz6Qq4nS2BdNodnJ8ZbSrc8l39GSvQ7g1CSBrjHlXOi3ZYjziw/JmSm877DI7JBPqoZPwFOsW6xrJstZ1lSW5Uh5KivOS8EnVRPmDj30N2t2ds4uVzlqniNLKA/HaGPld4Z+/IpGg2hipwD2/xCsLiCYN/U/b5TdmisQZDCS82AjeUcY3u8rOpHTHCtuyO0CZc6RBvDrhbnJ7J5Lqyd1XzVDPDFCdnvZn7shOQ3IUlaFJzxykj8aHl6Ktzde+SkJOixpmmTTU3W0GZjtLsxJtU95uS040EubqZCBhDoxkYPXFSuhWOVD2wtzduvDwZmwdUuFWO0b4fEaVKqOPKeFxmUNG5xOJT/7C3f5Uf611ra4ipUrXXaCbeeSuA9aqjx1KlWMhPLD+zP8Aiaf+g9/7aqEN+M+gqVKgfEP53kdDMZHiopsh/j8b0X/oNSpUVvKYVNhCv5Sf8bi/+nx/9NKnKpUqtD4IkNvMT+NWuQqVKh/NLCdI20/4O2P/AOifwq3+VT/FbF/k0fjUqVkL5l+be8N3i3Zv+LoPr+BoXeP7dv6lSpTX6/pK9Idgf3RHu+6pUqUrU8xlp//Z"/>
          <p:cNvSpPr>
            <a:spLocks noChangeAspect="1" noChangeArrowheads="1"/>
          </p:cNvSpPr>
          <p:nvPr/>
        </p:nvSpPr>
        <p:spPr bwMode="auto">
          <a:xfrm>
            <a:off x="74613" y="-520700"/>
            <a:ext cx="100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4582" name="AutoShape 6" descr="data:image/jpg;base64,/9j/4AAQSkZJRgABAQAAAQABAAD/2wBDAAkGBwgHBgkIBwgKCgkLDRYPDQwMDRsUFRAWIB0iIiAdHx8kKDQsJCYxJx8fLT0tMTU3Ojo6Iys/RD84QzQ5Ojf/2wBDAQoKCg0MDRoPDxo3JR8lNzc3Nzc3Nzc3Nzc3Nzc3Nzc3Nzc3Nzc3Nzc3Nzc3Nzc3Nzc3Nzc3Nzc3Nzc3Nzc3Nzf/wAARCACRAIYDASIAAhEBAxEB/8QAGwAAAgIDAQAAAAAAAAAAAAAABQYABAIDBwH/xABKEAABAwMBBQUDBwgIBAcAAAABAgMEAAURIQYSMUFREyIyYXEUgZEjQlJyobHBBxUkQ2KCktEWJTM0NXSy8DZTc6JEY3Wz4eLx/8QAGgEAAgMBAQAAAAAAAAAAAAAAAwQBAgUABv/EADERAAIBAwIEBAUCBwAAAAAAAAECAAMRIRIxBBNBUSIyYbEzcYGh8ELxBRQVQ5HB4f/aAAwDAQACEQMRAD8A5ElvtU5/WJ+2rkUdqAF+Ic+tXDACz2jWUqBzWxuISe0SnCge8B99ehCETONVWGJh7IUFIx4E7wq/Z4xS8cjzog3D7RtOmtEIULdcBxyooFjeLPUuhEFXGI24+2HyUtEgKUkZKRzIHOqCbehMpwMlS2kqO4pScEjzHI4pvk25TwACSfdVmFs0+6ndQ2olXICoe2q5kU3Ip6ROfzWN0FWKGx1PRZjcqOstusrC21gapIOQa6xdfyfTEwHJSkbiGxkhR1PupEVZ3nH1NMoyRxJ0CR1JPAUIlXyDiNUyVFjvFyQVuvLccOXHFFSj5nia1tQ5U90phx3XiPoJJwPPpTau1QbWnflrbW+R+uSogfVbGCf3ykeVUpd1ZUgNpYektp4Ifc7Nr3NN4A+JoRucCHVgN4J/MTjR/TZsKL1St7fUP3UBRq5FsUJ7Vty5zv8AKQTu/wASj+FYC7zkaRERoo5ezsJSR+9gn7aryJdwk/3qdIcHRbqiPvqNDGW5ghlNkjs6qsjo87hcm2R7wAD9tbEGLH4K2ciY+g25LX9oUKVlBCeAJPWtS3FHhoPKoKdzODE7Rsk32Glotybpc5aP+TGQiI2fcM/dQxW0aI5/qq1w4p/5riO3c+K8ge4CgfZqKQToDzUcVOz/AGk/GosJYCWZ10nz3O0mzH31DgXHCceg5VKrdks8BvfV1qVMmOMB4b3ZvoKVA4zRxi3h5QU3je5HrUucdmWtu6RUIDMvVxIGjbo8afTOo8j5U17ARGHLg2iQgKQr5p+ynOZamWMxmS9Sym15VtthkOLSEtqOdNBTXbtjXjhToCB+1/KnhlhplO6y2lA/ZFbayan8QdvKLTQTglHmN4Eh7NQmMFwdoR1GBRdmO0wndabSgeQrZXtJvUd/MY2lNEGBKlzYD8B9onxIIrj9+bVGWqPATuJByp0eJR6jp6/dz7Q8nebUnqCK5ff46W3VlQJweA507wLDIMV4u4sROYyrcrfJUDk8c1QdiJRxxTRtDPcdKQxF3SlOOmfOk+Yue4SFL3B0rV1LbAiKrUJyZqfW22DwFD3pKTwOav2y2fnGciM/MjRwsEl58EJTgE6nzxj31ti7L3Wa120S1vOMk4DpG6k+hOAaE7E+kcpoo9YBU4VcK8ShxR0STRmbZrhblBM23vRyrwlScb3oedVDGUrxByuWizQvMUTQlTqAApxISOAUAqsw+0PG024fJG792Ky9jH0lD1TUML/zE++r8gjpO5inrImWyk5TDQn0WfxqVsYtMmSoiOgukakIGalVNMidrSNOz9xEULYePbRXsdojODkcFA8iP5jgafdk1tMzmnGZjTjYUCCcpV70/wAia51AisJwSCfU022Eoako3Rg5q5pkqZmvUXULTvCTkAjnXtVra520BhfVAq1XnCLG021NwDIKlSpUSZ4aTdoresKUsN7yfpAU4qJ5UNlqbSola1I8wrAo1BijXEBWUMuZx+6RN5R7lB02Zcp0NsxlLUTgJSnJNdx9ihSOIacXjPfaST68KozrYkNqbaeUygjBDLQTn1xWtS45RjTmZNXhnGQcTl6LRBsSe0ltMybh81g4U215r6n9nh16VQu6JEktSpklL6nUkpG/ncAOMY+b6dKdplkt6FKK3X888Nj+dCZEW0M6liU6fNaU/gafpVEPitc/L8tEGqOME2HzirFmvQwWgUuxlf2jDuqFD05eo1FZqsKJ0hl23BZiPLSlfcK1RyeSgkZPUEcfXIow9PiR/wC7WmKk/Se3nD9px9lUl7S3ZtXyUktN8C00hKEEdCkAAijlXbNNbQ1KquzG82ObIRbWf61fjpWNT7RI7JIH1E5Wo+4Y8+NaXLpspbEkNW+PcXh1bLbef3iVH7KwuzsS5MKuaLYhx/8A8WA6vuK4b279E/YcjpkAuOxMZeXEb7F5lG+poneCkjiQTrkdDyz0oS0S4vUJ9o+rj9MP3HbWXb3EM2WVBbjLbStSIkQNJQojVJPEketSkhZXnialEHCUgMiE1t3jHZIkiRGblocSDv7yGiNVoSoBSs9AT78HpTEkdjcFyXFHK15AGgB5/aDQiFPY/pDGYjH9EbxFb6KT4SfeST76tyEzZd0eitIKg0+4kYHVRzSVNWYxauQBgWna9mbgy9bGkhwFQ5ZoyF54VzSwWu72VpE2SyqTG4LaQrC0DqOtPUSexIZD0ZxLjPAqB8J6EcjWNxNIK5K5E0eHralAMJ5rzNagpSvCNOtZFOfOlbRm+JFKPIZoRdEsgEvKKM80nNbZl2hxHOwW+kvnRLSTk55A9PfSbNvz96fchxmH4zmcdohIc3frA8vMU1QpMTfpFa9UAWBzN0xLrQUu3OhZRlQQ0SVj9zj8KGWjbpcm4G2z4j7Tn6ta04C+vpWcTYWQp5Mm6SjkHKfZ1nIPUL4j0prQmMy3uPNhQwApwjKtOautOM6beb3iIUAG9wftBsxSXQcp1PI6H40tz4wKjuYz9EjBpquTbSEAkJS2oYStHeQf5Gl6cwspPZ7rqBqRnOPxHvpnhnxiZ/EIb5ivLbKSQc56EUKfbB4p08jTBIcSruKHluO/gqhklpsr3U5bX9FzgfQ1r037xZFIOIIadeiPpejOFDifLlzB5EHpWb1xjtpecZtyGpTjamyttw7gChgkIPA488eVeykqa0cb3enQ1RcWOQFEKK2Y7SqMsFLTrUq44oE+FPwqVaNBzClmtWXErUogg5B6Gul7ORWmVdooBSycqUTqT1pNt5CSKZYM0IGAaR4lSVssy+cWe7TpMOSko3dAAKXrzBkQZarnYlht46usHwOjzFaUXDsGkIJwtQ3iDy6VmbkFJwTnSsRKDI2obGar8UrKAdxLLW2kRNtbkyGHG3ircU0eCFajj0041gLxcrlKShlCm45JSvc0KQRoc9QfuqnJgxJUAOuspVur+PDj8aLRH20xkBAAASkAf79Kq1GmuVHWFTinbDHpNJ2bZlutyJy8y06K7I7qVEcDRFxluMnLbQQFElW6nGvWsHJO/H7VOqkaKx05GsGpzb/yMjvBQ0IPH0oXjIzsJdmS/qZpcuBbxulODyPhNU5TiXm1ORioqSMraz30jqOoqT7crs1riuh0k4DePF19/wDvFLK5z0V8LBWhTZ447zZ8/KnKNJXyhzEK1R1NnGJfbunYKIWAthejiT4VDzHI+dVLtHVGCJUJxS4q9UEnwnpkcD99b5DbV0aQ5DDbE5YKuzB7sgH6OvHQ906+tUbfLEF12DdY60R5Aw4wrQHXxJzzFNIB5l3G4gSDhW26GDnZrT/ycxgO+R7rg9DwP+9apLgqeBTbXhJSNTFdGHB6J5+7NWb3bFwZjkZKu2QMKQDxKDwUk0FcUrh3nd3XdJw4j0p5ACoZDOUZs280uLCFFvJYXzad1SapymmicOJLCjwUnvJNF/zmJSOyntic2NCpXdfb9Dzx5/ZVSXby0wZNqldvFJwULGCg/RUOR+w8jRBUsbHEaVO0CPxH0YKQXEHgpvWpW0vNtrO/2sVZ4hGSFVKLqMKFh6O52aAetFbSv2iU23nQnJ9BqaWi/vKwOAozZ3eyhzpPAoaCE+qjiq1V8MyFpZhl25F6QtwHQnT05VmmarHGlxl/Kqs9qpWEp1USAB1NU5KgWgCW1R3bkrFm3QoZWkKGDxyVafBJrRDuG9FCQo76FkhIHj8vXnQy7SzDjNobKdHChJABHyaQkn+IqqkJbaQJDW+EkoewkjRQOFAf750gtDUpPeOMxDW7CO0S4p7UdoR2LicKKeh+cPvrQ6VxpvZr4JVvEDpxChQmBLYTLSh9KiwoB1CUnBwocPjRSJLYmbkaQS06jKWHT83PzFeWuhpV6eg3AxG6R5igE5mCbhgleN5agAcYKXQOGQefwNZquFkuaUiataFeHfcGFoPTe6eSs+tCJrMiA8pEhpSOak9P2k+VD5bRdIeaIDvJXJwefnRkoI+QbeolWapT6XHaGJ2yD6GjJtEkPpVqW1DQ+8E/EaUD/pC8pBjXWIm4NtndKHspeaxyChr8c1Xi3efbd4wH3WkpUStpJ1SfLqPKme3TbPtQxi5Q2/bBqqQx3FHHzjjlrrxx06EcPSF6o1DuNxCUlSr8PB7dJhPZtN4s1rkNzfZUbi22vagc91XAqHDGelL11sE6MyHn2faI3zJcchWPPIpo2j2ciC0wIYkSoa233C0stdoF5xxKOAPpQqDs/fbdIBgXiIy8vXd7fdCxxO82oA/ZQqHEBVuHxc4I/wB/vDVOG1Ne2fSJMpklIWr5VA4PN6KT61es0Z2Zbrg2ylMp50NsgghJS2VZKjnTQhIzyzT/ACbHFmrSm6QJMWbjvzIEc9iv1HP4ClzaLZeTs+81crY+vcOcPtoykeSxwwfPrr0o/wDOJVGjZvtLJSdMnIiGpMhClIaWiUlKiML1KcVKPTbbbJzodfW3a5ZSC4BvFpefolIJB/ZI061KY569faXsO8X23MDJo4y5ubMrUP1koA+5OaWSvACaPNK39kiR+rma+9NNVOnzETCbzyO550es7S0kzt3eU2QmOn6bytEAenE+nnQOzQn57yUNJARxW4o4SgDUknlga0wzbkzbYUeVFOUt7zUBpfFZ+e8oeeoH/wBaBxFT+2u5i9OgC2oyhfJSO37BpQU3GQGQr6RHiV71FRrG3Ob8MIUhSQpeApXBW9kafBNUjHU7HVLf3Y8ZSzggZyde6kcTz54041TentNrbZghQYSpK95XiWrHE+mToKuFGkIOksqXJYxmnS+wuMUuaD2dsKAGBgpB+80RLxOCDlaRrr4h/OgO0C+2ZgTUklLrRbJ6FPL+Eis7fML0Yd7DjZwT91BKaqYP0koNDkR0j3ntIyRKbTKjnQpUcKSeqTyz99arjG37aHLUsSLc0oqW3uAOsE9eZFLseYWlKdSMp4PNkZ9/oaJQZS401Em2vpS+BksuKwHU8xngfvpBqWg3X/n56zRHiFjK82zPOWhF1S8yAV7jagrvE+YpdDz7S3QwosvrSUutA4DqacNo7aURhdILSxAePy8cjVhfP3dDSrLaQ8kb6vqPDiD0NN8NV1rnP5tFqlDQbqIyw7+9bNiITi2VTIi5brUhh5R3gjAIAPEYNC77s0VxlzrKp2XECA47EWrL8YKAIOniTg1nNS4rYGMHlBt9FxUlKuSiUDjSxbbhMtVzRMt7nYTkHJbPgdH40KnSI1PTNjc/Xt+8Z1AgBpIN6m2kJXEdeejhKgr5VYIzwOhGCPvFMezX5QLlFeImTHZsJad1SV4W4354PHzHOq18gs3+1L2lsjIiTGlBFxhAd0KPBY8jSX3Hnct5iyhxSeBomilXU3GevofzrCeJTvO7pvFju6Em3XKzMvhIU429HBGPfgg+WtSuEOPtle5cGlIcHzkab1Sl/wCn22Y/aX5h7StvknNNexkZy7MTrS2AVvNhxsk6ApPPpy+FB7VYHbk4taX2mYLKQX5q8htGRnGupVywOONKdIU5uM0iY0VwbMzuhUhSAl+4qQAAkAcE8NOA4kk07xFa40rvFxTHWYMtQ4dveaadItbKv0uSO6ua4NQ03ngn/wDTyFLr9zaud7bfuCd2OgYS22O6lIHdSBnhw8+POjG1Da7+mJcLW42mEpBSY5Vupiq55PDXiT1PmKTFr7NIPzjwruHUMCzbwTrY2ENXkqd3JaHg+w5lKVBO7ulPFO783GRoNNaCNr+VGvOidtUZMCdFJyQ326PrJ4/9pV8BQZB+WpmmbeHtKhN42Wa5tLtz1ul9ruEbyVNY309cA8RjiPTpXiIjkRPtkN5MyHwWtsEFv66Tqn7vOlrt1svtrbOFA5FF2ZTzLguFtWppYPyiB83PEEc0mhMpViVO8nTdReFPaVNuBxBz5DgRVgOoLaSFbrSj3FDi0r+VaGewvEZTkBsMzG07zkQeFQGpU35DiU8tcZHAfHl9ksheFNq0Wk86AbH5iHQWEcNnr89bJhS6C6yobr7B1S4jqBwzVraSHHgbstmI3JtklO8h1k7ih1BHDI9P/jb+T2yW68LkG4HtgzgsJC8Eg8eGpxV32y2wL5O2efc7S2uKHE5LK8eIHy4H0rOqVAKx0jI3jIW65g9yDGn7BKahuKdaE4KAcwlSSU8OODSDPivQlmPcEK3PmuYIKfWumzLFNtmzFwhRmFPL9tbWhCEkhxJGMigrUJbTXZ3mRGEIjvxXl9o639UJyQfI6UXh+JC3sbi/1g6lK5EFbCXFEW6qttxwuFc2zGU8P2vCT5g86WrxaJcK6u2q4R1rdbcKEPNIyT7hTU/GtNjaRKtcSRdWnO+kuu7iE4PJI1yD1NM+0Ei+3uy2+72Q+ytvIKJzaiI6gfpFZwce+rNW01NajDd+85B4bHpOct7K35DYE2IwGf1apb6GSfcsg1KvLscBmS4pzapDpPFDDapG6T+0Sn7zUq/Nbv8AYy9hN91kNwWWXNpGm0FkZhWGMvdQ15u8wfLO8eeKU7td5V2f9olL0CQlttOiW0jglIGgA6Ch/wCcJZjOxluqLLzoeWFDJUoZAJPHmawJwkCmaNIJk7wVTOIWsN4kWyVvMneaVo40rwqH4Hz9eRIozIt1q2gXv2l8RpQ1VGUNCfIDX+HPomlQHsmdfEarJWQvOTnNEZM6lNjKLnfaOVnslxi3NsOR1LaUFtrcZIWkbySNSOHHnSsgH2jB0OuR0pp2T2hni7RUPuJkJTk7zoytKQknRY73LrivU7Tx3n1Jk+0trToc9lKT7t9OcfvGhipUDm4vOCixkjbPP29Ua4SESn3UEOtsw2g5gjUbyjlI9AFVlL2gYiTFyDZo6ZzrilvpfyrRQBHAgA5JyN0YqOXWGpYLFytzZx+utCQf+0GiX5wXcYHaC/2j2tgE76IXeU0AM5Bbz3eRHLPSgszE3ce8IFGnExdvxuMltez0RDEgNpBPsaCvfxrukJ08qGDZ28DKpbCYoHFclxLYP8RFR+4KWndlbYulBHgYYdx8O6KrouNljauS7pNP0ShDYPvJUa5bqPD7H3xOAzmFoKIFtCkTL0FBXFEJCllJ+scD4Zo1ZblaGbswhyzyJuB3HXHN9a/QAAe45pXibR2db6Go9hYS4pQSlcl4uZPmO6n7KKzb7KjSX7VJmCMlCtwpibqEA+qOIoNRGOCPz6Qq4nS2BdNodnJ8ZbSrc8l39GSvQ7g1CSBrjHlXOi3ZYjziw/JmSm877DI7JBPqoZPwFOsW6xrJstZ1lSW5Uh5KivOS8EnVRPmDj30N2t2ds4uVzlqniNLKA/HaGPld4Z+/IpGg2hipwD2/xCsLiCYN/U/b5TdmisQZDCS82AjeUcY3u8rOpHTHCtuyO0CZc6RBvDrhbnJ7J5Lqyd1XzVDPDFCdnvZn7shOQ3IUlaFJzxykj8aHl6Ktzde+SkJOixpmmTTU3W0GZjtLsxJtU95uS040EubqZCBhDoxkYPXFSuhWOVD2wtzduvDwZmwdUuFWO0b4fEaVKqOPKeFxmUNG5xOJT/7C3f5Uf611ra4ipUrXXaCbeeSuA9aqjx1KlWMhPLD+zP8Aiaf+g9/7aqEN+M+gqVKgfEP53kdDMZHiopsh/j8b0X/oNSpUVvKYVNhCv5Sf8bi/+nx/9NKnKpUqtD4IkNvMT+NWuQqVKh/NLCdI20/4O2P/AOifwq3+VT/FbF/k0fjUqVkL5l+be8N3i3Zv+LoPr+BoXeP7dv6lSpTX6/pK9Idgf3RHu+6pUqUrU8xlp//Z"/>
          <p:cNvSpPr>
            <a:spLocks noChangeAspect="1" noChangeArrowheads="1"/>
          </p:cNvSpPr>
          <p:nvPr/>
        </p:nvSpPr>
        <p:spPr bwMode="auto">
          <a:xfrm>
            <a:off x="74613" y="-520700"/>
            <a:ext cx="100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24583" name="Picture 8" descr="http://gerardribas.com/wp-content/uploads/2011/04/computer-spe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23574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7602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371600"/>
          </a:xfrm>
        </p:spPr>
        <p:txBody>
          <a:bodyPr/>
          <a:lstStyle/>
          <a:p>
            <a:pPr algn="ctr"/>
            <a:r>
              <a:rPr lang="en-GB" altLang="en-US" b="1" smtClean="0">
                <a:solidFill>
                  <a:schemeClr val="bg2"/>
                </a:solidFill>
              </a:rPr>
              <a:t>Other 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38862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0000"/>
                </a:solidFill>
              </a:rPr>
              <a:t>Communication</a:t>
            </a:r>
            <a:r>
              <a:rPr lang="en-GB" altLang="en-US" sz="2400" smtClean="0">
                <a:solidFill>
                  <a:schemeClr val="bg2"/>
                </a:solidFill>
              </a:rPr>
              <a:t> - </a:t>
            </a:r>
            <a:r>
              <a:rPr lang="en-GB" altLang="en-US" sz="2400" b="1" smtClean="0">
                <a:solidFill>
                  <a:schemeClr val="bg2"/>
                </a:solidFill>
              </a:rPr>
              <a:t>has electronic media such as email and text messaging made it easier for businesses to communicate with customers and suppliers</a:t>
            </a:r>
            <a:r>
              <a:rPr lang="en-GB" altLang="en-US" sz="2400" smtClean="0">
                <a:solidFill>
                  <a:schemeClr val="bg2"/>
                </a:solidFill>
              </a:rPr>
              <a:t>? Or is it just a distraction a business doesn’t need?</a:t>
            </a:r>
          </a:p>
          <a:p>
            <a:endParaRPr lang="en-GB" altLang="en-US" sz="2400" smtClean="0">
              <a:solidFill>
                <a:schemeClr val="bg2"/>
              </a:solidFill>
            </a:endParaRPr>
          </a:p>
          <a:p>
            <a:endParaRPr lang="en-GB" altLang="en-US" sz="2400" smtClean="0">
              <a:solidFill>
                <a:schemeClr val="bg2"/>
              </a:solidFill>
            </a:endParaRPr>
          </a:p>
        </p:txBody>
      </p:sp>
      <p:pic>
        <p:nvPicPr>
          <p:cNvPr id="25604" name="Picture 2" descr="http://scm-l3.technorati.com/11/04/07/30987/email-marketing-equals-product-selling.p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46196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48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71600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2"/>
                </a:solidFill>
              </a:rPr>
              <a:t>Technological Change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5366940" cy="38862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Technology has changed the pattern of demand and the range and nature of the product that satisfy our needs.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Business has been forced to adapt to changing technology in two main ways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The products that firms make are vastly different  from those made ten years ago. So </a:t>
            </a:r>
            <a:r>
              <a:rPr lang="en-GB" sz="2400" b="1" dirty="0" smtClean="0">
                <a:solidFill>
                  <a:schemeClr val="bg2"/>
                </a:solidFill>
              </a:rPr>
              <a:t>research</a:t>
            </a:r>
            <a:r>
              <a:rPr lang="en-GB" sz="2400" dirty="0" smtClean="0">
                <a:solidFill>
                  <a:schemeClr val="bg2"/>
                </a:solidFill>
              </a:rPr>
              <a:t> must be undertaken to establish how the latest technology can be converted into marketable products.</a:t>
            </a:r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1026" name="Picture 2" descr="http://techiegrp.com/wp-content/uploads/2014/06/Technology-That-Supports-Rapid-Ch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556792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026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71600"/>
          </a:xfrm>
        </p:spPr>
        <p:txBody>
          <a:bodyPr/>
          <a:lstStyle/>
          <a:p>
            <a:pPr algn="ctr"/>
            <a:r>
              <a:rPr lang="en-GB" altLang="en-US" b="1" smtClean="0">
                <a:solidFill>
                  <a:schemeClr val="bg2"/>
                </a:solidFill>
              </a:rPr>
              <a:t>Technological Influences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4786312" cy="38862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Methods of manufacturing have been revolutionised by technology. Computer aided machines – robots, computer-aided design and the widespread use of IT have changed the nature of production and the nature of jobs done by production workers.</a:t>
            </a:r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2050" name="Picture 2" descr="http://www.technologyreview.com/sites/default/files/legacy/br.rise.robots.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63788" cy="41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6569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stech.com/uploads/Image/Technology%20-%20R&amp;D_01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988840"/>
            <a:ext cx="30368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71600"/>
          </a:xfrm>
        </p:spPr>
        <p:txBody>
          <a:bodyPr/>
          <a:lstStyle/>
          <a:p>
            <a:pPr algn="ctr"/>
            <a:r>
              <a:rPr lang="en-GB" altLang="en-US" b="1" smtClean="0">
                <a:solidFill>
                  <a:schemeClr val="bg2"/>
                </a:solidFill>
              </a:rPr>
              <a:t>Technological Influences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6519639" cy="38862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chemeClr val="bg2"/>
                </a:solidFill>
              </a:rPr>
              <a:t>Technological</a:t>
            </a:r>
            <a:r>
              <a:rPr lang="en-GB" sz="2400" dirty="0" smtClean="0">
                <a:solidFill>
                  <a:schemeClr val="bg2"/>
                </a:solidFill>
              </a:rPr>
              <a:t> factors include technological aspects such as 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Research &amp; Development activity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automation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technology incentives and 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the rate of technological change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They can determine: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barriers to entry (makes it hard for other competitors to enter the market)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minimum efficient production level and </a:t>
            </a:r>
          </a:p>
          <a:p>
            <a:pPr marL="711200" indent="-347663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bg2"/>
                </a:solidFill>
              </a:rPr>
              <a:t>influence outsourcing decisions</a:t>
            </a:r>
          </a:p>
          <a:p>
            <a:pPr>
              <a:defRPr/>
            </a:pPr>
            <a:r>
              <a:rPr lang="en-GB" b="1" dirty="0" smtClean="0">
                <a:solidFill>
                  <a:schemeClr val="bg2"/>
                </a:solidFill>
              </a:rPr>
              <a:t>Overall, leads to better quality, reducing costs and better innovation</a:t>
            </a:r>
          </a:p>
        </p:txBody>
      </p:sp>
    </p:spTree>
    <p:extLst>
      <p:ext uri="{BB962C8B-B14F-4D97-AF65-F5344CB8AC3E}">
        <p14:creationId xmlns:p14="http://schemas.microsoft.com/office/powerpoint/2010/main" val="20502781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Improvements in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248472"/>
          </a:xfrm>
        </p:spPr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Technological advancements have allowed the mechanisation and automation of production methods in most industries.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The use of automation keeps businesses ahead of the competition, reduces costs of production, reduces prices and improves the products manufactured</a:t>
            </a:r>
          </a:p>
        </p:txBody>
      </p:sp>
      <p:pic>
        <p:nvPicPr>
          <p:cNvPr id="3074" name="Picture 2" descr="http://4.bp.blogspot.com/-d0k5a8cWzS8/VS6qZE8bvEI/AAAAAAAAASU/9bOtc5UxfeM/s1600/01-yumi-i-abb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798"/>
            <a:ext cx="2605048" cy="3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6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chemeClr val="bg2"/>
                </a:solidFill>
              </a:rPr>
              <a:t>Types of new technologies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Automation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Mechanisation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CAD 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CAM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CIM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EFTPOS &amp; Paypass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E-commerce and M-Commerce </a:t>
            </a:r>
          </a:p>
          <a:p>
            <a:pPr eaLnBrk="1" hangingPunct="1"/>
            <a:r>
              <a:rPr lang="en-US" altLang="en-US" sz="2800" smtClean="0">
                <a:solidFill>
                  <a:schemeClr val="bg2"/>
                </a:solidFill>
              </a:rPr>
              <a:t>Cloud </a:t>
            </a:r>
          </a:p>
        </p:txBody>
      </p:sp>
      <p:pic>
        <p:nvPicPr>
          <p:cNvPr id="4098" name="Picture 2" descr="http://3.bp.blogspot.com/-ICnZfeA1hJ8/VX5k0xF3vXI/AAAAAAAAN38/QgbPAoQJHbY/s1600/Cloud-computing-concept_no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999444" cy="26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82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050904" cy="4248472"/>
          </a:xfrm>
        </p:spPr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is where the equipment used in the factory is controlled by a computer to carry out mechanical processes such as paint spraying on a car assembly line. The production process usually requires a few people to operate it.</a:t>
            </a:r>
          </a:p>
        </p:txBody>
      </p:sp>
      <p:pic>
        <p:nvPicPr>
          <p:cNvPr id="5122" name="Picture 2" descr="http://www.infonam.com/wp-content/uploads/2013/04/test_automation-1024x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476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354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2"/>
                </a:solidFill>
              </a:rPr>
              <a:t>Mechanisation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122912" cy="4248472"/>
          </a:xfrm>
        </p:spPr>
        <p:txBody>
          <a:bodyPr/>
          <a:lstStyle/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This is where the production is competed by machines but operated by people.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Robots are useful in this case who are programmed to do tasks particularly if they are dangerous or difficult jobs. </a:t>
            </a:r>
          </a:p>
          <a:p>
            <a:pPr eaLnBrk="1" hangingPunct="1"/>
            <a:r>
              <a:rPr lang="en-NZ" altLang="en-US" dirty="0" smtClean="0">
                <a:solidFill>
                  <a:schemeClr val="bg2"/>
                </a:solidFill>
              </a:rPr>
              <a:t>Robots are able to work 24 hours a day and are very accurate (no sick leave or holiday pay needed)</a:t>
            </a:r>
          </a:p>
        </p:txBody>
      </p:sp>
      <p:pic>
        <p:nvPicPr>
          <p:cNvPr id="6146" name="Picture 2" descr="http://www.getnews.info/wp-content/uploads/2015/06/a14333250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60" y="1628800"/>
            <a:ext cx="3427140" cy="18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19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436</TotalTime>
  <Words>1082</Words>
  <Application>Microsoft Macintosh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Theme1</vt:lpstr>
      <vt:lpstr>Level 2  Business Studies </vt:lpstr>
      <vt:lpstr>2.2 Technological Change </vt:lpstr>
      <vt:lpstr>Technological Change</vt:lpstr>
      <vt:lpstr>Technological Influences</vt:lpstr>
      <vt:lpstr>Technological Influences</vt:lpstr>
      <vt:lpstr>Improvements in Technologies</vt:lpstr>
      <vt:lpstr>Types of new technologies</vt:lpstr>
      <vt:lpstr>Automation</vt:lpstr>
      <vt:lpstr>Mechanisation</vt:lpstr>
      <vt:lpstr>CAD (computer aided design)</vt:lpstr>
      <vt:lpstr>CAM (computer aided manufacture) </vt:lpstr>
      <vt:lpstr>EFTPOS</vt:lpstr>
      <vt:lpstr>E- commerce </vt:lpstr>
      <vt:lpstr>M-Commerce</vt:lpstr>
      <vt:lpstr>Cloud Computing</vt:lpstr>
      <vt:lpstr>Benefits of using new technology</vt:lpstr>
      <vt:lpstr>Benefits of using new technology</vt:lpstr>
      <vt:lpstr>Negative impacts of technology</vt:lpstr>
      <vt:lpstr>Negative impacts of technology</vt:lpstr>
      <vt:lpstr>Technological Factors to consider</vt:lpstr>
      <vt:lpstr>Technological Factors to consider</vt:lpstr>
      <vt:lpstr>Other issues to consider</vt:lpstr>
      <vt:lpstr>Other issues to consider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</dc:title>
  <cp:lastModifiedBy>Microsoft Office User</cp:lastModifiedBy>
  <cp:revision>1</cp:revision>
  <dcterms:created xsi:type="dcterms:W3CDTF">2011-09-14T00:05:33Z</dcterms:created>
  <dcterms:modified xsi:type="dcterms:W3CDTF">2019-01-13T01:56:08Z</dcterms:modified>
</cp:coreProperties>
</file>