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36"/>
  </p:handoutMasterIdLst>
  <p:sldIdLst>
    <p:sldId id="338" r:id="rId2"/>
    <p:sldId id="339" r:id="rId3"/>
    <p:sldId id="340" r:id="rId4"/>
    <p:sldId id="341" r:id="rId5"/>
    <p:sldId id="343"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5" r:id="rId26"/>
    <p:sldId id="366" r:id="rId27"/>
    <p:sldId id="367" r:id="rId28"/>
    <p:sldId id="369" r:id="rId29"/>
    <p:sldId id="370" r:id="rId30"/>
    <p:sldId id="371" r:id="rId31"/>
    <p:sldId id="372" r:id="rId32"/>
    <p:sldId id="373" r:id="rId33"/>
    <p:sldId id="374" r:id="rId34"/>
    <p:sldId id="375" r:id="rId3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591"/>
  </p:normalViewPr>
  <p:slideViewPr>
    <p:cSldViewPr>
      <p:cViewPr>
        <p:scale>
          <a:sx n="116" d="100"/>
          <a:sy n="116" d="100"/>
        </p:scale>
        <p:origin x="992" y="144"/>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5C983128-51C6-49E7-9053-DFC4FC191D00}" type="datetimeFigureOut">
              <a:rPr lang="en-US"/>
              <a:pPr>
                <a:defRPr/>
              </a:pPr>
              <a:t>1/13/19</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56F91A81-65A1-4424-86B1-0E21973EAEAE}" type="slidenum">
              <a:rPr lang="en-NZ"/>
              <a:pPr>
                <a:defRPr/>
              </a:pPr>
              <a:t>‹#›</a:t>
            </a:fld>
            <a:endParaRPr lang="en-NZ"/>
          </a:p>
        </p:txBody>
      </p:sp>
    </p:spTree>
    <p:extLst>
      <p:ext uri="{BB962C8B-B14F-4D97-AF65-F5344CB8AC3E}">
        <p14:creationId xmlns:p14="http://schemas.microsoft.com/office/powerpoint/2010/main" val="28840899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436938"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cs typeface="+mn-cs"/>
            </a:endParaRPr>
          </a:p>
        </p:txBody>
      </p:sp>
      <p:grpSp>
        <p:nvGrpSpPr>
          <p:cNvPr id="6" name="Group 4"/>
          <p:cNvGrpSpPr>
            <a:grpSpLocks/>
          </p:cNvGrpSpPr>
          <p:nvPr/>
        </p:nvGrpSpPr>
        <p:grpSpPr bwMode="auto">
          <a:xfrm>
            <a:off x="417958" y="1207566"/>
            <a:ext cx="2249488" cy="3157538"/>
            <a:chOff x="354" y="672"/>
            <a:chExt cx="1417" cy="1989"/>
          </a:xfrm>
        </p:grpSpPr>
        <p:sp>
          <p:nvSpPr>
            <p:cNvPr id="7" name="Rectangle 5"/>
            <p:cNvSpPr>
              <a:spLocks noChangeArrowheads="1"/>
            </p:cNvSpPr>
            <p:nvPr userDrawn="1"/>
          </p:nvSpPr>
          <p:spPr bwMode="auto">
            <a:xfrm>
              <a:off x="354" y="2257"/>
              <a:ext cx="356"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8" name="Rectangle 6"/>
            <p:cNvSpPr>
              <a:spLocks noChangeArrowheads="1"/>
            </p:cNvSpPr>
            <p:nvPr userDrawn="1"/>
          </p:nvSpPr>
          <p:spPr bwMode="auto">
            <a:xfrm>
              <a:off x="1060" y="1065"/>
              <a:ext cx="355"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9" name="Rectangle 7"/>
            <p:cNvSpPr>
              <a:spLocks noChangeArrowheads="1"/>
            </p:cNvSpPr>
            <p:nvPr userDrawn="1"/>
          </p:nvSpPr>
          <p:spPr bwMode="auto">
            <a:xfrm>
              <a:off x="1409" y="672"/>
              <a:ext cx="362"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0" name="Rectangle 8"/>
            <p:cNvSpPr>
              <a:spLocks noChangeArrowheads="1"/>
            </p:cNvSpPr>
            <p:nvPr userDrawn="1"/>
          </p:nvSpPr>
          <p:spPr bwMode="auto">
            <a:xfrm>
              <a:off x="705" y="2257"/>
              <a:ext cx="361"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cs typeface="+mn-cs"/>
              </a:endParaRPr>
            </a:p>
          </p:txBody>
        </p:sp>
        <p:sp>
          <p:nvSpPr>
            <p:cNvPr id="11" name="Rectangle 9"/>
            <p:cNvSpPr>
              <a:spLocks noChangeArrowheads="1"/>
            </p:cNvSpPr>
            <p:nvPr userDrawn="1"/>
          </p:nvSpPr>
          <p:spPr bwMode="auto">
            <a:xfrm>
              <a:off x="1409" y="1065"/>
              <a:ext cx="362"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12" name="Rectangle 10"/>
            <p:cNvSpPr>
              <a:spLocks noChangeArrowheads="1"/>
            </p:cNvSpPr>
            <p:nvPr userDrawn="1"/>
          </p:nvSpPr>
          <p:spPr bwMode="auto">
            <a:xfrm>
              <a:off x="705" y="1464"/>
              <a:ext cx="361"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3" name="Rectangle 11"/>
            <p:cNvSpPr>
              <a:spLocks noChangeArrowheads="1"/>
            </p:cNvSpPr>
            <p:nvPr userDrawn="1"/>
          </p:nvSpPr>
          <p:spPr bwMode="auto">
            <a:xfrm>
              <a:off x="1060" y="1464"/>
              <a:ext cx="355"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14" name="Rectangle 12"/>
            <p:cNvSpPr>
              <a:spLocks noChangeArrowheads="1"/>
            </p:cNvSpPr>
            <p:nvPr userDrawn="1"/>
          </p:nvSpPr>
          <p:spPr bwMode="auto">
            <a:xfrm>
              <a:off x="354" y="1857"/>
              <a:ext cx="356"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5" name="Rectangle 13"/>
            <p:cNvSpPr>
              <a:spLocks noChangeArrowheads="1"/>
            </p:cNvSpPr>
            <p:nvPr userDrawn="1"/>
          </p:nvSpPr>
          <p:spPr bwMode="auto">
            <a:xfrm>
              <a:off x="705" y="1857"/>
              <a:ext cx="361"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grpSp>
      <p:sp>
        <p:nvSpPr>
          <p:cNvPr id="7185" name="Rectangle 17"/>
          <p:cNvSpPr>
            <a:spLocks noGrp="1" noChangeArrowheads="1"/>
          </p:cNvSpPr>
          <p:nvPr>
            <p:ph type="ctrTitle"/>
          </p:nvPr>
        </p:nvSpPr>
        <p:spPr>
          <a:xfrm>
            <a:off x="2971800" y="2060848"/>
            <a:ext cx="5632450" cy="1977752"/>
          </a:xfrm>
        </p:spPr>
        <p:txBody>
          <a:bodyPr/>
          <a:lstStyle>
            <a:lvl1pPr>
              <a:defRPr sz="5000">
                <a:solidFill>
                  <a:schemeClr val="bg2">
                    <a:lumMod val="75000"/>
                  </a:schemeClr>
                </a:solidFill>
              </a:defRPr>
            </a:lvl1pPr>
          </a:lstStyle>
          <a:p>
            <a:r>
              <a:rPr lang="en-US" dirty="0" smtClean="0"/>
              <a:t>Click to edit Master title style</a:t>
            </a:r>
            <a:endParaRPr lang="en-AU" dirty="0"/>
          </a:p>
        </p:txBody>
      </p:sp>
      <p:sp>
        <p:nvSpPr>
          <p:cNvPr id="7186" name="Rectangle 18"/>
          <p:cNvSpPr>
            <a:spLocks noGrp="1" noChangeArrowheads="1"/>
          </p:cNvSpPr>
          <p:nvPr>
            <p:ph type="subTitle" idx="1"/>
          </p:nvPr>
        </p:nvSpPr>
        <p:spPr>
          <a:xfrm>
            <a:off x="2971800" y="4509120"/>
            <a:ext cx="6019800" cy="1510680"/>
          </a:xfrm>
        </p:spPr>
        <p:txBody>
          <a:bodyPr/>
          <a:lstStyle>
            <a:lvl1pPr marL="0" indent="0">
              <a:buFont typeface="Wingdings" pitchFamily="2" charset="2"/>
              <a:buNone/>
              <a:defRPr sz="3400">
                <a:solidFill>
                  <a:schemeClr val="bg2">
                    <a:lumMod val="75000"/>
                  </a:schemeClr>
                </a:solidFill>
              </a:defRPr>
            </a:lvl1pPr>
          </a:lstStyle>
          <a:p>
            <a:r>
              <a:rPr lang="en-US" dirty="0" smtClean="0"/>
              <a:t>Click to edit Master subtitle style</a:t>
            </a:r>
            <a:endParaRPr lang="en-AU" dirty="0"/>
          </a:p>
        </p:txBody>
      </p:sp>
      <p:sp>
        <p:nvSpPr>
          <p:cNvPr id="23" name="Rectangle 14"/>
          <p:cNvSpPr>
            <a:spLocks noGrp="1" noChangeArrowheads="1"/>
          </p:cNvSpPr>
          <p:nvPr>
            <p:ph type="dt" sz="half" idx="10"/>
          </p:nvPr>
        </p:nvSpPr>
        <p:spPr>
          <a:xfrm>
            <a:off x="457200" y="6248400"/>
            <a:ext cx="2133600" cy="457200"/>
          </a:xfrm>
        </p:spPr>
        <p:txBody>
          <a:bodyPr/>
          <a:lstStyle>
            <a:lvl1pPr>
              <a:defRPr/>
            </a:lvl1pPr>
          </a:lstStyle>
          <a:p>
            <a:pPr>
              <a:defRPr/>
            </a:pPr>
            <a:endParaRPr lang="en-AU" dirty="0"/>
          </a:p>
        </p:txBody>
      </p:sp>
      <p:sp>
        <p:nvSpPr>
          <p:cNvPr id="24" name="Rectangle 15"/>
          <p:cNvSpPr>
            <a:spLocks noGrp="1" noChangeArrowheads="1"/>
          </p:cNvSpPr>
          <p:nvPr>
            <p:ph type="ftr" sz="quarter" idx="11"/>
          </p:nvPr>
        </p:nvSpPr>
        <p:spPr/>
        <p:txBody>
          <a:bodyPr/>
          <a:lstStyle>
            <a:lvl1pPr>
              <a:defRPr/>
            </a:lvl1pPr>
          </a:lstStyle>
          <a:p>
            <a:pPr>
              <a:defRPr/>
            </a:pPr>
            <a:endParaRPr lang="en-AU"/>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7" y="0"/>
            <a:ext cx="8568953" cy="1700808"/>
          </a:xfrm>
          <a:prstGeom prst="rect">
            <a:avLst/>
          </a:prstGeom>
          <a:ln>
            <a:noFill/>
          </a:ln>
          <a:effectLst>
            <a:softEdge rad="112500"/>
          </a:effectLst>
        </p:spPr>
      </p:pic>
      <p:sp>
        <p:nvSpPr>
          <p:cNvPr id="27" name="Line 18"/>
          <p:cNvSpPr>
            <a:spLocks noChangeShapeType="1"/>
          </p:cNvSpPr>
          <p:nvPr userDrawn="1"/>
        </p:nvSpPr>
        <p:spPr bwMode="auto">
          <a:xfrm flipH="1">
            <a:off x="147637" y="127000"/>
            <a:ext cx="0" cy="6542360"/>
          </a:xfrm>
          <a:prstGeom prst="line">
            <a:avLst/>
          </a:prstGeom>
          <a:noFill/>
          <a:ln w="38100">
            <a:solidFill>
              <a:schemeClr val="bg2"/>
            </a:solidFill>
            <a:round/>
            <a:headEnd type="oval" w="med" len="med"/>
            <a:tailEnd type="oval" w="med" len="med"/>
          </a:ln>
          <a:effectLst>
            <a:outerShdw blurRad="50800" dist="38100" algn="l" rotWithShape="0">
              <a:prstClr val="black">
                <a:alpha val="40000"/>
              </a:prstClr>
            </a:outerShdw>
          </a:effectLst>
        </p:spPr>
        <p:txBody>
          <a:bodyPr/>
          <a:lstStyle/>
          <a:p>
            <a:pPr>
              <a:defRPr/>
            </a:pPr>
            <a:endParaRPr lang="en-NZ">
              <a:cs typeface="+mn-cs"/>
            </a:endParaRPr>
          </a:p>
        </p:txBody>
      </p:sp>
      <p:sp>
        <p:nvSpPr>
          <p:cNvPr id="25" name="Rectangle 16"/>
          <p:cNvSpPr>
            <a:spLocks noGrp="1" noChangeArrowheads="1"/>
          </p:cNvSpPr>
          <p:nvPr>
            <p:ph type="sldNum" sz="quarter" idx="12"/>
          </p:nvPr>
        </p:nvSpPr>
        <p:spPr/>
        <p:txBody>
          <a:bodyPr/>
          <a:lstStyle>
            <a:lvl1pPr>
              <a:defRPr/>
            </a:lvl1pPr>
          </a:lstStyle>
          <a:p>
            <a:pPr>
              <a:defRPr/>
            </a:pPr>
            <a:endParaRPr lang="en-AU" dirty="0" smtClean="0"/>
          </a:p>
        </p:txBody>
      </p:sp>
    </p:spTree>
    <p:extLst>
      <p:ext uri="{BB962C8B-B14F-4D97-AF65-F5344CB8AC3E}">
        <p14:creationId xmlns:p14="http://schemas.microsoft.com/office/powerpoint/2010/main" val="433365423"/>
      </p:ext>
    </p:extLst>
  </p:cSld>
  <p:clrMapOvr>
    <a:masterClrMapping/>
  </p:clrMapOvr>
  <p:transition spd="slow">
    <p:plus/>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1FB33CD1-0870-4A18-96DB-E5D6909B0E85}"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2965657626"/>
      </p:ext>
    </p:extLst>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0294A781-99C3-4E29-A545-CAE661B4DD88}"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1304052847"/>
      </p:ext>
    </p:extLst>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08912" cy="1080120"/>
          </a:xfrm>
        </p:spPr>
        <p:txBody>
          <a:bodyPr/>
          <a:lstStyle>
            <a:lvl1pPr>
              <a:defRPr sz="3200"/>
            </a:lvl1pPr>
          </a:lstStyle>
          <a:p>
            <a:r>
              <a:rPr lang="en-US" dirty="0" smtClean="0"/>
              <a:t>Click to edit Master title style</a:t>
            </a:r>
            <a:endParaRPr lang="en-NZ" dirty="0"/>
          </a:p>
        </p:txBody>
      </p:sp>
      <p:sp>
        <p:nvSpPr>
          <p:cNvPr id="3" name="Content Placeholder 2"/>
          <p:cNvSpPr>
            <a:spLocks noGrp="1"/>
          </p:cNvSpPr>
          <p:nvPr>
            <p:ph idx="1"/>
          </p:nvPr>
        </p:nvSpPr>
        <p:spPr>
          <a:xfrm>
            <a:off x="457200" y="1628800"/>
            <a:ext cx="8229600" cy="42484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0B56A566-94D9-4857-92D1-88A55DFE7DF1}"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dirty="0"/>
          </a:p>
        </p:txBody>
      </p:sp>
    </p:spTree>
    <p:extLst>
      <p:ext uri="{BB962C8B-B14F-4D97-AF65-F5344CB8AC3E}">
        <p14:creationId xmlns:p14="http://schemas.microsoft.com/office/powerpoint/2010/main" val="1745360312"/>
      </p:ext>
    </p:extLst>
  </p:cSld>
  <p:clrMapOvr>
    <a:masterClrMapping/>
  </p:clrMapOvr>
  <p:transition spd="slow">
    <p:plu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B1E4A995-9C76-4972-BE34-DCF590801C12}"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1410368474"/>
      </p:ext>
    </p:extLst>
  </p:cSld>
  <p:clrMapOvr>
    <a:masterClrMapping/>
  </p:clrMapOvr>
  <p:transition spd="slow">
    <p:plu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350"/>
            <a:ext cx="8208912" cy="1152426"/>
          </a:xfr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DD6951EE-6034-49EA-811C-B34BCB98C677}"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254990506"/>
      </p:ext>
    </p:extLst>
  </p:cSld>
  <p:clrMapOvr>
    <a:masterClrMapping/>
  </p:clrMapOvr>
  <p:transition spd="slow">
    <p:plu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2"/>
          <p:cNvSpPr>
            <a:spLocks noGrp="1" noChangeArrowheads="1"/>
          </p:cNvSpPr>
          <p:nvPr>
            <p:ph type="ftr" sz="quarter" idx="10"/>
          </p:nvPr>
        </p:nvSpPr>
        <p:spPr>
          <a:ln/>
        </p:spPr>
        <p:txBody>
          <a:bodyPr/>
          <a:lstStyle>
            <a:lvl1pPr>
              <a:defRPr/>
            </a:lvl1pPr>
          </a:lstStyle>
          <a:p>
            <a:pPr>
              <a:defRPr/>
            </a:pPr>
            <a:endParaRPr lang="en-AU"/>
          </a:p>
        </p:txBody>
      </p:sp>
      <p:sp>
        <p:nvSpPr>
          <p:cNvPr id="8" name="Rectangle 3"/>
          <p:cNvSpPr>
            <a:spLocks noGrp="1" noChangeArrowheads="1"/>
          </p:cNvSpPr>
          <p:nvPr>
            <p:ph type="sldNum" sz="quarter" idx="11"/>
          </p:nvPr>
        </p:nvSpPr>
        <p:spPr>
          <a:ln/>
        </p:spPr>
        <p:txBody>
          <a:bodyPr/>
          <a:lstStyle>
            <a:lvl1pPr>
              <a:defRPr/>
            </a:lvl1pPr>
          </a:lstStyle>
          <a:p>
            <a:pPr>
              <a:defRPr/>
            </a:pPr>
            <a:fld id="{760688A6-6F39-45DA-A34A-A5DA85BDCC3E}" type="slidenum">
              <a:rPr lang="en-AU"/>
              <a:pPr>
                <a:defRPr/>
              </a:pPr>
              <a:t>‹#›</a:t>
            </a:fld>
            <a:endParaRPr lang="en-AU"/>
          </a:p>
        </p:txBody>
      </p:sp>
      <p:sp>
        <p:nvSpPr>
          <p:cNvPr id="9"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291985852"/>
      </p:ext>
    </p:extLst>
  </p:cSld>
  <p:clrMapOvr>
    <a:masterClrMapping/>
  </p:clrMapOvr>
  <p:transition spd="slow">
    <p:plu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2"/>
          <p:cNvSpPr>
            <a:spLocks noGrp="1" noChangeArrowheads="1"/>
          </p:cNvSpPr>
          <p:nvPr>
            <p:ph type="ftr" sz="quarter" idx="10"/>
          </p:nvPr>
        </p:nvSpPr>
        <p:spPr>
          <a:ln/>
        </p:spPr>
        <p:txBody>
          <a:bodyPr/>
          <a:lstStyle>
            <a:lvl1pPr>
              <a:defRPr/>
            </a:lvl1pPr>
          </a:lstStyle>
          <a:p>
            <a:pPr>
              <a:defRPr/>
            </a:pPr>
            <a:endParaRPr lang="en-AU"/>
          </a:p>
        </p:txBody>
      </p:sp>
      <p:sp>
        <p:nvSpPr>
          <p:cNvPr id="4" name="Rectangle 3"/>
          <p:cNvSpPr>
            <a:spLocks noGrp="1" noChangeArrowheads="1"/>
          </p:cNvSpPr>
          <p:nvPr>
            <p:ph type="sldNum" sz="quarter" idx="11"/>
          </p:nvPr>
        </p:nvSpPr>
        <p:spPr>
          <a:ln/>
        </p:spPr>
        <p:txBody>
          <a:bodyPr/>
          <a:lstStyle>
            <a:lvl1pPr>
              <a:defRPr/>
            </a:lvl1pPr>
          </a:lstStyle>
          <a:p>
            <a:pPr>
              <a:defRPr/>
            </a:pPr>
            <a:fld id="{272EA8AF-883B-4420-9FFA-AF84702A3C98}" type="slidenum">
              <a:rPr lang="en-AU"/>
              <a:pPr>
                <a:defRPr/>
              </a:pPr>
              <a:t>‹#›</a:t>
            </a:fld>
            <a:endParaRPr lang="en-AU"/>
          </a:p>
        </p:txBody>
      </p:sp>
      <p:sp>
        <p:nvSpPr>
          <p:cNvPr id="5"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963761150"/>
      </p:ext>
    </p:extLst>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AU"/>
          </a:p>
        </p:txBody>
      </p:sp>
      <p:sp>
        <p:nvSpPr>
          <p:cNvPr id="3" name="Rectangle 3"/>
          <p:cNvSpPr>
            <a:spLocks noGrp="1" noChangeArrowheads="1"/>
          </p:cNvSpPr>
          <p:nvPr>
            <p:ph type="sldNum" sz="quarter" idx="11"/>
          </p:nvPr>
        </p:nvSpPr>
        <p:spPr>
          <a:ln/>
        </p:spPr>
        <p:txBody>
          <a:bodyPr/>
          <a:lstStyle>
            <a:lvl1pPr>
              <a:defRPr/>
            </a:lvl1pPr>
          </a:lstStyle>
          <a:p>
            <a:pPr>
              <a:defRPr/>
            </a:pPr>
            <a:fld id="{12FF8D9F-E133-4ED4-A139-00CA792B856F}" type="slidenum">
              <a:rPr lang="en-AU"/>
              <a:pPr>
                <a:defRPr/>
              </a:pPr>
              <a:t>‹#›</a:t>
            </a:fld>
            <a:endParaRPr lang="en-AU"/>
          </a:p>
        </p:txBody>
      </p:sp>
      <p:sp>
        <p:nvSpPr>
          <p:cNvPr id="4"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462291751"/>
      </p:ext>
    </p:extLst>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9A7EE263-57C0-446D-A0B6-515B9FA0EE7F}"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595314670"/>
      </p:ext>
    </p:extLst>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B43BD93D-5BA7-4426-8D01-0A2590BFE923}"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023487332"/>
      </p:ext>
    </p:extLst>
  </p:cSld>
  <p:clrMapOvr>
    <a:masterClrMapping/>
  </p:clrMapOvr>
  <p:transition spd="slow">
    <p:plus/>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3F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cs typeface="+mn-cs"/>
              </a:defRPr>
            </a:lvl1pPr>
          </a:lstStyle>
          <a:p>
            <a:pPr>
              <a:defRPr/>
            </a:pPr>
            <a:endParaRPr lang="en-AU"/>
          </a:p>
        </p:txBody>
      </p:sp>
      <p:sp>
        <p:nvSpPr>
          <p:cNvPr id="614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242BB271-8565-4DDC-B309-6B2CEEE8D642}" type="slidenum">
              <a:rPr lang="en-AU"/>
              <a:pPr>
                <a:defRPr/>
              </a:pPr>
              <a:t>‹#›</a:t>
            </a:fld>
            <a:endParaRPr lang="en-AU"/>
          </a:p>
        </p:txBody>
      </p:sp>
      <p:sp>
        <p:nvSpPr>
          <p:cNvPr id="1028" name="Rectangle 4"/>
          <p:cNvSpPr>
            <a:spLocks noGrp="1" noChangeArrowheads="1"/>
          </p:cNvSpPr>
          <p:nvPr>
            <p:ph type="title"/>
          </p:nvPr>
        </p:nvSpPr>
        <p:spPr bwMode="auto">
          <a:xfrm>
            <a:off x="467544" y="260350"/>
            <a:ext cx="7472362" cy="115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AU" dirty="0" smtClean="0"/>
          </a:p>
        </p:txBody>
      </p:sp>
      <p:sp>
        <p:nvSpPr>
          <p:cNvPr id="1029" name="Rectangle 5"/>
          <p:cNvSpPr>
            <a:spLocks noGrp="1" noChangeArrowheads="1"/>
          </p:cNvSpPr>
          <p:nvPr>
            <p:ph type="body" idx="1"/>
          </p:nvPr>
        </p:nvSpPr>
        <p:spPr bwMode="auto">
          <a:xfrm>
            <a:off x="457200" y="1628800"/>
            <a:ext cx="8229600" cy="42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615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AU"/>
          </a:p>
        </p:txBody>
      </p:sp>
      <p:pic>
        <p:nvPicPr>
          <p:cNvPr id="1032" name="Picture 8" descr="header_left"/>
          <p:cNvPicPr>
            <a:picLocks noChangeAspect="1" noChangeArrowheads="1"/>
          </p:cNvPicPr>
          <p:nvPr/>
        </p:nvPicPr>
        <p:blipFill>
          <a:blip r:embed="rId13">
            <a:extLst>
              <a:ext uri="{28A0092B-C50C-407E-A947-70E740481C1C}">
                <a14:useLocalDpi xmlns:a14="http://schemas.microsoft.com/office/drawing/2010/main" val="0"/>
              </a:ext>
            </a:extLst>
          </a:blip>
          <a:srcRect l="24586" t="28256" r="44872" b="31798"/>
          <a:stretch>
            <a:fillRect/>
          </a:stretch>
        </p:blipFill>
        <p:spPr bwMode="auto">
          <a:xfrm>
            <a:off x="107950" y="6327775"/>
            <a:ext cx="1223963" cy="465138"/>
          </a:xfrm>
          <a:prstGeom prst="rect">
            <a:avLst/>
          </a:prstGeom>
          <a:noFill/>
          <a:ln w="57150">
            <a:solidFill>
              <a:srgbClr val="000068"/>
            </a:solidFill>
            <a:miter lim="800000"/>
            <a:headEnd/>
            <a:tailEnd/>
          </a:ln>
          <a:extLst>
            <a:ext uri="{909E8E84-426E-40DD-AFC4-6F175D3DCCD1}">
              <a14:hiddenFill xmlns:a14="http://schemas.microsoft.com/office/drawing/2010/main">
                <a:solidFill>
                  <a:srgbClr val="FFFFFF"/>
                </a:solidFill>
              </a14:hiddenFill>
            </a:ext>
          </a:extLst>
        </p:spPr>
      </p:pic>
      <p:sp>
        <p:nvSpPr>
          <p:cNvPr id="6162" name="Line 18"/>
          <p:cNvSpPr>
            <a:spLocks noChangeShapeType="1"/>
          </p:cNvSpPr>
          <p:nvPr/>
        </p:nvSpPr>
        <p:spPr bwMode="auto">
          <a:xfrm flipH="1">
            <a:off x="147638" y="260350"/>
            <a:ext cx="28575" cy="5905500"/>
          </a:xfrm>
          <a:prstGeom prst="line">
            <a:avLst/>
          </a:prstGeom>
          <a:noFill/>
          <a:ln w="38100">
            <a:solidFill>
              <a:schemeClr val="bg2"/>
            </a:solidFill>
            <a:round/>
            <a:headEnd type="oval" w="med" len="med"/>
            <a:tailEnd type="oval" w="med" len="med"/>
          </a:ln>
          <a:effectLst>
            <a:outerShdw blurRad="50800" dist="38100" algn="l" rotWithShape="0">
              <a:prstClr val="black">
                <a:alpha val="40000"/>
              </a:prstClr>
            </a:outerShdw>
          </a:effectLst>
        </p:spPr>
        <p:txBody>
          <a:bodyPr/>
          <a:lstStyle/>
          <a:p>
            <a:pPr>
              <a:defRPr/>
            </a:pPr>
            <a:endParaRPr lang="en-NZ">
              <a:cs typeface="+mn-cs"/>
            </a:endParaRPr>
          </a:p>
        </p:txBody>
      </p:sp>
      <p:sp>
        <p:nvSpPr>
          <p:cNvPr id="6163" name="Line 19"/>
          <p:cNvSpPr>
            <a:spLocks noChangeShapeType="1"/>
          </p:cNvSpPr>
          <p:nvPr/>
        </p:nvSpPr>
        <p:spPr bwMode="auto">
          <a:xfrm>
            <a:off x="1500188" y="6677025"/>
            <a:ext cx="7416800" cy="0"/>
          </a:xfrm>
          <a:prstGeom prst="line">
            <a:avLst/>
          </a:prstGeom>
          <a:noFill/>
          <a:ln w="38100">
            <a:solidFill>
              <a:schemeClr val="accent1">
                <a:lumMod val="25000"/>
              </a:schemeClr>
            </a:solidFill>
            <a:round/>
            <a:headEnd type="oval" w="med" len="med"/>
            <a:tailEnd type="oval" w="med" len="med"/>
          </a:ln>
          <a:effectLst>
            <a:outerShdw blurRad="50800" dist="38100" dir="8100000" algn="tr" rotWithShape="0">
              <a:prstClr val="black">
                <a:alpha val="40000"/>
              </a:prstClr>
            </a:outerShdw>
          </a:effectLst>
        </p:spPr>
        <p:txBody>
          <a:bodyPr/>
          <a:lstStyle/>
          <a:p>
            <a:pPr>
              <a:defRPr/>
            </a:pPr>
            <a:endParaRPr lang="en-NZ">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lus/>
  </p:transition>
  <p:timing>
    <p:tnLst>
      <p:par>
        <p:cTn id="1" dur="indefinite" restart="never" nodeType="tmRoot"/>
      </p:par>
    </p:tnLst>
  </p:timing>
  <p:txStyles>
    <p:titleStyle>
      <a:lvl1pPr algn="l" rtl="0" fontAlgn="base">
        <a:spcBef>
          <a:spcPct val="0"/>
        </a:spcBef>
        <a:spcAft>
          <a:spcPct val="0"/>
        </a:spcAft>
        <a:defRPr sz="3600">
          <a:solidFill>
            <a:schemeClr val="tx1"/>
          </a:solidFill>
          <a:latin typeface="Calibri" pitchFamily="34" charset="0"/>
          <a:ea typeface="+mj-ea"/>
          <a:cs typeface="Calibri" pitchFamily="34" charset="0"/>
        </a:defRPr>
      </a:lvl1pPr>
      <a:lvl2pPr algn="l" rtl="0" fontAlgn="base">
        <a:spcBef>
          <a:spcPct val="0"/>
        </a:spcBef>
        <a:spcAft>
          <a:spcPct val="0"/>
        </a:spcAft>
        <a:defRPr sz="3200">
          <a:solidFill>
            <a:schemeClr val="tx1"/>
          </a:solidFill>
          <a:latin typeface="Arial" charset="0"/>
        </a:defRPr>
      </a:lvl2pPr>
      <a:lvl3pPr algn="l" rtl="0" fontAlgn="base">
        <a:spcBef>
          <a:spcPct val="0"/>
        </a:spcBef>
        <a:spcAft>
          <a:spcPct val="0"/>
        </a:spcAft>
        <a:defRPr sz="3200">
          <a:solidFill>
            <a:schemeClr val="tx1"/>
          </a:solidFill>
          <a:latin typeface="Arial" charset="0"/>
        </a:defRPr>
      </a:lvl3pPr>
      <a:lvl4pPr algn="l" rtl="0" fontAlgn="base">
        <a:spcBef>
          <a:spcPct val="0"/>
        </a:spcBef>
        <a:spcAft>
          <a:spcPct val="0"/>
        </a:spcAft>
        <a:defRPr sz="3200">
          <a:solidFill>
            <a:schemeClr val="tx1"/>
          </a:solidFill>
          <a:latin typeface="Arial" charset="0"/>
        </a:defRPr>
      </a:lvl4pPr>
      <a:lvl5pPr algn="l" rtl="0" fontAlgn="base">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Calibri" pitchFamily="34" charset="0"/>
          <a:cs typeface="Calibri" pitchFamily="34"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Calibri" pitchFamily="34" charset="0"/>
          <a:cs typeface="Calibri" pitchFamily="34" charset="0"/>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pta.org.nz/index.php/-issues-in-education/pay-equity" TargetMode="External"/><Relationship Id="rId3"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79613" y="1828800"/>
            <a:ext cx="6624637" cy="2209800"/>
          </a:xfrm>
        </p:spPr>
        <p:txBody>
          <a:bodyPr/>
          <a:lstStyle/>
          <a:p>
            <a:pPr algn="ctr" eaLnBrk="1" hangingPunct="1"/>
            <a:r>
              <a:rPr lang="en-NZ" altLang="en-US" b="1" smtClean="0"/>
              <a:t>Level 2 </a:t>
            </a:r>
            <a:br>
              <a:rPr lang="en-NZ" altLang="en-US" b="1" smtClean="0"/>
            </a:br>
            <a:r>
              <a:rPr lang="en-NZ" altLang="en-US" b="1" smtClean="0"/>
              <a:t>Business Studies</a:t>
            </a:r>
            <a:r>
              <a:rPr lang="en-GB" altLang="en-US" smtClean="0"/>
              <a:t> </a:t>
            </a:r>
            <a:endParaRPr lang="en-AU" altLang="en-US" smtClean="0"/>
          </a:p>
        </p:txBody>
      </p:sp>
      <p:sp>
        <p:nvSpPr>
          <p:cNvPr id="3075" name="Rectangle 3"/>
          <p:cNvSpPr>
            <a:spLocks noGrp="1" noChangeArrowheads="1"/>
          </p:cNvSpPr>
          <p:nvPr>
            <p:ph type="subTitle" idx="1"/>
          </p:nvPr>
        </p:nvSpPr>
        <p:spPr>
          <a:xfrm>
            <a:off x="900113" y="4508500"/>
            <a:ext cx="7559675" cy="2016844"/>
          </a:xfrm>
        </p:spPr>
        <p:txBody>
          <a:bodyPr/>
          <a:lstStyle/>
          <a:p>
            <a:pPr algn="ctr">
              <a:lnSpc>
                <a:spcPct val="80000"/>
              </a:lnSpc>
            </a:pPr>
            <a:r>
              <a:rPr lang="en-NZ" altLang="en-US" sz="4400" b="1" dirty="0" smtClean="0">
                <a:solidFill>
                  <a:srgbClr val="000066"/>
                </a:solidFill>
              </a:rPr>
              <a:t>2.2 - AS908</a:t>
            </a:r>
            <a:r>
              <a:rPr lang="en-GB" altLang="en-US" sz="4400" b="1" dirty="0" smtClean="0">
                <a:solidFill>
                  <a:srgbClr val="000066"/>
                </a:solidFill>
              </a:rPr>
              <a:t>44</a:t>
            </a:r>
            <a:r>
              <a:rPr lang="en-GB" altLang="en-US" sz="3000" dirty="0" smtClean="0">
                <a:solidFill>
                  <a:schemeClr val="hlink"/>
                </a:solidFill>
              </a:rPr>
              <a:t/>
            </a:r>
            <a:br>
              <a:rPr lang="en-GB" altLang="en-US" sz="3000" dirty="0" smtClean="0">
                <a:solidFill>
                  <a:schemeClr val="hlink"/>
                </a:solidFill>
              </a:rPr>
            </a:br>
            <a:endParaRPr lang="en-GB" altLang="en-US" sz="3000" dirty="0" smtClean="0">
              <a:solidFill>
                <a:schemeClr val="hlink"/>
              </a:solidFill>
            </a:endParaRPr>
          </a:p>
          <a:p>
            <a:pPr algn="ctr">
              <a:lnSpc>
                <a:spcPct val="80000"/>
              </a:lnSpc>
            </a:pPr>
            <a:r>
              <a:rPr lang="en-AU" altLang="en-US" sz="2400" dirty="0" smtClean="0">
                <a:solidFill>
                  <a:schemeClr val="bg2"/>
                </a:solidFill>
              </a:rPr>
              <a:t>Demonstrate understanding of how a large business responds to external factors </a:t>
            </a:r>
          </a:p>
          <a:p>
            <a:pPr algn="ctr">
              <a:lnSpc>
                <a:spcPct val="80000"/>
              </a:lnSpc>
            </a:pPr>
            <a:r>
              <a:rPr lang="en-AU" altLang="en-US" sz="1400" b="1" dirty="0" smtClean="0">
                <a:solidFill>
                  <a:schemeClr val="bg2"/>
                </a:solidFill>
              </a:rPr>
              <a:t>11/3/11/3v2 2016</a:t>
            </a:r>
            <a:endParaRPr lang="en-AU" altLang="en-US" sz="1400" b="1" dirty="0">
              <a:solidFill>
                <a:schemeClr val="bg2"/>
              </a:solidFill>
            </a:endParaRPr>
          </a:p>
          <a:p>
            <a:pPr algn="ctr" eaLnBrk="1" hangingPunct="1">
              <a:lnSpc>
                <a:spcPct val="80000"/>
              </a:lnSpc>
            </a:pPr>
            <a:endParaRPr lang="en-GB" altLang="en-US" sz="2000" dirty="0" smtClean="0">
              <a:solidFill>
                <a:schemeClr val="hlink"/>
              </a:solidFill>
            </a:endParaRPr>
          </a:p>
        </p:txBody>
      </p:sp>
    </p:spTree>
    <p:extLst>
      <p:ext uri="{BB962C8B-B14F-4D97-AF65-F5344CB8AC3E}">
        <p14:creationId xmlns:p14="http://schemas.microsoft.com/office/powerpoint/2010/main" val="402346643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NZ" altLang="en-US" dirty="0" smtClean="0">
                <a:solidFill>
                  <a:schemeClr val="bg2"/>
                </a:solidFill>
              </a:rPr>
              <a:t>Company Tax Rate</a:t>
            </a:r>
          </a:p>
        </p:txBody>
      </p:sp>
      <p:sp>
        <p:nvSpPr>
          <p:cNvPr id="3" name="Content Placeholder 2"/>
          <p:cNvSpPr>
            <a:spLocks noGrp="1"/>
          </p:cNvSpPr>
          <p:nvPr>
            <p:ph idx="1"/>
          </p:nvPr>
        </p:nvSpPr>
        <p:spPr>
          <a:xfrm>
            <a:off x="457200" y="1600200"/>
            <a:ext cx="8229600" cy="4421188"/>
          </a:xfrm>
        </p:spPr>
        <p:txBody>
          <a:bodyPr>
            <a:normAutofit lnSpcReduction="10000"/>
          </a:bodyPr>
          <a:lstStyle/>
          <a:p>
            <a:pPr>
              <a:defRPr/>
            </a:pPr>
            <a:r>
              <a:rPr lang="en-NZ" dirty="0" smtClean="0">
                <a:solidFill>
                  <a:schemeClr val="bg2"/>
                </a:solidFill>
              </a:rPr>
              <a:t>Currently this is 28%.</a:t>
            </a:r>
          </a:p>
          <a:p>
            <a:pPr>
              <a:defRPr/>
            </a:pPr>
            <a:r>
              <a:rPr lang="en-NZ" dirty="0" smtClean="0">
                <a:solidFill>
                  <a:schemeClr val="bg2"/>
                </a:solidFill>
              </a:rPr>
              <a:t>So if a firm earns a profit of $100,000 (after all their expenses have been paid), then they have to pay $28,000 to the Government and they will have $72,000 left over to spend on their businesses</a:t>
            </a:r>
          </a:p>
          <a:p>
            <a:pPr>
              <a:defRPr/>
            </a:pPr>
            <a:r>
              <a:rPr lang="en-NZ" dirty="0" smtClean="0">
                <a:solidFill>
                  <a:schemeClr val="bg2"/>
                </a:solidFill>
              </a:rPr>
              <a:t>If the Government increases the company rate, this will mean the business has less profit left over</a:t>
            </a:r>
          </a:p>
          <a:p>
            <a:pPr>
              <a:defRPr/>
            </a:pPr>
            <a:r>
              <a:rPr lang="en-NZ" dirty="0" smtClean="0">
                <a:solidFill>
                  <a:schemeClr val="bg2"/>
                </a:solidFill>
              </a:rPr>
              <a:t>So less is able to be spent on hiring new staff, upgrading their technology, building another location </a:t>
            </a:r>
            <a:r>
              <a:rPr lang="en-NZ" dirty="0" err="1" smtClean="0">
                <a:solidFill>
                  <a:schemeClr val="bg2"/>
                </a:solidFill>
              </a:rPr>
              <a:t>etc</a:t>
            </a:r>
            <a:endParaRPr lang="en-NZ" dirty="0" smtClean="0">
              <a:solidFill>
                <a:schemeClr val="bg2"/>
              </a:solidFill>
            </a:endParaRPr>
          </a:p>
          <a:p>
            <a:pPr>
              <a:defRPr/>
            </a:pPr>
            <a:r>
              <a:rPr lang="en-NZ" dirty="0" smtClean="0">
                <a:solidFill>
                  <a:schemeClr val="bg2"/>
                </a:solidFill>
              </a:rPr>
              <a:t>However, if the company rate decreases, this is a positive impact on the business as they now have more profit left over after they have paid their tax</a:t>
            </a:r>
            <a:endParaRPr lang="en-NZ" dirty="0">
              <a:solidFill>
                <a:schemeClr val="bg2"/>
              </a:solidFill>
            </a:endParaRPr>
          </a:p>
        </p:txBody>
      </p:sp>
      <p:pic>
        <p:nvPicPr>
          <p:cNvPr id="4098" name="Picture 2" descr="http://www.financialhelper.co.uk/wp-content/uploads/2015/09/taxes-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1" y="116632"/>
            <a:ext cx="3341439"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1419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NZ" altLang="en-US" smtClean="0">
                <a:solidFill>
                  <a:schemeClr val="bg2"/>
                </a:solidFill>
              </a:rPr>
              <a:t>Kiwisaver</a:t>
            </a:r>
          </a:p>
        </p:txBody>
      </p:sp>
      <p:sp>
        <p:nvSpPr>
          <p:cNvPr id="3" name="Content Placeholder 2"/>
          <p:cNvSpPr>
            <a:spLocks noGrp="1"/>
          </p:cNvSpPr>
          <p:nvPr>
            <p:ph idx="1"/>
          </p:nvPr>
        </p:nvSpPr>
        <p:spPr>
          <a:xfrm>
            <a:off x="457200" y="1484784"/>
            <a:ext cx="5554960" cy="4680520"/>
          </a:xfrm>
        </p:spPr>
        <p:txBody>
          <a:bodyPr>
            <a:normAutofit fontScale="92500"/>
          </a:bodyPr>
          <a:lstStyle/>
          <a:p>
            <a:pPr>
              <a:defRPr/>
            </a:pPr>
            <a:r>
              <a:rPr lang="en-NZ" dirty="0" smtClean="0">
                <a:solidFill>
                  <a:schemeClr val="bg2"/>
                </a:solidFill>
              </a:rPr>
              <a:t>Retirement age is 65 years old</a:t>
            </a:r>
          </a:p>
          <a:p>
            <a:pPr>
              <a:defRPr/>
            </a:pPr>
            <a:r>
              <a:rPr lang="en-NZ" dirty="0" smtClean="0">
                <a:solidFill>
                  <a:schemeClr val="bg2"/>
                </a:solidFill>
              </a:rPr>
              <a:t>New Zealanders can choose to set up a </a:t>
            </a:r>
            <a:r>
              <a:rPr lang="en-NZ" dirty="0" err="1">
                <a:solidFill>
                  <a:schemeClr val="bg2"/>
                </a:solidFill>
              </a:rPr>
              <a:t>K</a:t>
            </a:r>
            <a:r>
              <a:rPr lang="en-NZ" dirty="0" err="1" smtClean="0">
                <a:solidFill>
                  <a:schemeClr val="bg2"/>
                </a:solidFill>
              </a:rPr>
              <a:t>iwisaver</a:t>
            </a:r>
            <a:r>
              <a:rPr lang="en-NZ" dirty="0" smtClean="0">
                <a:solidFill>
                  <a:schemeClr val="bg2"/>
                </a:solidFill>
              </a:rPr>
              <a:t> account through a financial provider (</a:t>
            </a:r>
            <a:r>
              <a:rPr lang="en-NZ" dirty="0" err="1" smtClean="0">
                <a:solidFill>
                  <a:schemeClr val="bg2"/>
                </a:solidFill>
              </a:rPr>
              <a:t>eg</a:t>
            </a:r>
            <a:r>
              <a:rPr lang="en-NZ" dirty="0" smtClean="0">
                <a:solidFill>
                  <a:schemeClr val="bg2"/>
                </a:solidFill>
              </a:rPr>
              <a:t>: a Bank) which is like a bank account that they cannot touch until they are 65 years old (when they retire)</a:t>
            </a:r>
          </a:p>
          <a:p>
            <a:pPr>
              <a:defRPr/>
            </a:pPr>
            <a:r>
              <a:rPr lang="en-NZ" dirty="0" smtClean="0">
                <a:solidFill>
                  <a:schemeClr val="bg2"/>
                </a:solidFill>
              </a:rPr>
              <a:t>However, money can be taken out to buy your first home, if you have a terminal illness or you are in financial difficulty</a:t>
            </a:r>
          </a:p>
          <a:p>
            <a:pPr>
              <a:defRPr/>
            </a:pPr>
            <a:r>
              <a:rPr lang="en-NZ" dirty="0" smtClean="0">
                <a:solidFill>
                  <a:schemeClr val="bg2"/>
                </a:solidFill>
              </a:rPr>
              <a:t>Businesses take 3% out of your pay packet and then they also put in 3% *(you can choose to put in 3%, 4% or 8% of your income into </a:t>
            </a:r>
            <a:r>
              <a:rPr lang="en-NZ" dirty="0" err="1" smtClean="0">
                <a:solidFill>
                  <a:schemeClr val="bg2"/>
                </a:solidFill>
              </a:rPr>
              <a:t>Kiwisaver</a:t>
            </a:r>
            <a:r>
              <a:rPr lang="en-NZ" dirty="0" smtClean="0">
                <a:solidFill>
                  <a:schemeClr val="bg2"/>
                </a:solidFill>
              </a:rPr>
              <a:t>)</a:t>
            </a:r>
          </a:p>
        </p:txBody>
      </p:sp>
      <p:pic>
        <p:nvPicPr>
          <p:cNvPr id="5122" name="Picture 2" descr="http://www.awesomemortgages.co.nz/wp-content/uploads/2013/06/wooden-kiwi-and-money-mychillybin100105_391_small-cropped-for-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985" y="1484784"/>
            <a:ext cx="3073524" cy="215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691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NZ" altLang="en-US" smtClean="0">
                <a:solidFill>
                  <a:schemeClr val="bg2"/>
                </a:solidFill>
              </a:rPr>
              <a:t>Retirement Age</a:t>
            </a:r>
          </a:p>
        </p:txBody>
      </p:sp>
      <p:sp>
        <p:nvSpPr>
          <p:cNvPr id="3" name="Content Placeholder 2"/>
          <p:cNvSpPr>
            <a:spLocks noGrp="1"/>
          </p:cNvSpPr>
          <p:nvPr>
            <p:ph idx="1"/>
          </p:nvPr>
        </p:nvSpPr>
        <p:spPr>
          <a:xfrm>
            <a:off x="457200" y="1628800"/>
            <a:ext cx="5194920" cy="4248472"/>
          </a:xfrm>
        </p:spPr>
        <p:txBody>
          <a:bodyPr>
            <a:normAutofit lnSpcReduction="10000"/>
          </a:bodyPr>
          <a:lstStyle/>
          <a:p>
            <a:pPr>
              <a:defRPr/>
            </a:pPr>
            <a:r>
              <a:rPr lang="en-NZ" dirty="0" smtClean="0">
                <a:solidFill>
                  <a:schemeClr val="bg2"/>
                </a:solidFill>
              </a:rPr>
              <a:t>Is currently 65 years, this is when most NZ’s can retire as they receive </a:t>
            </a:r>
            <a:r>
              <a:rPr lang="en-NZ" b="1" u="sng" dirty="0" smtClean="0">
                <a:solidFill>
                  <a:schemeClr val="bg2"/>
                </a:solidFill>
              </a:rPr>
              <a:t>superannuation</a:t>
            </a:r>
            <a:r>
              <a:rPr lang="en-NZ" dirty="0" smtClean="0">
                <a:solidFill>
                  <a:schemeClr val="bg2"/>
                </a:solidFill>
              </a:rPr>
              <a:t> (pension money from the Government)</a:t>
            </a:r>
          </a:p>
          <a:p>
            <a:pPr>
              <a:defRPr/>
            </a:pPr>
            <a:r>
              <a:rPr lang="en-NZ" dirty="0" smtClean="0">
                <a:solidFill>
                  <a:schemeClr val="bg2"/>
                </a:solidFill>
              </a:rPr>
              <a:t>However, a lot of New Zealanders are choosing to work longer than 65yrs and they still receive superannuation</a:t>
            </a:r>
          </a:p>
          <a:p>
            <a:pPr>
              <a:defRPr/>
            </a:pPr>
            <a:r>
              <a:rPr lang="en-NZ" dirty="0" smtClean="0">
                <a:solidFill>
                  <a:schemeClr val="bg2"/>
                </a:solidFill>
              </a:rPr>
              <a:t>If the Government was to raise the retirement age then less people would be receiving superannuation so it would save the Government money</a:t>
            </a:r>
          </a:p>
          <a:p>
            <a:pPr marL="0" indent="0">
              <a:buFont typeface="Wingdings" pitchFamily="2" charset="2"/>
              <a:buNone/>
              <a:defRPr/>
            </a:pPr>
            <a:endParaRPr lang="en-NZ" dirty="0" smtClean="0">
              <a:solidFill>
                <a:schemeClr val="bg2"/>
              </a:solidFill>
            </a:endParaRPr>
          </a:p>
          <a:p>
            <a:pPr>
              <a:defRPr/>
            </a:pPr>
            <a:endParaRPr lang="en-NZ" dirty="0">
              <a:solidFill>
                <a:schemeClr val="bg2"/>
              </a:solidFill>
            </a:endParaRPr>
          </a:p>
        </p:txBody>
      </p:sp>
      <p:pic>
        <p:nvPicPr>
          <p:cNvPr id="6146" name="Picture 2" descr="http://www.mpages.co.nz/MpageMeadia/News/o_EcOL7cv0eW9VbyPc7AyA%E5%B9%B4%E6%BB%BF65%E6%AD%B2%E6%98%AF%E5%90%A6%E6%87%89%E8%A9%B2%E5%BE%9EKiwiSaver%E6%88%B6%E5%8F%A3%E6%8F%90%E6%AC%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826" y="1556792"/>
            <a:ext cx="316050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280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NZ" altLang="en-US" dirty="0" smtClean="0">
                <a:solidFill>
                  <a:schemeClr val="bg2"/>
                </a:solidFill>
              </a:rPr>
              <a:t>GST Changes</a:t>
            </a:r>
          </a:p>
        </p:txBody>
      </p:sp>
      <p:sp>
        <p:nvSpPr>
          <p:cNvPr id="3" name="Content Placeholder 2"/>
          <p:cNvSpPr>
            <a:spLocks noGrp="1"/>
          </p:cNvSpPr>
          <p:nvPr>
            <p:ph idx="1"/>
          </p:nvPr>
        </p:nvSpPr>
        <p:spPr>
          <a:xfrm>
            <a:off x="251520" y="1298817"/>
            <a:ext cx="5224561" cy="4897437"/>
          </a:xfrm>
        </p:spPr>
        <p:txBody>
          <a:bodyPr>
            <a:normAutofit fontScale="92500" lnSpcReduction="20000"/>
          </a:bodyPr>
          <a:lstStyle/>
          <a:p>
            <a:pPr>
              <a:defRPr/>
            </a:pPr>
            <a:r>
              <a:rPr lang="en-NZ" dirty="0" smtClean="0">
                <a:solidFill>
                  <a:schemeClr val="bg2"/>
                </a:solidFill>
              </a:rPr>
              <a:t>Currently is 15%.</a:t>
            </a:r>
          </a:p>
          <a:p>
            <a:pPr>
              <a:defRPr/>
            </a:pPr>
            <a:r>
              <a:rPr lang="en-NZ" dirty="0" smtClean="0">
                <a:solidFill>
                  <a:schemeClr val="bg2"/>
                </a:solidFill>
              </a:rPr>
              <a:t>GST is a cost to a business that they pass onto customers.</a:t>
            </a:r>
          </a:p>
          <a:p>
            <a:pPr>
              <a:defRPr/>
            </a:pPr>
            <a:r>
              <a:rPr lang="en-NZ" dirty="0" smtClean="0">
                <a:solidFill>
                  <a:schemeClr val="bg2"/>
                </a:solidFill>
              </a:rPr>
              <a:t>If businesses buy any machinery/ assets they can claim back the GST part from the Govt.</a:t>
            </a:r>
          </a:p>
          <a:p>
            <a:pPr>
              <a:defRPr/>
            </a:pPr>
            <a:r>
              <a:rPr lang="en-NZ" dirty="0" smtClean="0">
                <a:solidFill>
                  <a:schemeClr val="bg2"/>
                </a:solidFill>
              </a:rPr>
              <a:t>However, this costs the company time and money to do all these administration tasks</a:t>
            </a:r>
          </a:p>
          <a:p>
            <a:pPr>
              <a:defRPr/>
            </a:pPr>
            <a:r>
              <a:rPr lang="en-NZ" dirty="0" smtClean="0">
                <a:solidFill>
                  <a:schemeClr val="bg2"/>
                </a:solidFill>
              </a:rPr>
              <a:t>In summary, GST is a cost to the business and if the Government puts the GST up again businesses will have to increase their prices to cover the increase. </a:t>
            </a:r>
          </a:p>
          <a:p>
            <a:pPr>
              <a:defRPr/>
            </a:pPr>
            <a:r>
              <a:rPr lang="en-NZ" dirty="0" smtClean="0">
                <a:solidFill>
                  <a:schemeClr val="bg2"/>
                </a:solidFill>
              </a:rPr>
              <a:t>Customers then cut back on buying their products.</a:t>
            </a:r>
          </a:p>
          <a:p>
            <a:pPr marL="0" indent="0">
              <a:buFont typeface="Wingdings" pitchFamily="2" charset="2"/>
              <a:buNone/>
              <a:defRPr/>
            </a:pPr>
            <a:endParaRPr lang="en-NZ" dirty="0">
              <a:solidFill>
                <a:schemeClr val="bg2"/>
              </a:solidFill>
            </a:endParaRPr>
          </a:p>
        </p:txBody>
      </p:sp>
      <p:pic>
        <p:nvPicPr>
          <p:cNvPr id="7170" name="Picture 2" descr="http://myob.com.au/blog/files/2014/04/g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081" y="1268760"/>
            <a:ext cx="3667919" cy="17257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blogfrontierstrategygroupcom.c.presscdn.com/wp-content/uploads/2015/06/GST_0557_3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4033161"/>
            <a:ext cx="33909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732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NZ" altLang="en-US" smtClean="0">
                <a:solidFill>
                  <a:schemeClr val="bg2"/>
                </a:solidFill>
              </a:rPr>
              <a:t>Laws</a:t>
            </a:r>
          </a:p>
        </p:txBody>
      </p:sp>
      <p:sp>
        <p:nvSpPr>
          <p:cNvPr id="3" name="Content Placeholder 2"/>
          <p:cNvSpPr>
            <a:spLocks noGrp="1"/>
          </p:cNvSpPr>
          <p:nvPr>
            <p:ph idx="1"/>
          </p:nvPr>
        </p:nvSpPr>
        <p:spPr>
          <a:xfrm>
            <a:off x="457200" y="1484784"/>
            <a:ext cx="5482952" cy="4536604"/>
          </a:xfrm>
        </p:spPr>
        <p:txBody>
          <a:bodyPr>
            <a:normAutofit fontScale="92500" lnSpcReduction="10000"/>
          </a:bodyPr>
          <a:lstStyle/>
          <a:p>
            <a:pPr>
              <a:defRPr/>
            </a:pPr>
            <a:r>
              <a:rPr lang="en-NZ" dirty="0" smtClean="0">
                <a:solidFill>
                  <a:schemeClr val="bg2"/>
                </a:solidFill>
              </a:rPr>
              <a:t>The Government sets and changes laws in Parliament</a:t>
            </a:r>
          </a:p>
          <a:p>
            <a:pPr>
              <a:defRPr/>
            </a:pPr>
            <a:r>
              <a:rPr lang="en-NZ" dirty="0" smtClean="0">
                <a:solidFill>
                  <a:schemeClr val="bg2"/>
                </a:solidFill>
              </a:rPr>
              <a:t>One they often change is </a:t>
            </a:r>
            <a:r>
              <a:rPr lang="en-NZ" b="1" dirty="0" smtClean="0">
                <a:solidFill>
                  <a:schemeClr val="bg2"/>
                </a:solidFill>
              </a:rPr>
              <a:t>Environmental Laws</a:t>
            </a:r>
          </a:p>
          <a:p>
            <a:pPr>
              <a:defRPr/>
            </a:pPr>
            <a:r>
              <a:rPr lang="en-NZ" dirty="0" smtClean="0">
                <a:solidFill>
                  <a:schemeClr val="bg2"/>
                </a:solidFill>
              </a:rPr>
              <a:t>They usually make businesses more environmentally-friendly.</a:t>
            </a:r>
          </a:p>
          <a:p>
            <a:pPr>
              <a:defRPr/>
            </a:pPr>
            <a:r>
              <a:rPr lang="en-NZ" dirty="0" smtClean="0">
                <a:solidFill>
                  <a:schemeClr val="bg2"/>
                </a:solidFill>
              </a:rPr>
              <a:t>This adds to a firm’s costs as they have to now comply with these new laws </a:t>
            </a:r>
            <a:r>
              <a:rPr lang="en-NZ" dirty="0" err="1" smtClean="0">
                <a:solidFill>
                  <a:schemeClr val="bg2"/>
                </a:solidFill>
              </a:rPr>
              <a:t>eg</a:t>
            </a:r>
            <a:r>
              <a:rPr lang="en-NZ" dirty="0" smtClean="0">
                <a:solidFill>
                  <a:schemeClr val="bg2"/>
                </a:solidFill>
              </a:rPr>
              <a:t>: a paint company may no longer be able to dump paint down the drain so instead has to take it to a refuse tip where it is safely deposited however, this costs the business time and money to comply  </a:t>
            </a:r>
            <a:endParaRPr lang="en-NZ" dirty="0">
              <a:solidFill>
                <a:schemeClr val="bg2"/>
              </a:solidFill>
            </a:endParaRPr>
          </a:p>
        </p:txBody>
      </p:sp>
      <p:pic>
        <p:nvPicPr>
          <p:cNvPr id="8194" name="Picture 2" descr="http://www.environment.co.za/wp-content/uploads/2013/09/enviro-300x2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439557"/>
            <a:ext cx="285750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082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NZ" altLang="en-US" smtClean="0">
                <a:solidFill>
                  <a:schemeClr val="bg2"/>
                </a:solidFill>
              </a:rPr>
              <a:t>Laws continued</a:t>
            </a:r>
          </a:p>
        </p:txBody>
      </p:sp>
      <p:sp>
        <p:nvSpPr>
          <p:cNvPr id="3" name="Content Placeholder 2"/>
          <p:cNvSpPr>
            <a:spLocks noGrp="1"/>
          </p:cNvSpPr>
          <p:nvPr>
            <p:ph idx="1"/>
          </p:nvPr>
        </p:nvSpPr>
        <p:spPr>
          <a:xfrm>
            <a:off x="457200" y="1412776"/>
            <a:ext cx="5915000" cy="4968552"/>
          </a:xfrm>
        </p:spPr>
        <p:txBody>
          <a:bodyPr>
            <a:normAutofit/>
          </a:bodyPr>
          <a:lstStyle/>
          <a:p>
            <a:pPr>
              <a:defRPr/>
            </a:pPr>
            <a:r>
              <a:rPr lang="en-NZ" b="1" u="sng" dirty="0" smtClean="0">
                <a:solidFill>
                  <a:schemeClr val="bg2"/>
                </a:solidFill>
              </a:rPr>
              <a:t>Consumer Laws </a:t>
            </a:r>
            <a:r>
              <a:rPr lang="en-NZ" dirty="0" smtClean="0">
                <a:solidFill>
                  <a:schemeClr val="bg2"/>
                </a:solidFill>
              </a:rPr>
              <a:t>are the Fair Trading and Consumer Guarantees Act</a:t>
            </a:r>
          </a:p>
          <a:p>
            <a:pPr>
              <a:defRPr/>
            </a:pPr>
            <a:r>
              <a:rPr lang="en-NZ" b="1" u="sng" dirty="0" smtClean="0">
                <a:solidFill>
                  <a:schemeClr val="bg2"/>
                </a:solidFill>
              </a:rPr>
              <a:t>Fair Trading Act </a:t>
            </a:r>
            <a:r>
              <a:rPr lang="en-NZ" dirty="0" smtClean="0">
                <a:solidFill>
                  <a:schemeClr val="bg2"/>
                </a:solidFill>
              </a:rPr>
              <a:t>means the firms cannot mislead the public by falsely advertising that a product does something which is doesn’t.</a:t>
            </a:r>
          </a:p>
          <a:p>
            <a:pPr>
              <a:defRPr/>
            </a:pPr>
            <a:r>
              <a:rPr lang="en-NZ" b="1" u="sng" dirty="0" smtClean="0">
                <a:solidFill>
                  <a:schemeClr val="bg2"/>
                </a:solidFill>
              </a:rPr>
              <a:t>Consumer Guarantees Act </a:t>
            </a:r>
            <a:r>
              <a:rPr lang="en-NZ" dirty="0" smtClean="0">
                <a:solidFill>
                  <a:schemeClr val="bg2"/>
                </a:solidFill>
              </a:rPr>
              <a:t>means that the consumer is protected if a product is faulty or does not do the job that it intends it for</a:t>
            </a:r>
          </a:p>
          <a:p>
            <a:pPr>
              <a:defRPr/>
            </a:pPr>
            <a:r>
              <a:rPr lang="en-NZ" dirty="0" smtClean="0">
                <a:solidFill>
                  <a:schemeClr val="bg2"/>
                </a:solidFill>
              </a:rPr>
              <a:t>Businesses have to make sure they </a:t>
            </a:r>
            <a:r>
              <a:rPr lang="en-NZ" b="1" dirty="0" smtClean="0">
                <a:solidFill>
                  <a:schemeClr val="bg2"/>
                </a:solidFill>
              </a:rPr>
              <a:t>comply</a:t>
            </a:r>
            <a:r>
              <a:rPr lang="en-NZ" dirty="0" smtClean="0">
                <a:solidFill>
                  <a:schemeClr val="bg2"/>
                </a:solidFill>
              </a:rPr>
              <a:t> (follow) with  these consumer laws otherwise they can be taken to court.</a:t>
            </a:r>
            <a:endParaRPr lang="en-NZ" dirty="0">
              <a:solidFill>
                <a:schemeClr val="bg2"/>
              </a:solidFill>
            </a:endParaRPr>
          </a:p>
        </p:txBody>
      </p:sp>
      <p:pic>
        <p:nvPicPr>
          <p:cNvPr id="9220" name="Picture 4" descr="http://www.androidlife.co.nz/product_images/uploaded_images/100satisfaction-g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696" y="1076431"/>
            <a:ext cx="273630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037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NZ" altLang="en-US" smtClean="0">
                <a:solidFill>
                  <a:schemeClr val="bg2"/>
                </a:solidFill>
              </a:rPr>
              <a:t>Interest Rate Changes</a:t>
            </a:r>
          </a:p>
        </p:txBody>
      </p:sp>
      <p:sp>
        <p:nvSpPr>
          <p:cNvPr id="3" name="Content Placeholder 2"/>
          <p:cNvSpPr>
            <a:spLocks noGrp="1"/>
          </p:cNvSpPr>
          <p:nvPr>
            <p:ph idx="1"/>
          </p:nvPr>
        </p:nvSpPr>
        <p:spPr>
          <a:xfrm>
            <a:off x="457200" y="1340768"/>
            <a:ext cx="5554960" cy="4896544"/>
          </a:xfrm>
        </p:spPr>
        <p:txBody>
          <a:bodyPr>
            <a:normAutofit fontScale="92500"/>
          </a:bodyPr>
          <a:lstStyle/>
          <a:p>
            <a:pPr>
              <a:defRPr/>
            </a:pPr>
            <a:r>
              <a:rPr lang="en-NZ" dirty="0" smtClean="0">
                <a:solidFill>
                  <a:schemeClr val="bg2"/>
                </a:solidFill>
              </a:rPr>
              <a:t>The OCR (official cash rate) is reviewed 8 times a year</a:t>
            </a:r>
          </a:p>
          <a:p>
            <a:pPr>
              <a:defRPr/>
            </a:pPr>
            <a:r>
              <a:rPr lang="en-NZ" dirty="0" smtClean="0">
                <a:solidFill>
                  <a:schemeClr val="bg2"/>
                </a:solidFill>
              </a:rPr>
              <a:t>It is designed to keep inflation between 1-3% - the Government doesn’t want inflation to increase past that or our money becomes worthless (people cant buy as much as they could before)</a:t>
            </a:r>
          </a:p>
          <a:p>
            <a:pPr>
              <a:defRPr/>
            </a:pPr>
            <a:r>
              <a:rPr lang="en-NZ" dirty="0" smtClean="0">
                <a:solidFill>
                  <a:schemeClr val="bg2"/>
                </a:solidFill>
              </a:rPr>
              <a:t>Currently New Zealand has an OCR of 3.5%</a:t>
            </a:r>
          </a:p>
          <a:p>
            <a:pPr>
              <a:defRPr/>
            </a:pPr>
            <a:r>
              <a:rPr lang="en-NZ" dirty="0" smtClean="0">
                <a:solidFill>
                  <a:schemeClr val="bg2"/>
                </a:solidFill>
              </a:rPr>
              <a:t>This is the minimum that the banks can charge interest on loans out to</a:t>
            </a:r>
          </a:p>
          <a:p>
            <a:pPr>
              <a:defRPr/>
            </a:pPr>
            <a:r>
              <a:rPr lang="en-NZ" dirty="0" smtClean="0">
                <a:solidFill>
                  <a:schemeClr val="bg2"/>
                </a:solidFill>
              </a:rPr>
              <a:t>The banks will put their profit on the amount so a firm will pay a minimum of 5.5% on their loans</a:t>
            </a:r>
            <a:endParaRPr lang="en-NZ" dirty="0">
              <a:solidFill>
                <a:schemeClr val="bg2"/>
              </a:solidFill>
            </a:endParaRPr>
          </a:p>
        </p:txBody>
      </p:sp>
      <p:pic>
        <p:nvPicPr>
          <p:cNvPr id="13314" name="Picture 2" descr="http://gainspainscapital.com/wp-content/uploads/2015/09/focus-interest-r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298" y="1301272"/>
            <a:ext cx="2901702" cy="218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7471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NZ" altLang="en-US" smtClean="0">
                <a:solidFill>
                  <a:schemeClr val="bg2"/>
                </a:solidFill>
              </a:rPr>
              <a:t>OCR continued</a:t>
            </a:r>
          </a:p>
        </p:txBody>
      </p:sp>
      <p:sp>
        <p:nvSpPr>
          <p:cNvPr id="3" name="Content Placeholder 2"/>
          <p:cNvSpPr>
            <a:spLocks noGrp="1"/>
          </p:cNvSpPr>
          <p:nvPr>
            <p:ph idx="1"/>
          </p:nvPr>
        </p:nvSpPr>
        <p:spPr>
          <a:xfrm>
            <a:off x="468313" y="1340768"/>
            <a:ext cx="5255815" cy="4752528"/>
          </a:xfrm>
        </p:spPr>
        <p:txBody>
          <a:bodyPr/>
          <a:lstStyle/>
          <a:p>
            <a:r>
              <a:rPr lang="en-NZ" altLang="en-US" dirty="0" smtClean="0">
                <a:solidFill>
                  <a:schemeClr val="bg2"/>
                </a:solidFill>
              </a:rPr>
              <a:t>If a firm has a $10,000 loan and the interest rate from the bank is 5.5%, then they have to pay interest on top of their loan of $550</a:t>
            </a:r>
          </a:p>
          <a:p>
            <a:r>
              <a:rPr lang="en-NZ" altLang="en-US" dirty="0" smtClean="0">
                <a:solidFill>
                  <a:schemeClr val="bg2"/>
                </a:solidFill>
              </a:rPr>
              <a:t>However, if interest rates increase, then they have to pay more for their loans so they are not inclined to borrow as much</a:t>
            </a:r>
          </a:p>
          <a:p>
            <a:r>
              <a:rPr lang="en-NZ" altLang="en-US" dirty="0" smtClean="0">
                <a:solidFill>
                  <a:schemeClr val="bg2"/>
                </a:solidFill>
              </a:rPr>
              <a:t>So less borrowing = less spending on new equipment, buildings, technology </a:t>
            </a:r>
            <a:r>
              <a:rPr lang="en-NZ" altLang="en-US" dirty="0" err="1" smtClean="0">
                <a:solidFill>
                  <a:schemeClr val="bg2"/>
                </a:solidFill>
              </a:rPr>
              <a:t>etc</a:t>
            </a:r>
            <a:endParaRPr lang="en-NZ" altLang="en-US" dirty="0" smtClean="0">
              <a:solidFill>
                <a:schemeClr val="bg2"/>
              </a:solidFill>
            </a:endParaRPr>
          </a:p>
        </p:txBody>
      </p:sp>
      <p:pic>
        <p:nvPicPr>
          <p:cNvPr id="12290" name="Picture 2" descr="http://ramosrealestate.com/wp-content/uploads/2015/06/Optimized-Rising-R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090" y="1484784"/>
            <a:ext cx="324282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4954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NZ" altLang="en-US" sz="3600" dirty="0" smtClean="0">
                <a:solidFill>
                  <a:schemeClr val="bg2"/>
                </a:solidFill>
              </a:rPr>
              <a:t>Free Trade &amp; Trade negotiations</a:t>
            </a:r>
          </a:p>
        </p:txBody>
      </p:sp>
      <p:sp>
        <p:nvSpPr>
          <p:cNvPr id="3" name="Content Placeholder 2"/>
          <p:cNvSpPr>
            <a:spLocks noGrp="1"/>
          </p:cNvSpPr>
          <p:nvPr>
            <p:ph idx="1"/>
          </p:nvPr>
        </p:nvSpPr>
        <p:spPr>
          <a:xfrm>
            <a:off x="395537" y="1268760"/>
            <a:ext cx="5688632" cy="4608314"/>
          </a:xfrm>
        </p:spPr>
        <p:txBody>
          <a:bodyPr/>
          <a:lstStyle/>
          <a:p>
            <a:r>
              <a:rPr lang="en-NZ" altLang="en-US" sz="2400" dirty="0" smtClean="0">
                <a:solidFill>
                  <a:schemeClr val="bg2"/>
                </a:solidFill>
              </a:rPr>
              <a:t>New Zealand has free trade agreements with many countries including Australia, China, </a:t>
            </a:r>
            <a:r>
              <a:rPr lang="en-NZ" altLang="en-US" dirty="0" smtClean="0">
                <a:solidFill>
                  <a:schemeClr val="bg2"/>
                </a:solidFill>
              </a:rPr>
              <a:t>Korea</a:t>
            </a:r>
            <a:r>
              <a:rPr lang="en-NZ" altLang="en-US" sz="2400" dirty="0" smtClean="0">
                <a:solidFill>
                  <a:schemeClr val="bg2"/>
                </a:solidFill>
              </a:rPr>
              <a:t>, Chile, Singapore, Malaysia, Thailand, Brunei, Hong Kong</a:t>
            </a:r>
          </a:p>
          <a:p>
            <a:r>
              <a:rPr lang="en-NZ" altLang="en-US" sz="2400" dirty="0" smtClean="0">
                <a:solidFill>
                  <a:schemeClr val="bg2"/>
                </a:solidFill>
              </a:rPr>
              <a:t>This means we pay no </a:t>
            </a:r>
            <a:r>
              <a:rPr lang="en-NZ" altLang="en-US" sz="2400" b="1" u="sng" dirty="0" smtClean="0">
                <a:solidFill>
                  <a:schemeClr val="bg2"/>
                </a:solidFill>
              </a:rPr>
              <a:t>tariffs</a:t>
            </a:r>
            <a:r>
              <a:rPr lang="en-NZ" altLang="en-US" sz="2400" dirty="0" smtClean="0">
                <a:solidFill>
                  <a:schemeClr val="bg2"/>
                </a:solidFill>
              </a:rPr>
              <a:t> (taxes on imports or exports) or </a:t>
            </a:r>
            <a:r>
              <a:rPr lang="en-NZ" altLang="en-US" sz="2400" b="1" u="sng" dirty="0" smtClean="0">
                <a:solidFill>
                  <a:schemeClr val="bg2"/>
                </a:solidFill>
              </a:rPr>
              <a:t>quotas</a:t>
            </a:r>
            <a:r>
              <a:rPr lang="en-NZ" altLang="en-US" sz="2400" dirty="0" smtClean="0">
                <a:solidFill>
                  <a:schemeClr val="bg2"/>
                </a:solidFill>
              </a:rPr>
              <a:t> (a limit on the amount we can export to these countries)</a:t>
            </a:r>
          </a:p>
          <a:p>
            <a:r>
              <a:rPr lang="en-NZ" altLang="en-US" sz="2400" dirty="0" smtClean="0">
                <a:solidFill>
                  <a:schemeClr val="bg2"/>
                </a:solidFill>
              </a:rPr>
              <a:t>By having a free trade agreement it makes it easier for NZ firms to export their products to these countries which creates new markets, more customers and more profits.</a:t>
            </a:r>
          </a:p>
        </p:txBody>
      </p:sp>
      <p:pic>
        <p:nvPicPr>
          <p:cNvPr id="11266" name="Picture 2" descr="http://www.thehindubusinessline.com/multimedia/dynamic/02367/bl09_free_trade_jp_236746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595" y="2132856"/>
            <a:ext cx="3240358"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712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NZ" altLang="en-US" smtClean="0">
                <a:solidFill>
                  <a:schemeClr val="bg2"/>
                </a:solidFill>
              </a:rPr>
              <a:t>Exchange Rate</a:t>
            </a:r>
          </a:p>
        </p:txBody>
      </p:sp>
      <p:sp>
        <p:nvSpPr>
          <p:cNvPr id="3" name="Content Placeholder 2"/>
          <p:cNvSpPr>
            <a:spLocks noGrp="1"/>
          </p:cNvSpPr>
          <p:nvPr>
            <p:ph idx="1"/>
          </p:nvPr>
        </p:nvSpPr>
        <p:spPr>
          <a:xfrm>
            <a:off x="251520" y="1268760"/>
            <a:ext cx="5184576" cy="5039965"/>
          </a:xfrm>
        </p:spPr>
        <p:txBody>
          <a:bodyPr>
            <a:normAutofit fontScale="92500" lnSpcReduction="20000"/>
          </a:bodyPr>
          <a:lstStyle/>
          <a:p>
            <a:pPr>
              <a:defRPr/>
            </a:pPr>
            <a:r>
              <a:rPr lang="en-NZ" sz="2400" dirty="0" smtClean="0">
                <a:solidFill>
                  <a:schemeClr val="bg2"/>
                </a:solidFill>
              </a:rPr>
              <a:t>The value of the NZ dollar will affect how many people buy our products from overseas</a:t>
            </a:r>
          </a:p>
          <a:p>
            <a:pPr>
              <a:defRPr/>
            </a:pPr>
            <a:r>
              <a:rPr lang="en-NZ" sz="2400" dirty="0" smtClean="0">
                <a:solidFill>
                  <a:schemeClr val="bg2"/>
                </a:solidFill>
              </a:rPr>
              <a:t>If the $NZ is high then our exporters suffer as overseas countries find us too expensive so wont buy our products,</a:t>
            </a:r>
          </a:p>
          <a:p>
            <a:pPr>
              <a:defRPr/>
            </a:pPr>
            <a:r>
              <a:rPr lang="en-NZ" sz="2400" dirty="0" smtClean="0">
                <a:solidFill>
                  <a:schemeClr val="bg2"/>
                </a:solidFill>
              </a:rPr>
              <a:t>However, a high $NZ is good for importers as it is cheaper to buy products from overseas (this does not benefit NZ in any way though)</a:t>
            </a:r>
          </a:p>
          <a:p>
            <a:pPr>
              <a:defRPr/>
            </a:pPr>
            <a:r>
              <a:rPr lang="en-NZ" sz="2400" dirty="0" smtClean="0">
                <a:solidFill>
                  <a:schemeClr val="bg2"/>
                </a:solidFill>
              </a:rPr>
              <a:t>If the $NZ is low, then overseas countries will see our products are cheap, so will buy more</a:t>
            </a:r>
          </a:p>
          <a:p>
            <a:pPr>
              <a:defRPr/>
            </a:pPr>
            <a:r>
              <a:rPr lang="en-NZ" sz="2400" dirty="0" smtClean="0">
                <a:solidFill>
                  <a:schemeClr val="bg2"/>
                </a:solidFill>
              </a:rPr>
              <a:t>Also with a low NZ$ imports will be relatively more expensive so we wont buy as many new cars, electrical good </a:t>
            </a:r>
            <a:r>
              <a:rPr lang="en-NZ" sz="2400" dirty="0" err="1" smtClean="0">
                <a:solidFill>
                  <a:schemeClr val="bg2"/>
                </a:solidFill>
              </a:rPr>
              <a:t>etc</a:t>
            </a:r>
            <a:endParaRPr lang="en-NZ" sz="2400" dirty="0">
              <a:solidFill>
                <a:schemeClr val="bg2"/>
              </a:solidFill>
            </a:endParaRPr>
          </a:p>
        </p:txBody>
      </p:sp>
      <p:pic>
        <p:nvPicPr>
          <p:cNvPr id="10242" name="Picture 2" descr="http://www.lojo.co.nz/articles/large/08082280014028905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855" y="1628801"/>
            <a:ext cx="3746429"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9131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500063"/>
            <a:ext cx="8229600" cy="1371600"/>
          </a:xfrm>
        </p:spPr>
        <p:txBody>
          <a:bodyPr/>
          <a:lstStyle/>
          <a:p>
            <a:pPr algn="ctr" eaLnBrk="1" hangingPunct="1"/>
            <a:r>
              <a:rPr lang="en-NZ" altLang="en-US" b="1" dirty="0" smtClean="0">
                <a:solidFill>
                  <a:schemeClr val="bg2"/>
                </a:solidFill>
              </a:rPr>
              <a:t>Political Influences</a:t>
            </a:r>
            <a:br>
              <a:rPr lang="en-NZ" altLang="en-US" b="1" dirty="0" smtClean="0">
                <a:solidFill>
                  <a:schemeClr val="bg2"/>
                </a:solidFill>
              </a:rPr>
            </a:br>
            <a:r>
              <a:rPr lang="en-NZ" altLang="en-US" dirty="0" smtClean="0">
                <a:solidFill>
                  <a:schemeClr val="bg2"/>
                </a:solidFill>
              </a:rPr>
              <a:t>(Changes to government policy) </a:t>
            </a:r>
            <a:endParaRPr lang="en-AU" altLang="en-US" sz="2000" dirty="0" smtClean="0">
              <a:solidFill>
                <a:schemeClr val="bg2"/>
              </a:solidFill>
            </a:endParaRPr>
          </a:p>
        </p:txBody>
      </p:sp>
      <p:sp>
        <p:nvSpPr>
          <p:cNvPr id="4099" name="Rectangle 3"/>
          <p:cNvSpPr>
            <a:spLocks noGrp="1" noChangeArrowheads="1"/>
          </p:cNvSpPr>
          <p:nvPr>
            <p:ph type="body" idx="1"/>
          </p:nvPr>
        </p:nvSpPr>
        <p:spPr>
          <a:xfrm>
            <a:off x="428625" y="2286000"/>
            <a:ext cx="8424863" cy="4857750"/>
          </a:xfrm>
        </p:spPr>
        <p:txBody>
          <a:bodyPr/>
          <a:lstStyle/>
          <a:p>
            <a:pPr>
              <a:buFont typeface="Wingdings" pitchFamily="2" charset="2"/>
              <a:buNone/>
            </a:pPr>
            <a:r>
              <a:rPr lang="en-GB" altLang="en-US" sz="2400" dirty="0" smtClean="0">
                <a:solidFill>
                  <a:schemeClr val="bg2"/>
                </a:solidFill>
              </a:rPr>
              <a:t>Students will explain political influences on business</a:t>
            </a:r>
          </a:p>
          <a:p>
            <a:r>
              <a:rPr lang="en-NZ" altLang="en-US" sz="2400" dirty="0" smtClean="0">
                <a:solidFill>
                  <a:schemeClr val="bg2"/>
                </a:solidFill>
              </a:rPr>
              <a:t>Identify the </a:t>
            </a:r>
            <a:r>
              <a:rPr lang="en-NZ" altLang="en-US" sz="2400" b="1" dirty="0" smtClean="0">
                <a:solidFill>
                  <a:schemeClr val="bg2"/>
                </a:solidFill>
              </a:rPr>
              <a:t>political changes </a:t>
            </a:r>
            <a:r>
              <a:rPr lang="en-NZ" altLang="en-US" sz="2400" dirty="0" smtClean="0">
                <a:solidFill>
                  <a:schemeClr val="bg2"/>
                </a:solidFill>
              </a:rPr>
              <a:t>that impact on business</a:t>
            </a:r>
            <a:endParaRPr lang="en-GB" altLang="en-US" sz="2400" dirty="0" smtClean="0">
              <a:solidFill>
                <a:schemeClr val="bg2"/>
              </a:solidFill>
            </a:endParaRPr>
          </a:p>
          <a:p>
            <a:r>
              <a:rPr lang="en-NZ" altLang="en-US" sz="2400" dirty="0" smtClean="0">
                <a:solidFill>
                  <a:schemeClr val="bg2"/>
                </a:solidFill>
              </a:rPr>
              <a:t>Explain the </a:t>
            </a:r>
            <a:r>
              <a:rPr lang="en-NZ" altLang="en-US" sz="2400" b="1" dirty="0" smtClean="0">
                <a:solidFill>
                  <a:schemeClr val="bg2"/>
                </a:solidFill>
              </a:rPr>
              <a:t>impact of changes in government </a:t>
            </a:r>
            <a:r>
              <a:rPr lang="en-NZ" altLang="en-US" sz="2400" dirty="0" smtClean="0">
                <a:solidFill>
                  <a:schemeClr val="bg2"/>
                </a:solidFill>
              </a:rPr>
              <a:t>on business</a:t>
            </a:r>
          </a:p>
          <a:p>
            <a:r>
              <a:rPr lang="en-NZ" altLang="en-US" dirty="0" smtClean="0">
                <a:solidFill>
                  <a:schemeClr val="bg2"/>
                </a:solidFill>
              </a:rPr>
              <a:t>Understand the role played by </a:t>
            </a:r>
            <a:r>
              <a:rPr lang="en-NZ" altLang="en-US" b="1" dirty="0" smtClean="0">
                <a:solidFill>
                  <a:schemeClr val="bg2"/>
                </a:solidFill>
              </a:rPr>
              <a:t>trade unions </a:t>
            </a:r>
            <a:r>
              <a:rPr lang="en-NZ" altLang="en-US" dirty="0" smtClean="0">
                <a:solidFill>
                  <a:schemeClr val="bg2"/>
                </a:solidFill>
              </a:rPr>
              <a:t>and </a:t>
            </a:r>
            <a:r>
              <a:rPr lang="en-NZ" altLang="en-US" sz="2400" b="1" dirty="0" smtClean="0">
                <a:solidFill>
                  <a:schemeClr val="bg2"/>
                </a:solidFill>
              </a:rPr>
              <a:t>employer associations </a:t>
            </a:r>
            <a:r>
              <a:rPr lang="en-NZ" altLang="en-US" sz="2400" dirty="0" smtClean="0">
                <a:solidFill>
                  <a:schemeClr val="bg2"/>
                </a:solidFill>
              </a:rPr>
              <a:t/>
            </a:r>
            <a:br>
              <a:rPr lang="en-NZ" altLang="en-US" sz="2400" dirty="0" smtClean="0">
                <a:solidFill>
                  <a:schemeClr val="bg2"/>
                </a:solidFill>
              </a:rPr>
            </a:br>
            <a:endParaRPr lang="en-GB" altLang="en-US" sz="2400" dirty="0" smtClean="0">
              <a:solidFill>
                <a:schemeClr val="bg2"/>
              </a:solidFill>
            </a:endParaRPr>
          </a:p>
        </p:txBody>
      </p:sp>
      <p:pic>
        <p:nvPicPr>
          <p:cNvPr id="4100" name="Picture 5" descr="http://www.teara.govt.nz/files/hero2575.jpg"/>
          <p:cNvPicPr>
            <a:picLocks noChangeAspect="1" noChangeArrowheads="1"/>
          </p:cNvPicPr>
          <p:nvPr/>
        </p:nvPicPr>
        <p:blipFill>
          <a:blip r:embed="rId2">
            <a:clrChange>
              <a:clrFrom>
                <a:srgbClr val="FFFDFE"/>
              </a:clrFrom>
              <a:clrTo>
                <a:srgbClr val="FFFDFE">
                  <a:alpha val="0"/>
                </a:srgbClr>
              </a:clrTo>
            </a:clrChange>
            <a:extLst>
              <a:ext uri="{28A0092B-C50C-407E-A947-70E740481C1C}">
                <a14:useLocalDpi xmlns:a14="http://schemas.microsoft.com/office/drawing/2010/main" val="0"/>
              </a:ext>
            </a:extLst>
          </a:blip>
          <a:srcRect/>
          <a:stretch>
            <a:fillRect/>
          </a:stretch>
        </p:blipFill>
        <p:spPr bwMode="auto">
          <a:xfrm>
            <a:off x="3707904" y="4546366"/>
            <a:ext cx="2089398" cy="190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647590"/>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NZ" altLang="en-US" smtClean="0">
                <a:solidFill>
                  <a:schemeClr val="bg2"/>
                </a:solidFill>
              </a:rPr>
              <a:t>Research and Development</a:t>
            </a:r>
          </a:p>
        </p:txBody>
      </p:sp>
      <p:sp>
        <p:nvSpPr>
          <p:cNvPr id="3" name="Content Placeholder 2"/>
          <p:cNvSpPr>
            <a:spLocks noGrp="1"/>
          </p:cNvSpPr>
          <p:nvPr>
            <p:ph idx="1"/>
          </p:nvPr>
        </p:nvSpPr>
        <p:spPr>
          <a:xfrm>
            <a:off x="457200" y="1628775"/>
            <a:ext cx="8229600" cy="4679950"/>
          </a:xfrm>
        </p:spPr>
        <p:txBody>
          <a:bodyPr>
            <a:normAutofit lnSpcReduction="10000"/>
          </a:bodyPr>
          <a:lstStyle/>
          <a:p>
            <a:pPr>
              <a:defRPr/>
            </a:pPr>
            <a:r>
              <a:rPr lang="en-NZ" dirty="0" smtClean="0">
                <a:solidFill>
                  <a:schemeClr val="bg2"/>
                </a:solidFill>
              </a:rPr>
              <a:t>If a business has developed cutting-edge technology that will benefit NZ in some way but costs a lot to fund</a:t>
            </a:r>
          </a:p>
          <a:p>
            <a:pPr>
              <a:defRPr/>
            </a:pPr>
            <a:r>
              <a:rPr lang="en-NZ" dirty="0" smtClean="0">
                <a:solidFill>
                  <a:schemeClr val="bg2"/>
                </a:solidFill>
              </a:rPr>
              <a:t>Then the Government will give them a subsidy especially for research and development</a:t>
            </a:r>
          </a:p>
          <a:p>
            <a:pPr>
              <a:defRPr/>
            </a:pPr>
            <a:r>
              <a:rPr lang="en-NZ" dirty="0" smtClean="0">
                <a:solidFill>
                  <a:schemeClr val="bg2"/>
                </a:solidFill>
              </a:rPr>
              <a:t>This is to help the business continue to come up with new ideas which can provide jobs and new innovative products to NZ </a:t>
            </a:r>
          </a:p>
          <a:p>
            <a:pPr>
              <a:defRPr/>
            </a:pPr>
            <a:r>
              <a:rPr lang="en-NZ" dirty="0" smtClean="0">
                <a:solidFill>
                  <a:schemeClr val="bg2"/>
                </a:solidFill>
              </a:rPr>
              <a:t>If the Government decides to cut funding of Research and Development, then these firms suffer as they can no longer get funding and will have to shut down their ideas</a:t>
            </a:r>
          </a:p>
          <a:p>
            <a:pPr>
              <a:defRPr/>
            </a:pPr>
            <a:r>
              <a:rPr lang="en-NZ" dirty="0" smtClean="0">
                <a:solidFill>
                  <a:schemeClr val="bg2"/>
                </a:solidFill>
              </a:rPr>
              <a:t>In the long run, this means less jobs for New Zealander’s and products that are not as leading edge and competitive with overseas products</a:t>
            </a:r>
            <a:endParaRPr lang="en-NZ" dirty="0">
              <a:solidFill>
                <a:schemeClr val="bg2"/>
              </a:solidFill>
            </a:endParaRPr>
          </a:p>
        </p:txBody>
      </p:sp>
    </p:spTree>
    <p:extLst>
      <p:ext uri="{BB962C8B-B14F-4D97-AF65-F5344CB8AC3E}">
        <p14:creationId xmlns:p14="http://schemas.microsoft.com/office/powerpoint/2010/main" val="15138052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395536" y="1340768"/>
            <a:ext cx="5328592" cy="4968552"/>
          </a:xfrm>
        </p:spPr>
        <p:txBody>
          <a:bodyPr/>
          <a:lstStyle/>
          <a:p>
            <a:r>
              <a:rPr lang="en-GB" altLang="en-US" sz="2400" dirty="0" smtClean="0">
                <a:solidFill>
                  <a:schemeClr val="bg2"/>
                </a:solidFill>
              </a:rPr>
              <a:t>Political factors may also include goods and services which the government wants to provide or be provided (</a:t>
            </a:r>
            <a:r>
              <a:rPr lang="en-GB" altLang="en-US" sz="2400" b="1" dirty="0" smtClean="0">
                <a:solidFill>
                  <a:schemeClr val="bg2"/>
                </a:solidFill>
              </a:rPr>
              <a:t>merit goods – </a:t>
            </a:r>
            <a:r>
              <a:rPr lang="en-GB" altLang="en-US" sz="2400" dirty="0" smtClean="0">
                <a:solidFill>
                  <a:schemeClr val="bg2"/>
                </a:solidFill>
              </a:rPr>
              <a:t>learn to swim, baby seats, </a:t>
            </a:r>
            <a:r>
              <a:rPr lang="en-GB" altLang="en-US" sz="2400" dirty="0" err="1" smtClean="0">
                <a:solidFill>
                  <a:schemeClr val="bg2"/>
                </a:solidFill>
              </a:rPr>
              <a:t>panadol</a:t>
            </a:r>
            <a:r>
              <a:rPr lang="en-GB" altLang="en-US" sz="2400" dirty="0" smtClean="0">
                <a:solidFill>
                  <a:schemeClr val="bg2"/>
                </a:solidFill>
              </a:rPr>
              <a:t>, quit smoking campaign) and those that the government does not want to be provided (</a:t>
            </a:r>
            <a:r>
              <a:rPr lang="en-GB" altLang="en-US" sz="2400" b="1" dirty="0" smtClean="0">
                <a:solidFill>
                  <a:schemeClr val="bg2"/>
                </a:solidFill>
              </a:rPr>
              <a:t>demerit goods</a:t>
            </a:r>
            <a:r>
              <a:rPr lang="en-GB" altLang="en-US" sz="2400" dirty="0" smtClean="0">
                <a:solidFill>
                  <a:schemeClr val="bg2"/>
                </a:solidFill>
              </a:rPr>
              <a:t> – cigarettes, gambling, alcohol, drugs)</a:t>
            </a:r>
          </a:p>
          <a:p>
            <a:r>
              <a:rPr lang="en-GB" altLang="en-US" sz="2400" dirty="0" smtClean="0">
                <a:solidFill>
                  <a:schemeClr val="bg2"/>
                </a:solidFill>
              </a:rPr>
              <a:t>Governments also have great influence on the health, education, and infrastructure of a nation.</a:t>
            </a:r>
          </a:p>
          <a:p>
            <a:endParaRPr lang="en-GB" altLang="en-US" sz="2000" dirty="0" smtClean="0">
              <a:solidFill>
                <a:schemeClr val="bg2"/>
              </a:solidFill>
            </a:endParaRPr>
          </a:p>
        </p:txBody>
      </p:sp>
      <p:sp>
        <p:nvSpPr>
          <p:cNvPr id="25605" name="Title 1"/>
          <p:cNvSpPr>
            <a:spLocks noGrp="1"/>
          </p:cNvSpPr>
          <p:nvPr>
            <p:ph type="title"/>
          </p:nvPr>
        </p:nvSpPr>
        <p:spPr/>
        <p:txBody>
          <a:bodyPr/>
          <a:lstStyle/>
          <a:p>
            <a:pPr algn="ctr"/>
            <a:r>
              <a:rPr lang="en-GB" altLang="en-US" b="1" smtClean="0">
                <a:solidFill>
                  <a:schemeClr val="bg2"/>
                </a:solidFill>
              </a:rPr>
              <a:t>Political Influences</a:t>
            </a:r>
          </a:p>
        </p:txBody>
      </p:sp>
      <p:pic>
        <p:nvPicPr>
          <p:cNvPr id="16386" name="Picture 2" descr="http://www.newzealandnz.co.nz/wp-content/uploads/2014/09/Government-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472" y="1340768"/>
            <a:ext cx="3371528" cy="189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546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85750"/>
            <a:ext cx="8229600" cy="1371600"/>
          </a:xfrm>
        </p:spPr>
        <p:txBody>
          <a:bodyPr/>
          <a:lstStyle/>
          <a:p>
            <a:pPr algn="ctr"/>
            <a:r>
              <a:rPr lang="en-GB" altLang="en-US" sz="3200" b="1" smtClean="0">
                <a:solidFill>
                  <a:schemeClr val="bg2"/>
                </a:solidFill>
              </a:rPr>
              <a:t>What do businesses need to consider?</a:t>
            </a:r>
          </a:p>
        </p:txBody>
      </p:sp>
      <p:sp>
        <p:nvSpPr>
          <p:cNvPr id="6147" name="Content Placeholder 2"/>
          <p:cNvSpPr>
            <a:spLocks noGrp="1"/>
          </p:cNvSpPr>
          <p:nvPr>
            <p:ph idx="1"/>
          </p:nvPr>
        </p:nvSpPr>
        <p:spPr>
          <a:xfrm>
            <a:off x="428625" y="1285875"/>
            <a:ext cx="8472488" cy="3886200"/>
          </a:xfrm>
        </p:spPr>
        <p:txBody>
          <a:bodyPr/>
          <a:lstStyle/>
          <a:p>
            <a:pPr marL="0" indent="0">
              <a:buFont typeface="Wingdings" pitchFamily="2" charset="2"/>
              <a:buNone/>
              <a:defRPr/>
            </a:pPr>
            <a:r>
              <a:rPr lang="en-GB" sz="2400" dirty="0" smtClean="0">
                <a:solidFill>
                  <a:schemeClr val="bg2"/>
                </a:solidFill>
              </a:rPr>
              <a:t>The political arena has a huge influence upon the </a:t>
            </a:r>
            <a:r>
              <a:rPr lang="en-GB" sz="2400" b="1" dirty="0" smtClean="0">
                <a:solidFill>
                  <a:schemeClr val="bg2"/>
                </a:solidFill>
              </a:rPr>
              <a:t>regulation of businesses</a:t>
            </a:r>
            <a:r>
              <a:rPr lang="en-GB" sz="2400" dirty="0" smtClean="0">
                <a:solidFill>
                  <a:schemeClr val="bg2"/>
                </a:solidFill>
              </a:rPr>
              <a:t>, and the spending power of consumers and other businesses. Businesses must consider issues such as:</a:t>
            </a:r>
          </a:p>
          <a:p>
            <a:pPr>
              <a:buFont typeface="Wingdings" pitchFamily="2" charset="2"/>
              <a:buNone/>
              <a:defRPr/>
            </a:pPr>
            <a:r>
              <a:rPr lang="en-GB" sz="2400" dirty="0" smtClean="0">
                <a:solidFill>
                  <a:schemeClr val="bg2"/>
                </a:solidFill>
              </a:rPr>
              <a:t>1.How stable is the political environment? </a:t>
            </a:r>
          </a:p>
          <a:p>
            <a:pPr>
              <a:buFont typeface="Wingdings" pitchFamily="2" charset="2"/>
              <a:buNone/>
              <a:defRPr/>
            </a:pPr>
            <a:r>
              <a:rPr lang="en-GB" sz="2400" dirty="0" smtClean="0">
                <a:solidFill>
                  <a:schemeClr val="bg2"/>
                </a:solidFill>
              </a:rPr>
              <a:t>2.Will government policy influence laws that regulate or tax your business? GST, Company tax, ACC</a:t>
            </a:r>
          </a:p>
          <a:p>
            <a:pPr>
              <a:buFont typeface="Wingdings" pitchFamily="2" charset="2"/>
              <a:buNone/>
              <a:defRPr/>
            </a:pPr>
            <a:r>
              <a:rPr lang="en-GB" sz="2400" dirty="0" smtClean="0">
                <a:solidFill>
                  <a:schemeClr val="bg2"/>
                </a:solidFill>
              </a:rPr>
              <a:t>3.What is the government's position on marketing ethics? </a:t>
            </a:r>
          </a:p>
          <a:p>
            <a:pPr>
              <a:buFont typeface="Wingdings" pitchFamily="2" charset="2"/>
              <a:buNone/>
              <a:defRPr/>
            </a:pPr>
            <a:r>
              <a:rPr lang="en-GB" sz="2400" dirty="0" smtClean="0">
                <a:solidFill>
                  <a:schemeClr val="bg2"/>
                </a:solidFill>
              </a:rPr>
              <a:t>4. What is the government's policy on the economy? </a:t>
            </a:r>
          </a:p>
          <a:p>
            <a:pPr>
              <a:buFont typeface="Wingdings" pitchFamily="2" charset="2"/>
              <a:buNone/>
              <a:defRPr/>
            </a:pPr>
            <a:r>
              <a:rPr lang="en-GB" sz="2400" dirty="0" smtClean="0">
                <a:solidFill>
                  <a:schemeClr val="bg2"/>
                </a:solidFill>
              </a:rPr>
              <a:t>5. Does the government have a view on culture and religion? </a:t>
            </a:r>
          </a:p>
          <a:p>
            <a:pPr>
              <a:buFont typeface="Wingdings" pitchFamily="2" charset="2"/>
              <a:buNone/>
              <a:defRPr/>
            </a:pPr>
            <a:r>
              <a:rPr lang="en-GB" sz="2400" dirty="0" smtClean="0">
                <a:solidFill>
                  <a:schemeClr val="bg2"/>
                </a:solidFill>
              </a:rPr>
              <a:t>6. Is the government involved in trading agreements such as Closer Economics Relations (free trade with Australia), NAFTA, ASEAN (Free trade with Asian countries), or others?</a:t>
            </a:r>
          </a:p>
          <a:p>
            <a:pPr>
              <a:defRPr/>
            </a:pPr>
            <a:endParaRPr lang="en-GB" sz="2400" dirty="0" smtClean="0">
              <a:solidFill>
                <a:schemeClr val="bg2"/>
              </a:solidFill>
            </a:endParaRPr>
          </a:p>
        </p:txBody>
      </p:sp>
      <p:sp>
        <p:nvSpPr>
          <p:cNvPr id="26628" name="Rectangle 3"/>
          <p:cNvSpPr>
            <a:spLocks noChangeArrowheads="1"/>
          </p:cNvSpPr>
          <p:nvPr/>
        </p:nvSpPr>
        <p:spPr bwMode="auto">
          <a:xfrm>
            <a:off x="5643563" y="7029450"/>
            <a:ext cx="6215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GB" altLang="en-US" sz="1400">
                <a:solidFill>
                  <a:schemeClr val="bg2"/>
                </a:solidFill>
              </a:rPr>
              <a:t>source: http://www.marketingteacher.com</a:t>
            </a:r>
          </a:p>
        </p:txBody>
      </p:sp>
    </p:spTree>
    <p:extLst>
      <p:ext uri="{BB962C8B-B14F-4D97-AF65-F5344CB8AC3E}">
        <p14:creationId xmlns:p14="http://schemas.microsoft.com/office/powerpoint/2010/main" val="37556820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additive="base">
                                        <p:cTn id="43"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2"/>
                </a:solidFill>
              </a:rPr>
              <a:t>Trade Unions </a:t>
            </a:r>
            <a:endParaRPr lang="en-NZ" dirty="0">
              <a:solidFill>
                <a:schemeClr val="bg2"/>
              </a:solidFill>
            </a:endParaRPr>
          </a:p>
        </p:txBody>
      </p:sp>
      <p:sp>
        <p:nvSpPr>
          <p:cNvPr id="3" name="Content Placeholder 2"/>
          <p:cNvSpPr>
            <a:spLocks noGrp="1"/>
          </p:cNvSpPr>
          <p:nvPr>
            <p:ph idx="1"/>
          </p:nvPr>
        </p:nvSpPr>
        <p:spPr>
          <a:xfrm>
            <a:off x="457200" y="1628800"/>
            <a:ext cx="8219256" cy="2880320"/>
          </a:xfrm>
        </p:spPr>
        <p:txBody>
          <a:bodyPr/>
          <a:lstStyle/>
          <a:p>
            <a:r>
              <a:rPr lang="en-NZ" dirty="0" smtClean="0">
                <a:solidFill>
                  <a:schemeClr val="bg2"/>
                </a:solidFill>
              </a:rPr>
              <a:t>Definition - A </a:t>
            </a:r>
            <a:r>
              <a:rPr lang="en-NZ" b="1" dirty="0">
                <a:solidFill>
                  <a:schemeClr val="bg2"/>
                </a:solidFill>
              </a:rPr>
              <a:t>trade union</a:t>
            </a:r>
            <a:r>
              <a:rPr lang="en-NZ" dirty="0">
                <a:solidFill>
                  <a:schemeClr val="bg2"/>
                </a:solidFill>
              </a:rPr>
              <a:t> is a group of workers who join together in order to protect their own interests and to be more powerful when negotiating with their employers.</a:t>
            </a:r>
          </a:p>
          <a:p>
            <a:r>
              <a:rPr lang="en-NZ" dirty="0">
                <a:solidFill>
                  <a:schemeClr val="bg2"/>
                </a:solidFill>
              </a:rPr>
              <a:t>Each employee who wishes to join a trade union must pay an annual fee, which contributes towards the costs and expenses that the trade union incurs when it provides services to its members, and supports industrial action by the workers.</a:t>
            </a:r>
          </a:p>
          <a:p>
            <a:pPr marL="0" indent="0">
              <a:buNone/>
            </a:pPr>
            <a:endParaRPr lang="en-NZ" dirty="0">
              <a:solidFill>
                <a:schemeClr val="bg2"/>
              </a:solidFill>
            </a:endParaRPr>
          </a:p>
        </p:txBody>
      </p:sp>
      <p:pic>
        <p:nvPicPr>
          <p:cNvPr id="10242" name="Picture 2" descr="http://union.org.nz/sites/union.org.nz/files/ERA2012-Website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581128"/>
            <a:ext cx="5238750"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86664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2"/>
                </a:solidFill>
              </a:rPr>
              <a:t>Trade Union </a:t>
            </a:r>
            <a:r>
              <a:rPr lang="en-NZ" dirty="0" smtClean="0">
                <a:solidFill>
                  <a:srgbClr val="FF0000"/>
                </a:solidFill>
              </a:rPr>
              <a:t>Aims</a:t>
            </a:r>
            <a:endParaRPr lang="en-NZ" dirty="0">
              <a:solidFill>
                <a:srgbClr val="FF0000"/>
              </a:solidFill>
            </a:endParaRPr>
          </a:p>
        </p:txBody>
      </p:sp>
      <p:sp>
        <p:nvSpPr>
          <p:cNvPr id="3" name="Content Placeholder 2"/>
          <p:cNvSpPr>
            <a:spLocks noGrp="1"/>
          </p:cNvSpPr>
          <p:nvPr>
            <p:ph idx="1"/>
          </p:nvPr>
        </p:nvSpPr>
        <p:spPr>
          <a:xfrm>
            <a:off x="457200" y="1628800"/>
            <a:ext cx="5359768" cy="4248472"/>
          </a:xfrm>
        </p:spPr>
        <p:txBody>
          <a:bodyPr/>
          <a:lstStyle/>
          <a:p>
            <a:pPr lvl="0"/>
            <a:r>
              <a:rPr lang="en-NZ" dirty="0">
                <a:solidFill>
                  <a:schemeClr val="bg2"/>
                </a:solidFill>
              </a:rPr>
              <a:t>To improve the </a:t>
            </a:r>
            <a:r>
              <a:rPr lang="en-NZ" b="1" dirty="0">
                <a:solidFill>
                  <a:schemeClr val="bg2"/>
                </a:solidFill>
              </a:rPr>
              <a:t>pay</a:t>
            </a:r>
            <a:r>
              <a:rPr lang="en-NZ" dirty="0">
                <a:solidFill>
                  <a:schemeClr val="bg2"/>
                </a:solidFill>
              </a:rPr>
              <a:t> of its members.</a:t>
            </a:r>
          </a:p>
          <a:p>
            <a:pPr lvl="0"/>
            <a:r>
              <a:rPr lang="en-NZ" dirty="0">
                <a:solidFill>
                  <a:schemeClr val="bg2"/>
                </a:solidFill>
              </a:rPr>
              <a:t>To improve the </a:t>
            </a:r>
            <a:r>
              <a:rPr lang="en-NZ" b="1" dirty="0">
                <a:solidFill>
                  <a:schemeClr val="bg2"/>
                </a:solidFill>
              </a:rPr>
              <a:t>working conditions </a:t>
            </a:r>
            <a:r>
              <a:rPr lang="en-NZ" dirty="0">
                <a:solidFill>
                  <a:schemeClr val="bg2"/>
                </a:solidFill>
              </a:rPr>
              <a:t>and the working practices of its members.</a:t>
            </a:r>
          </a:p>
          <a:p>
            <a:pPr lvl="0"/>
            <a:r>
              <a:rPr lang="en-NZ" dirty="0">
                <a:solidFill>
                  <a:schemeClr val="bg2"/>
                </a:solidFill>
              </a:rPr>
              <a:t>To support the </a:t>
            </a:r>
            <a:r>
              <a:rPr lang="en-NZ" b="1" dirty="0">
                <a:solidFill>
                  <a:schemeClr val="bg2"/>
                </a:solidFill>
              </a:rPr>
              <a:t>training</a:t>
            </a:r>
            <a:r>
              <a:rPr lang="en-NZ" dirty="0">
                <a:solidFill>
                  <a:schemeClr val="bg2"/>
                </a:solidFill>
              </a:rPr>
              <a:t> and the </a:t>
            </a:r>
            <a:r>
              <a:rPr lang="en-NZ" b="1" dirty="0">
                <a:solidFill>
                  <a:schemeClr val="bg2"/>
                </a:solidFill>
              </a:rPr>
              <a:t>professional development </a:t>
            </a:r>
            <a:r>
              <a:rPr lang="en-NZ" dirty="0">
                <a:solidFill>
                  <a:schemeClr val="bg2"/>
                </a:solidFill>
              </a:rPr>
              <a:t>of its members.</a:t>
            </a:r>
          </a:p>
          <a:p>
            <a:pPr lvl="0"/>
            <a:r>
              <a:rPr lang="en-NZ" dirty="0">
                <a:solidFill>
                  <a:schemeClr val="bg2"/>
                </a:solidFill>
              </a:rPr>
              <a:t>To ensure that their members' interests are considered by the employers when any decision is made which will affect the workforce</a:t>
            </a:r>
            <a:r>
              <a:rPr lang="en-NZ" dirty="0" smtClean="0">
                <a:solidFill>
                  <a:schemeClr val="bg2"/>
                </a:solidFill>
              </a:rPr>
              <a:t>.</a:t>
            </a:r>
            <a:endParaRPr lang="en-NZ" dirty="0">
              <a:solidFill>
                <a:schemeClr val="bg2"/>
              </a:solidFill>
            </a:endParaRPr>
          </a:p>
        </p:txBody>
      </p:sp>
      <p:pic>
        <p:nvPicPr>
          <p:cNvPr id="9218" name="Picture 2" descr="http://us.123rf.com/450wm/stevanovicigor/stevanovicigor1501/stevanovicigor150100194/35594257-movimiento-nigeria-trabajo-concepto-gr-fico-sindicato-de-trabajadores-concepto-huelga-con-los-pu-os-.jpg?ve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28800"/>
            <a:ext cx="333375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13350"/>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0000"/>
                </a:solidFill>
              </a:rPr>
              <a:t>Advantages</a:t>
            </a:r>
            <a:r>
              <a:rPr lang="en-NZ" dirty="0" smtClean="0">
                <a:solidFill>
                  <a:schemeClr val="bg2"/>
                </a:solidFill>
              </a:rPr>
              <a:t> of being in a Trade Union </a:t>
            </a:r>
            <a:endParaRPr lang="en-NZ" dirty="0">
              <a:solidFill>
                <a:schemeClr val="bg2"/>
              </a:solidFill>
            </a:endParaRPr>
          </a:p>
        </p:txBody>
      </p:sp>
      <p:sp>
        <p:nvSpPr>
          <p:cNvPr id="3" name="Content Placeholder 2"/>
          <p:cNvSpPr>
            <a:spLocks noGrp="1"/>
          </p:cNvSpPr>
          <p:nvPr>
            <p:ph idx="1"/>
          </p:nvPr>
        </p:nvSpPr>
        <p:spPr/>
        <p:txBody>
          <a:bodyPr/>
          <a:lstStyle/>
          <a:p>
            <a:pPr marL="457200" indent="-457200">
              <a:buFont typeface="Arial" charset="0"/>
              <a:buAutoNum type="arabicPeriod"/>
            </a:pPr>
            <a:r>
              <a:rPr lang="en-GB" altLang="en-US" dirty="0">
                <a:solidFill>
                  <a:schemeClr val="bg2"/>
                </a:solidFill>
              </a:rPr>
              <a:t>More </a:t>
            </a:r>
            <a:r>
              <a:rPr lang="en-GB" altLang="en-US" b="1" dirty="0">
                <a:solidFill>
                  <a:schemeClr val="bg2"/>
                </a:solidFill>
              </a:rPr>
              <a:t>powerful voice </a:t>
            </a:r>
            <a:r>
              <a:rPr lang="en-GB" altLang="en-US" dirty="0">
                <a:solidFill>
                  <a:schemeClr val="bg2"/>
                </a:solidFill>
              </a:rPr>
              <a:t>when bargaining as a group </a:t>
            </a:r>
          </a:p>
          <a:p>
            <a:pPr marL="457200" indent="-457200">
              <a:buFont typeface="Arial" charset="0"/>
              <a:buAutoNum type="arabicPeriod"/>
            </a:pPr>
            <a:r>
              <a:rPr lang="en-GB" altLang="en-US" b="1" dirty="0">
                <a:solidFill>
                  <a:schemeClr val="bg2"/>
                </a:solidFill>
              </a:rPr>
              <a:t>Improved conditions </a:t>
            </a:r>
            <a:r>
              <a:rPr lang="en-GB" altLang="en-US" dirty="0">
                <a:solidFill>
                  <a:schemeClr val="bg2"/>
                </a:solidFill>
              </a:rPr>
              <a:t>of employment, e.g. rates of pay, holidays, hours of work</a:t>
            </a:r>
          </a:p>
          <a:p>
            <a:pPr marL="457200" indent="-457200">
              <a:buFont typeface="Arial" charset="0"/>
              <a:buAutoNum type="arabicPeriod"/>
            </a:pPr>
            <a:r>
              <a:rPr lang="en-GB" altLang="en-US" dirty="0">
                <a:solidFill>
                  <a:schemeClr val="bg2"/>
                </a:solidFill>
              </a:rPr>
              <a:t>Workers will have their </a:t>
            </a:r>
            <a:r>
              <a:rPr lang="en-GB" altLang="en-US" b="1" dirty="0">
                <a:solidFill>
                  <a:schemeClr val="bg2"/>
                </a:solidFill>
              </a:rPr>
              <a:t>individual rights </a:t>
            </a:r>
            <a:r>
              <a:rPr lang="en-GB" altLang="en-US" dirty="0">
                <a:solidFill>
                  <a:schemeClr val="bg2"/>
                </a:solidFill>
              </a:rPr>
              <a:t>better protected </a:t>
            </a:r>
            <a:r>
              <a:rPr lang="en-GB" altLang="en-US" i="1" dirty="0">
                <a:solidFill>
                  <a:schemeClr val="bg2"/>
                </a:solidFill>
              </a:rPr>
              <a:t>e.g. if dismissed unfairly or discriminated against </a:t>
            </a:r>
          </a:p>
          <a:p>
            <a:pPr marL="457200" indent="-457200">
              <a:buFont typeface="Arial" charset="0"/>
              <a:buAutoNum type="arabicPeriod"/>
            </a:pPr>
            <a:r>
              <a:rPr lang="en-GB" altLang="en-US" b="1" dirty="0">
                <a:solidFill>
                  <a:schemeClr val="bg2"/>
                </a:solidFill>
              </a:rPr>
              <a:t>Improved working conditions</a:t>
            </a:r>
            <a:r>
              <a:rPr lang="en-GB" altLang="en-US" dirty="0">
                <a:solidFill>
                  <a:schemeClr val="bg2"/>
                </a:solidFill>
              </a:rPr>
              <a:t>, </a:t>
            </a:r>
            <a:r>
              <a:rPr lang="en-GB" altLang="en-US" i="1" dirty="0">
                <a:solidFill>
                  <a:schemeClr val="bg2"/>
                </a:solidFill>
              </a:rPr>
              <a:t>e.g. health and safety conditions </a:t>
            </a:r>
          </a:p>
          <a:p>
            <a:pPr marL="457200" indent="-457200">
              <a:buFont typeface="Arial" charset="0"/>
              <a:buAutoNum type="arabicPeriod"/>
            </a:pPr>
            <a:r>
              <a:rPr lang="en-GB" altLang="en-US" dirty="0">
                <a:solidFill>
                  <a:schemeClr val="bg2"/>
                </a:solidFill>
              </a:rPr>
              <a:t>Improved </a:t>
            </a:r>
            <a:r>
              <a:rPr lang="en-GB" altLang="en-US" b="1" dirty="0">
                <a:solidFill>
                  <a:schemeClr val="bg2"/>
                </a:solidFill>
              </a:rPr>
              <a:t>opportunities</a:t>
            </a:r>
            <a:r>
              <a:rPr lang="en-GB" altLang="en-US" dirty="0">
                <a:solidFill>
                  <a:schemeClr val="bg2"/>
                </a:solidFill>
              </a:rPr>
              <a:t> for training and therefore increased </a:t>
            </a:r>
            <a:r>
              <a:rPr lang="en-GB" altLang="en-US" b="1" dirty="0">
                <a:solidFill>
                  <a:schemeClr val="bg2"/>
                </a:solidFill>
              </a:rPr>
              <a:t>job satisfaction</a:t>
            </a:r>
          </a:p>
          <a:p>
            <a:pPr marL="457200" indent="-457200">
              <a:buFont typeface="Arial" charset="0"/>
              <a:buAutoNum type="arabicPeriod"/>
            </a:pPr>
            <a:r>
              <a:rPr lang="en-GB" altLang="en-US" b="1" dirty="0">
                <a:solidFill>
                  <a:schemeClr val="bg2"/>
                </a:solidFill>
              </a:rPr>
              <a:t>Advice</a:t>
            </a:r>
            <a:r>
              <a:rPr lang="en-GB" altLang="en-US" dirty="0">
                <a:solidFill>
                  <a:schemeClr val="bg2"/>
                </a:solidFill>
              </a:rPr>
              <a:t> and </a:t>
            </a:r>
            <a:r>
              <a:rPr lang="en-GB" altLang="en-US" b="1" dirty="0">
                <a:solidFill>
                  <a:schemeClr val="bg2"/>
                </a:solidFill>
              </a:rPr>
              <a:t>financial support </a:t>
            </a:r>
            <a:r>
              <a:rPr lang="en-GB" altLang="en-US" dirty="0">
                <a:solidFill>
                  <a:schemeClr val="bg2"/>
                </a:solidFill>
              </a:rPr>
              <a:t>if members thinks they are being unfairly dismissed or made redundant</a:t>
            </a:r>
          </a:p>
          <a:p>
            <a:endParaRPr lang="en-NZ" dirty="0"/>
          </a:p>
        </p:txBody>
      </p:sp>
    </p:spTree>
    <p:extLst>
      <p:ext uri="{BB962C8B-B14F-4D97-AF65-F5344CB8AC3E}">
        <p14:creationId xmlns:p14="http://schemas.microsoft.com/office/powerpoint/2010/main" val="38289411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2"/>
                </a:solidFill>
              </a:rPr>
              <a:t>Methods used by Trade Unions</a:t>
            </a:r>
            <a:endParaRPr lang="en-NZ" dirty="0">
              <a:solidFill>
                <a:schemeClr val="bg2"/>
              </a:solidFill>
            </a:endParaRPr>
          </a:p>
        </p:txBody>
      </p:sp>
      <p:sp>
        <p:nvSpPr>
          <p:cNvPr id="3" name="Content Placeholder 2"/>
          <p:cNvSpPr>
            <a:spLocks noGrp="1"/>
          </p:cNvSpPr>
          <p:nvPr>
            <p:ph idx="1"/>
          </p:nvPr>
        </p:nvSpPr>
        <p:spPr>
          <a:xfrm>
            <a:off x="457200" y="1628800"/>
            <a:ext cx="5321689" cy="4248472"/>
          </a:xfrm>
        </p:spPr>
        <p:txBody>
          <a:bodyPr/>
          <a:lstStyle/>
          <a:p>
            <a:pPr marL="0" indent="0">
              <a:buNone/>
              <a:defRPr/>
            </a:pPr>
            <a:r>
              <a:rPr lang="en-GB" b="1" dirty="0">
                <a:solidFill>
                  <a:srgbClr val="FF0000"/>
                </a:solidFill>
              </a:rPr>
              <a:t>1. Collective bargaining:</a:t>
            </a:r>
            <a:r>
              <a:rPr lang="en-GB" dirty="0">
                <a:solidFill>
                  <a:srgbClr val="FF0000"/>
                </a:solidFill>
              </a:rPr>
              <a:t> </a:t>
            </a:r>
            <a:r>
              <a:rPr lang="en-GB" dirty="0">
                <a:solidFill>
                  <a:schemeClr val="bg2"/>
                </a:solidFill>
              </a:rPr>
              <a:t>Where trade unions are able to operate openly and are recognised by employers, they may negotiate with employers over wages and working conditions. </a:t>
            </a:r>
          </a:p>
          <a:p>
            <a:pPr marL="0" indent="0">
              <a:buNone/>
              <a:defRPr/>
            </a:pPr>
            <a:r>
              <a:rPr lang="en-GB" b="1" dirty="0">
                <a:solidFill>
                  <a:srgbClr val="FF0000"/>
                </a:solidFill>
              </a:rPr>
              <a:t>2. Political activity:</a:t>
            </a:r>
            <a:r>
              <a:rPr lang="en-GB" dirty="0">
                <a:solidFill>
                  <a:srgbClr val="FF0000"/>
                </a:solidFill>
              </a:rPr>
              <a:t> </a:t>
            </a:r>
            <a:r>
              <a:rPr lang="en-GB" dirty="0">
                <a:solidFill>
                  <a:schemeClr val="bg2"/>
                </a:solidFill>
              </a:rPr>
              <a:t>Trade unions may promote legislation favourable to the interests of their members or workers as a whole. To this end they may pursue campaigns, undertake lobbying, or financially </a:t>
            </a:r>
            <a:r>
              <a:rPr lang="en-GB" dirty="0" smtClean="0">
                <a:solidFill>
                  <a:schemeClr val="bg2"/>
                </a:solidFill>
              </a:rPr>
              <a:t>support individual </a:t>
            </a:r>
            <a:r>
              <a:rPr lang="en-GB" dirty="0">
                <a:solidFill>
                  <a:schemeClr val="bg2"/>
                </a:solidFill>
              </a:rPr>
              <a:t>candidates or parties for public office. </a:t>
            </a:r>
          </a:p>
          <a:p>
            <a:pPr marL="0" indent="0">
              <a:buNone/>
            </a:pPr>
            <a:endParaRPr lang="en-NZ" dirty="0"/>
          </a:p>
        </p:txBody>
      </p:sp>
      <p:pic>
        <p:nvPicPr>
          <p:cNvPr id="8194" name="Picture 2" descr="http://previews.123rf.com/images/radiantskies/radiantskies1210/radiantskies121000730/16049340-Abstract-word-cloud-for-Trade-union-with-related-tags-and-terms-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287" y="1700808"/>
            <a:ext cx="3393376" cy="313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91692"/>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6120680"/>
          </a:xfrm>
        </p:spPr>
        <p:txBody>
          <a:bodyPr/>
          <a:lstStyle/>
          <a:p>
            <a:pPr marL="0" indent="0">
              <a:buNone/>
              <a:defRPr/>
            </a:pPr>
            <a:r>
              <a:rPr lang="en-GB" altLang="en-US" sz="2200" b="1" dirty="0">
                <a:solidFill>
                  <a:srgbClr val="FF0000"/>
                </a:solidFill>
              </a:rPr>
              <a:t>3. Industrial Action: </a:t>
            </a:r>
            <a:r>
              <a:rPr lang="en-GB" sz="2200" dirty="0">
                <a:solidFill>
                  <a:schemeClr val="bg2"/>
                </a:solidFill>
              </a:rPr>
              <a:t>Trade unions may enforce strikes or resistance to lockouts in furtherance of particular goals. There are several different types of industrial action that could be taken:</a:t>
            </a:r>
          </a:p>
          <a:p>
            <a:pPr marL="457200" indent="-457200">
              <a:buFont typeface="+mj-lt"/>
              <a:buAutoNum type="alphaLcPeriod"/>
              <a:defRPr/>
            </a:pPr>
            <a:r>
              <a:rPr lang="en-GB" sz="2200" b="1" dirty="0">
                <a:solidFill>
                  <a:schemeClr val="bg2"/>
                </a:solidFill>
              </a:rPr>
              <a:t>Strike</a:t>
            </a:r>
            <a:r>
              <a:rPr lang="en-GB" sz="2200" dirty="0">
                <a:solidFill>
                  <a:schemeClr val="bg2"/>
                </a:solidFill>
              </a:rPr>
              <a:t> – Workers select a day(s) on which they will not come into work. </a:t>
            </a:r>
          </a:p>
          <a:p>
            <a:pPr marL="457200" indent="-457200">
              <a:buFont typeface="+mj-lt"/>
              <a:buAutoNum type="alphaLcPeriod"/>
              <a:defRPr/>
            </a:pPr>
            <a:r>
              <a:rPr lang="en-GB" sz="2200" b="1" dirty="0">
                <a:solidFill>
                  <a:schemeClr val="bg2"/>
                </a:solidFill>
              </a:rPr>
              <a:t>Work to rule </a:t>
            </a:r>
            <a:r>
              <a:rPr lang="en-GB" sz="2200" dirty="0">
                <a:solidFill>
                  <a:schemeClr val="bg2"/>
                </a:solidFill>
              </a:rPr>
              <a:t>– Workers apply the firm’s rules and procedures to the ‘letter’ with the objective of slowing down production. For example a machine worker may be told to ensure his machine is clean and safe before </a:t>
            </a:r>
            <a:r>
              <a:rPr lang="en-GB" sz="2200" dirty="0" smtClean="0">
                <a:solidFill>
                  <a:schemeClr val="bg2"/>
                </a:solidFill>
              </a:rPr>
              <a:t>starting </a:t>
            </a:r>
            <a:r>
              <a:rPr lang="en-GB" sz="2200" dirty="0">
                <a:solidFill>
                  <a:schemeClr val="bg2"/>
                </a:solidFill>
              </a:rPr>
              <a:t>work and so he will be deliberately </a:t>
            </a:r>
            <a:r>
              <a:rPr lang="en-GB" sz="2200" dirty="0" smtClean="0">
                <a:solidFill>
                  <a:schemeClr val="bg2"/>
                </a:solidFill>
              </a:rPr>
              <a:t>nit-picking </a:t>
            </a:r>
            <a:r>
              <a:rPr lang="en-GB" sz="2200" dirty="0">
                <a:solidFill>
                  <a:schemeClr val="bg2"/>
                </a:solidFill>
              </a:rPr>
              <a:t>and spend hours doing exactly </a:t>
            </a:r>
            <a:r>
              <a:rPr lang="en-GB" sz="2200" dirty="0" smtClean="0">
                <a:solidFill>
                  <a:schemeClr val="bg2"/>
                </a:solidFill>
              </a:rPr>
              <a:t>this</a:t>
            </a:r>
            <a:r>
              <a:rPr lang="en-GB" sz="2200" dirty="0">
                <a:solidFill>
                  <a:schemeClr val="bg2"/>
                </a:solidFill>
              </a:rPr>
              <a:t>. </a:t>
            </a:r>
            <a:endParaRPr lang="en-GB" sz="2200" dirty="0" smtClean="0">
              <a:solidFill>
                <a:schemeClr val="bg2"/>
              </a:solidFill>
            </a:endParaRPr>
          </a:p>
          <a:p>
            <a:pPr marL="457200" indent="-457200">
              <a:buFont typeface="+mj-lt"/>
              <a:buAutoNum type="alphaLcPeriod"/>
              <a:defRPr/>
            </a:pPr>
            <a:r>
              <a:rPr lang="en-GB" sz="2200" b="1" dirty="0">
                <a:solidFill>
                  <a:schemeClr val="bg2"/>
                </a:solidFill>
              </a:rPr>
              <a:t>Go slow </a:t>
            </a:r>
            <a:r>
              <a:rPr lang="en-GB" sz="2200" dirty="0">
                <a:solidFill>
                  <a:schemeClr val="bg2"/>
                </a:solidFill>
              </a:rPr>
              <a:t>– Employees carry on working but at the minimum pace possible in order to slow down production but avoid disciplinary action. </a:t>
            </a:r>
            <a:endParaRPr lang="en-GB" sz="2200" dirty="0" smtClean="0">
              <a:solidFill>
                <a:schemeClr val="bg2"/>
              </a:solidFill>
            </a:endParaRPr>
          </a:p>
          <a:p>
            <a:pPr marL="457200" indent="-457200">
              <a:buFont typeface="+mj-lt"/>
              <a:buAutoNum type="alphaLcPeriod"/>
              <a:defRPr/>
            </a:pPr>
            <a:r>
              <a:rPr lang="en-GB" sz="2200" b="1" smtClean="0">
                <a:solidFill>
                  <a:schemeClr val="bg2"/>
                </a:solidFill>
              </a:rPr>
              <a:t>Overtime </a:t>
            </a:r>
            <a:r>
              <a:rPr lang="en-GB" sz="2200" b="1" dirty="0">
                <a:solidFill>
                  <a:schemeClr val="bg2"/>
                </a:solidFill>
              </a:rPr>
              <a:t>ban: </a:t>
            </a:r>
            <a:r>
              <a:rPr lang="en-GB" sz="2200" dirty="0">
                <a:solidFill>
                  <a:schemeClr val="bg2"/>
                </a:solidFill>
              </a:rPr>
              <a:t>Workers simply refuse to work overtime as they are not obliged to. This can prevent a firm being able to produce quickly enough to meet demand and they may lose orders. </a:t>
            </a:r>
          </a:p>
          <a:p>
            <a:pPr marL="457200" indent="-457200">
              <a:buFont typeface="+mj-lt"/>
              <a:buAutoNum type="alphaLcPeriod"/>
              <a:defRPr/>
            </a:pPr>
            <a:endParaRPr lang="en-GB" sz="2000" dirty="0" smtClean="0">
              <a:solidFill>
                <a:schemeClr val="bg2"/>
              </a:solidFill>
            </a:endParaRPr>
          </a:p>
          <a:p>
            <a:pPr marL="457200" indent="-457200">
              <a:buFont typeface="+mj-lt"/>
              <a:buAutoNum type="alphaLcPeriod"/>
              <a:defRPr/>
            </a:pPr>
            <a:endParaRPr lang="en-GB" sz="2000" dirty="0">
              <a:solidFill>
                <a:schemeClr val="bg2"/>
              </a:solidFill>
            </a:endParaRPr>
          </a:p>
          <a:p>
            <a:pPr marL="457200" indent="-457200">
              <a:buFont typeface="+mj-lt"/>
              <a:buAutoNum type="alphaLcPeriod"/>
              <a:defRPr/>
            </a:pPr>
            <a:endParaRPr lang="en-GB" sz="2000" dirty="0">
              <a:solidFill>
                <a:schemeClr val="bg2"/>
              </a:solidFill>
            </a:endParaRPr>
          </a:p>
          <a:p>
            <a:pPr marL="0" indent="0">
              <a:buNone/>
            </a:pPr>
            <a:endParaRPr lang="en-NZ" sz="2000" dirty="0"/>
          </a:p>
        </p:txBody>
      </p:sp>
    </p:spTree>
    <p:extLst>
      <p:ext uri="{BB962C8B-B14F-4D97-AF65-F5344CB8AC3E}">
        <p14:creationId xmlns:p14="http://schemas.microsoft.com/office/powerpoint/2010/main" val="7784130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28625" y="285750"/>
            <a:ext cx="8229600" cy="1371600"/>
          </a:xfrm>
        </p:spPr>
        <p:txBody>
          <a:bodyPr/>
          <a:lstStyle/>
          <a:p>
            <a:pPr algn="ctr"/>
            <a:r>
              <a:rPr lang="en-GB" altLang="en-US" b="1" smtClean="0">
                <a:solidFill>
                  <a:schemeClr val="bg2"/>
                </a:solidFill>
              </a:rPr>
              <a:t>Achievements</a:t>
            </a:r>
          </a:p>
        </p:txBody>
      </p:sp>
      <p:sp>
        <p:nvSpPr>
          <p:cNvPr id="15363" name="Content Placeholder 2"/>
          <p:cNvSpPr>
            <a:spLocks noGrp="1"/>
          </p:cNvSpPr>
          <p:nvPr>
            <p:ph idx="1"/>
          </p:nvPr>
        </p:nvSpPr>
        <p:spPr>
          <a:xfrm>
            <a:off x="395536" y="1412776"/>
            <a:ext cx="8572500" cy="3886200"/>
          </a:xfrm>
        </p:spPr>
        <p:txBody>
          <a:bodyPr/>
          <a:lstStyle/>
          <a:p>
            <a:pPr marL="0" indent="0">
              <a:buFont typeface="Wingdings" pitchFamily="2" charset="2"/>
              <a:buNone/>
              <a:defRPr/>
            </a:pPr>
            <a:r>
              <a:rPr lang="en-GB" sz="2400" dirty="0" smtClean="0">
                <a:solidFill>
                  <a:schemeClr val="bg2"/>
                </a:solidFill>
              </a:rPr>
              <a:t>Various New Zealand Trade Unions throughout </a:t>
            </a:r>
            <a:br>
              <a:rPr lang="en-GB" sz="2400" dirty="0" smtClean="0">
                <a:solidFill>
                  <a:schemeClr val="bg2"/>
                </a:solidFill>
              </a:rPr>
            </a:br>
            <a:r>
              <a:rPr lang="en-GB" sz="2400" dirty="0" smtClean="0">
                <a:solidFill>
                  <a:schemeClr val="bg2"/>
                </a:solidFill>
              </a:rPr>
              <a:t>history have negotiated with governments to have the following Acts passed into law.</a:t>
            </a:r>
          </a:p>
          <a:p>
            <a:pPr>
              <a:defRPr/>
            </a:pPr>
            <a:r>
              <a:rPr lang="en-GB" sz="2400" b="1" dirty="0" smtClean="0">
                <a:solidFill>
                  <a:schemeClr val="bg2"/>
                </a:solidFill>
              </a:rPr>
              <a:t>1894</a:t>
            </a:r>
            <a:r>
              <a:rPr lang="en-GB" sz="2400" dirty="0" smtClean="0">
                <a:solidFill>
                  <a:schemeClr val="bg2"/>
                </a:solidFill>
              </a:rPr>
              <a:t> - New Zealand was the first country to implement a national minimum wage, enacted by its government through the Industrial Conciliation and Arbitration Act 1894.</a:t>
            </a:r>
            <a:endParaRPr lang="en-AU" sz="2400" dirty="0" smtClean="0">
              <a:solidFill>
                <a:schemeClr val="bg2"/>
              </a:solidFill>
            </a:endParaRPr>
          </a:p>
          <a:p>
            <a:pPr>
              <a:defRPr/>
            </a:pPr>
            <a:r>
              <a:rPr lang="en-AU" sz="2400" b="1" dirty="0" smtClean="0">
                <a:solidFill>
                  <a:schemeClr val="bg2"/>
                </a:solidFill>
              </a:rPr>
              <a:t>1893</a:t>
            </a:r>
            <a:r>
              <a:rPr lang="en-AU" sz="2400" dirty="0" smtClean="0">
                <a:solidFill>
                  <a:schemeClr val="bg2"/>
                </a:solidFill>
              </a:rPr>
              <a:t> - votes for women, was won in, making New Zealand the first country in the world where every adult had a vote.</a:t>
            </a:r>
            <a:r>
              <a:rPr lang="en-GB" sz="2400" dirty="0" smtClean="0">
                <a:solidFill>
                  <a:schemeClr val="bg2"/>
                </a:solidFill>
              </a:rPr>
              <a:t> </a:t>
            </a:r>
          </a:p>
          <a:p>
            <a:pPr>
              <a:defRPr/>
            </a:pPr>
            <a:r>
              <a:rPr lang="en-GB" sz="2400" b="1" dirty="0" smtClean="0">
                <a:solidFill>
                  <a:schemeClr val="bg2"/>
                </a:solidFill>
              </a:rPr>
              <a:t>1936</a:t>
            </a:r>
            <a:r>
              <a:rPr lang="en-GB" sz="2400" dirty="0" smtClean="0">
                <a:solidFill>
                  <a:schemeClr val="bg2"/>
                </a:solidFill>
              </a:rPr>
              <a:t> - Factories Act amendment introduces 40-hour, five-day week, with eight public holidays</a:t>
            </a:r>
            <a:endParaRPr lang="en-AU" sz="2400" dirty="0" smtClean="0">
              <a:solidFill>
                <a:schemeClr val="bg2"/>
              </a:solidFill>
            </a:endParaRPr>
          </a:p>
          <a:p>
            <a:pPr>
              <a:defRPr/>
            </a:pPr>
            <a:r>
              <a:rPr lang="en-GB" sz="2400" b="1" dirty="0" smtClean="0">
                <a:solidFill>
                  <a:schemeClr val="bg2"/>
                </a:solidFill>
              </a:rPr>
              <a:t>1944</a:t>
            </a:r>
            <a:r>
              <a:rPr lang="en-GB" sz="2400" dirty="0" smtClean="0">
                <a:solidFill>
                  <a:schemeClr val="bg2"/>
                </a:solidFill>
              </a:rPr>
              <a:t> - Annual Holidays Act provides two weeks' annual leave for all workers</a:t>
            </a:r>
          </a:p>
          <a:p>
            <a:pPr>
              <a:buFont typeface="Wingdings" pitchFamily="2" charset="2"/>
              <a:buNone/>
              <a:defRPr/>
            </a:pPr>
            <a:endParaRPr lang="en-GB" sz="2800" dirty="0" smtClean="0">
              <a:solidFill>
                <a:schemeClr val="bg2"/>
              </a:solidFill>
            </a:endParaRPr>
          </a:p>
        </p:txBody>
      </p:sp>
      <p:pic>
        <p:nvPicPr>
          <p:cNvPr id="14340" name="Picture 4" descr="http://www.marxists.org/history/england/general-strike/pics/dock-picket-19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325" y="214313"/>
            <a:ext cx="209867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122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instablogsimages.com/images/2010/11/02/matt-mccarten_4rfwP_17844.jpg"/>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6608115" y="1772816"/>
            <a:ext cx="25146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a:xfrm>
            <a:off x="428625" y="285750"/>
            <a:ext cx="8229600" cy="1371600"/>
          </a:xfrm>
        </p:spPr>
        <p:txBody>
          <a:bodyPr/>
          <a:lstStyle/>
          <a:p>
            <a:pPr algn="ctr"/>
            <a:r>
              <a:rPr lang="en-GB" altLang="en-US" b="1" smtClean="0">
                <a:solidFill>
                  <a:schemeClr val="bg2"/>
                </a:solidFill>
              </a:rPr>
              <a:t>Achievements</a:t>
            </a:r>
          </a:p>
        </p:txBody>
      </p:sp>
      <p:sp>
        <p:nvSpPr>
          <p:cNvPr id="15364" name="Content Placeholder 2"/>
          <p:cNvSpPr>
            <a:spLocks noGrp="1"/>
          </p:cNvSpPr>
          <p:nvPr>
            <p:ph idx="1"/>
          </p:nvPr>
        </p:nvSpPr>
        <p:spPr>
          <a:xfrm>
            <a:off x="428625" y="1571625"/>
            <a:ext cx="5871567" cy="3886200"/>
          </a:xfrm>
        </p:spPr>
        <p:txBody>
          <a:bodyPr/>
          <a:lstStyle/>
          <a:p>
            <a:r>
              <a:rPr lang="en-AU" altLang="en-US" sz="2400" b="1" dirty="0" smtClean="0">
                <a:solidFill>
                  <a:schemeClr val="bg2"/>
                </a:solidFill>
              </a:rPr>
              <a:t>1960</a:t>
            </a:r>
            <a:r>
              <a:rPr lang="en-AU" altLang="en-US" sz="2400" dirty="0" smtClean="0">
                <a:solidFill>
                  <a:schemeClr val="bg2"/>
                </a:solidFill>
              </a:rPr>
              <a:t> - A long time union demand, equal pay for women, was introduced in the public service in 1960, and to the whole workforce four years later</a:t>
            </a:r>
          </a:p>
          <a:p>
            <a:r>
              <a:rPr lang="en-GB" altLang="en-US" sz="2400" b="1" dirty="0" smtClean="0">
                <a:solidFill>
                  <a:schemeClr val="bg2"/>
                </a:solidFill>
              </a:rPr>
              <a:t>1972</a:t>
            </a:r>
            <a:r>
              <a:rPr lang="en-GB" altLang="en-US" sz="2400" dirty="0" smtClean="0">
                <a:solidFill>
                  <a:schemeClr val="bg2"/>
                </a:solidFill>
              </a:rPr>
              <a:t> - Equal Pay Act passed</a:t>
            </a:r>
            <a:endParaRPr lang="en-AU" altLang="en-US" sz="2400" dirty="0" smtClean="0">
              <a:solidFill>
                <a:schemeClr val="bg2"/>
              </a:solidFill>
            </a:endParaRPr>
          </a:p>
          <a:p>
            <a:r>
              <a:rPr lang="en-GB" altLang="en-US" sz="2400" b="1" dirty="0" smtClean="0">
                <a:solidFill>
                  <a:schemeClr val="bg2"/>
                </a:solidFill>
              </a:rPr>
              <a:t>1980</a:t>
            </a:r>
            <a:r>
              <a:rPr lang="en-GB" altLang="en-US" sz="2400" dirty="0" smtClean="0">
                <a:solidFill>
                  <a:schemeClr val="bg2"/>
                </a:solidFill>
              </a:rPr>
              <a:t> - Maternity Leave and Employment Protection Act passed   </a:t>
            </a:r>
            <a:endParaRPr lang="en-AU" altLang="en-US" sz="2400" dirty="0" smtClean="0">
              <a:solidFill>
                <a:schemeClr val="bg2"/>
              </a:solidFill>
            </a:endParaRPr>
          </a:p>
          <a:p>
            <a:r>
              <a:rPr lang="en-GB" altLang="en-US" sz="2400" b="1" dirty="0" smtClean="0">
                <a:solidFill>
                  <a:schemeClr val="bg2"/>
                </a:solidFill>
              </a:rPr>
              <a:t>1974</a:t>
            </a:r>
            <a:r>
              <a:rPr lang="en-GB" altLang="en-US" sz="2400" dirty="0" smtClean="0">
                <a:solidFill>
                  <a:schemeClr val="bg2"/>
                </a:solidFill>
              </a:rPr>
              <a:t> - Three weeks' paid annual minimum holiday entitlement</a:t>
            </a:r>
          </a:p>
        </p:txBody>
      </p:sp>
    </p:spTree>
    <p:extLst>
      <p:ext uri="{BB962C8B-B14F-4D97-AF65-F5344CB8AC3E}">
        <p14:creationId xmlns:p14="http://schemas.microsoft.com/office/powerpoint/2010/main" val="26219855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5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 calcmode="lin" valueType="num">
                                      <p:cBhvr additive="base">
                                        <p:cTn id="19" dur="5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4">
                                            <p:txEl>
                                              <p:pRg st="3" end="3"/>
                                            </p:txEl>
                                          </p:spTgt>
                                        </p:tgtEl>
                                        <p:attrNameLst>
                                          <p:attrName>style.visibility</p:attrName>
                                        </p:attrNameLst>
                                      </p:cBhvr>
                                      <p:to>
                                        <p:strVal val="visible"/>
                                      </p:to>
                                    </p:set>
                                    <p:anim calcmode="lin" valueType="num">
                                      <p:cBhvr additive="base">
                                        <p:cTn id="25" dur="500" fill="hold"/>
                                        <p:tgtEl>
                                          <p:spTgt spid="1536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NZ" altLang="en-US" smtClean="0">
                <a:solidFill>
                  <a:schemeClr val="bg2"/>
                </a:solidFill>
              </a:rPr>
              <a:t>Instructions</a:t>
            </a:r>
          </a:p>
        </p:txBody>
      </p:sp>
      <p:sp>
        <p:nvSpPr>
          <p:cNvPr id="5123" name="Content Placeholder 2"/>
          <p:cNvSpPr>
            <a:spLocks noGrp="1"/>
          </p:cNvSpPr>
          <p:nvPr>
            <p:ph idx="1"/>
          </p:nvPr>
        </p:nvSpPr>
        <p:spPr/>
        <p:txBody>
          <a:bodyPr/>
          <a:lstStyle/>
          <a:p>
            <a:r>
              <a:rPr lang="en-NZ" altLang="en-US" smtClean="0">
                <a:solidFill>
                  <a:schemeClr val="bg2"/>
                </a:solidFill>
              </a:rPr>
              <a:t>On a piece of paper, write down the following answers to the discussion questions on the next slide</a:t>
            </a:r>
          </a:p>
        </p:txBody>
      </p:sp>
      <p:pic>
        <p:nvPicPr>
          <p:cNvPr id="15362" name="Picture 2" descr="http://liberation.typepad.com/.a/6a00d83451d75d69e2013489a2e460970c-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852936"/>
            <a:ext cx="4268184" cy="304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903194"/>
      </p:ext>
    </p:extLst>
  </p:cSld>
  <p:clrMapOvr>
    <a:masterClrMapping/>
  </p:clrMapOvr>
  <p:transition spd="slow">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28625" y="285750"/>
            <a:ext cx="8229600" cy="1371600"/>
          </a:xfrm>
        </p:spPr>
        <p:txBody>
          <a:bodyPr/>
          <a:lstStyle/>
          <a:p>
            <a:pPr algn="ctr"/>
            <a:r>
              <a:rPr lang="en-GB" altLang="en-US" b="1" smtClean="0">
                <a:solidFill>
                  <a:schemeClr val="bg2"/>
                </a:solidFill>
              </a:rPr>
              <a:t>Achievements</a:t>
            </a:r>
          </a:p>
        </p:txBody>
      </p:sp>
      <p:sp>
        <p:nvSpPr>
          <p:cNvPr id="16387" name="Content Placeholder 2"/>
          <p:cNvSpPr>
            <a:spLocks noGrp="1"/>
          </p:cNvSpPr>
          <p:nvPr>
            <p:ph idx="1"/>
          </p:nvPr>
        </p:nvSpPr>
        <p:spPr>
          <a:xfrm>
            <a:off x="428625" y="1571624"/>
            <a:ext cx="5799559" cy="4233639"/>
          </a:xfrm>
        </p:spPr>
        <p:txBody>
          <a:bodyPr/>
          <a:lstStyle/>
          <a:p>
            <a:r>
              <a:rPr lang="en-GB" altLang="en-US" sz="2400" b="1" dirty="0" smtClean="0">
                <a:solidFill>
                  <a:schemeClr val="bg2"/>
                </a:solidFill>
              </a:rPr>
              <a:t>2003</a:t>
            </a:r>
            <a:r>
              <a:rPr lang="en-GB" altLang="en-US" sz="2400" dirty="0" smtClean="0">
                <a:solidFill>
                  <a:schemeClr val="bg2"/>
                </a:solidFill>
              </a:rPr>
              <a:t> - Holidays Act provides for </a:t>
            </a:r>
          </a:p>
          <a:p>
            <a:pPr>
              <a:buFont typeface="Wingdings" pitchFamily="2" charset="2"/>
              <a:buNone/>
            </a:pPr>
            <a:r>
              <a:rPr lang="en-GB" altLang="en-US" sz="2400" dirty="0" smtClean="0">
                <a:solidFill>
                  <a:schemeClr val="bg2"/>
                </a:solidFill>
              </a:rPr>
              <a:t>	a. four weeks' annual leave from 2007, </a:t>
            </a:r>
          </a:p>
          <a:p>
            <a:pPr>
              <a:buFont typeface="Wingdings" pitchFamily="2" charset="2"/>
              <a:buNone/>
            </a:pPr>
            <a:r>
              <a:rPr lang="en-GB" altLang="en-US" sz="2400" dirty="0" smtClean="0">
                <a:solidFill>
                  <a:schemeClr val="bg2"/>
                </a:solidFill>
              </a:rPr>
              <a:t>	b. at least five days’ paid sick leave per year</a:t>
            </a:r>
          </a:p>
          <a:p>
            <a:pPr>
              <a:buFont typeface="Wingdings" pitchFamily="2" charset="2"/>
              <a:buNone/>
            </a:pPr>
            <a:r>
              <a:rPr lang="en-GB" altLang="en-US" sz="2400" dirty="0" smtClean="0">
                <a:solidFill>
                  <a:schemeClr val="bg2"/>
                </a:solidFill>
              </a:rPr>
              <a:t> 	c. employees are entitled to up to 52 weeks unpaid leave and may be eligible to receive payment from the government for 14 weeks of paid parental leave. </a:t>
            </a:r>
          </a:p>
          <a:p>
            <a:r>
              <a:rPr lang="en-GB" altLang="en-US" sz="2400" dirty="0" smtClean="0">
                <a:solidFill>
                  <a:schemeClr val="bg2"/>
                </a:solidFill>
              </a:rPr>
              <a:t>Employment contracts</a:t>
            </a:r>
          </a:p>
          <a:p>
            <a:r>
              <a:rPr lang="en-GB" altLang="en-US" sz="2400" dirty="0" smtClean="0">
                <a:solidFill>
                  <a:schemeClr val="bg2"/>
                </a:solidFill>
              </a:rPr>
              <a:t>Plus support, advice and mentoring</a:t>
            </a:r>
            <a:r>
              <a:rPr lang="en-GB" altLang="en-US" sz="2800" dirty="0" smtClean="0">
                <a:solidFill>
                  <a:schemeClr val="bg2"/>
                </a:solidFill>
              </a:rPr>
              <a:t/>
            </a:r>
            <a:br>
              <a:rPr lang="en-GB" altLang="en-US" sz="2800" dirty="0" smtClean="0">
                <a:solidFill>
                  <a:schemeClr val="bg2"/>
                </a:solidFill>
              </a:rPr>
            </a:br>
            <a:endParaRPr lang="en-GB" altLang="en-US" sz="2800" dirty="0" smtClean="0">
              <a:solidFill>
                <a:schemeClr val="bg2"/>
              </a:solidFill>
            </a:endParaRPr>
          </a:p>
          <a:p>
            <a:endParaRPr lang="en-GB" altLang="en-US" sz="2800" dirty="0" smtClean="0">
              <a:solidFill>
                <a:schemeClr val="bg2"/>
              </a:solidFill>
            </a:endParaRPr>
          </a:p>
        </p:txBody>
      </p:sp>
      <p:pic>
        <p:nvPicPr>
          <p:cNvPr id="16388" name="Picture 2" descr="paee_ppt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821" y="1484784"/>
            <a:ext cx="2893179"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5467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GB" altLang="en-US" b="1" smtClean="0">
                <a:solidFill>
                  <a:schemeClr val="bg2"/>
                </a:solidFill>
              </a:rPr>
              <a:t>Employer Associations</a:t>
            </a:r>
          </a:p>
        </p:txBody>
      </p:sp>
      <p:sp>
        <p:nvSpPr>
          <p:cNvPr id="17411" name="Content Placeholder 2"/>
          <p:cNvSpPr>
            <a:spLocks noGrp="1"/>
          </p:cNvSpPr>
          <p:nvPr>
            <p:ph idx="1"/>
          </p:nvPr>
        </p:nvSpPr>
        <p:spPr>
          <a:xfrm>
            <a:off x="457200" y="1628800"/>
            <a:ext cx="5050904" cy="4248472"/>
          </a:xfrm>
        </p:spPr>
        <p:txBody>
          <a:bodyPr/>
          <a:lstStyle/>
          <a:p>
            <a:r>
              <a:rPr lang="en-GB" altLang="en-US" sz="2400" b="1" dirty="0" smtClean="0">
                <a:solidFill>
                  <a:schemeClr val="bg2"/>
                </a:solidFill>
              </a:rPr>
              <a:t>Definition</a:t>
            </a:r>
            <a:r>
              <a:rPr lang="en-GB" altLang="en-US" sz="2400" dirty="0" smtClean="0">
                <a:solidFill>
                  <a:schemeClr val="bg2"/>
                </a:solidFill>
              </a:rPr>
              <a:t> - An employer association is an organisation that represents a group of employers who share similar interests or areas of trade and aims to promote and represent their opinions and concerns. </a:t>
            </a:r>
          </a:p>
          <a:p>
            <a:r>
              <a:rPr lang="en-GB" altLang="en-US" sz="2400" dirty="0" smtClean="0">
                <a:solidFill>
                  <a:schemeClr val="bg2"/>
                </a:solidFill>
              </a:rPr>
              <a:t>Employer associations often help negotiate awards.</a:t>
            </a:r>
          </a:p>
          <a:p>
            <a:endParaRPr lang="en-GB" altLang="en-US" sz="2400" dirty="0" smtClean="0">
              <a:solidFill>
                <a:schemeClr val="bg2"/>
              </a:solidFill>
            </a:endParaRPr>
          </a:p>
        </p:txBody>
      </p:sp>
      <p:pic>
        <p:nvPicPr>
          <p:cNvPr id="17412" name="Picture 5" descr="http://www.tisk.org.tr/images/yayinlar/ilo200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72816"/>
            <a:ext cx="3434228"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770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lstStyle/>
          <a:p>
            <a:pPr algn="ctr"/>
            <a:r>
              <a:rPr lang="en-GB" altLang="en-US" b="1" smtClean="0">
                <a:solidFill>
                  <a:schemeClr val="bg2"/>
                </a:solidFill>
              </a:rPr>
              <a:t>Employer Associations</a:t>
            </a:r>
            <a:endParaRPr lang="en-GB" altLang="en-US" smtClean="0"/>
          </a:p>
        </p:txBody>
      </p:sp>
      <p:sp>
        <p:nvSpPr>
          <p:cNvPr id="3" name="Content Placeholder 2"/>
          <p:cNvSpPr>
            <a:spLocks noGrp="1"/>
          </p:cNvSpPr>
          <p:nvPr>
            <p:ph idx="1"/>
          </p:nvPr>
        </p:nvSpPr>
        <p:spPr>
          <a:xfrm>
            <a:off x="457200" y="1628800"/>
            <a:ext cx="4978896" cy="4248472"/>
          </a:xfrm>
        </p:spPr>
        <p:txBody>
          <a:bodyPr/>
          <a:lstStyle/>
          <a:p>
            <a:pPr>
              <a:defRPr/>
            </a:pPr>
            <a:r>
              <a:rPr lang="en-GB" sz="2400" dirty="0">
                <a:solidFill>
                  <a:schemeClr val="bg2"/>
                </a:solidFill>
              </a:rPr>
              <a:t>Employer associations generally charge each of their members annual </a:t>
            </a:r>
            <a:r>
              <a:rPr lang="en-GB" sz="2400" dirty="0" smtClean="0">
                <a:solidFill>
                  <a:schemeClr val="bg2"/>
                </a:solidFill>
              </a:rPr>
              <a:t>subscriptions. </a:t>
            </a:r>
          </a:p>
          <a:p>
            <a:pPr>
              <a:defRPr/>
            </a:pPr>
            <a:r>
              <a:rPr lang="en-GB" sz="2400" dirty="0" smtClean="0">
                <a:solidFill>
                  <a:schemeClr val="bg2"/>
                </a:solidFill>
              </a:rPr>
              <a:t>In </a:t>
            </a:r>
            <a:r>
              <a:rPr lang="en-GB" sz="2400" dirty="0">
                <a:solidFill>
                  <a:schemeClr val="bg2"/>
                </a:solidFill>
              </a:rPr>
              <a:t>exchange, members receive </a:t>
            </a:r>
            <a:r>
              <a:rPr lang="en-GB" sz="2400" b="1" dirty="0" smtClean="0">
                <a:solidFill>
                  <a:schemeClr val="bg2"/>
                </a:solidFill>
              </a:rPr>
              <a:t>advice</a:t>
            </a:r>
            <a:r>
              <a:rPr lang="en-GB" sz="2400" dirty="0" smtClean="0">
                <a:solidFill>
                  <a:schemeClr val="bg2"/>
                </a:solidFill>
              </a:rPr>
              <a:t> and </a:t>
            </a:r>
            <a:r>
              <a:rPr lang="en-GB" sz="2400" b="1" dirty="0" smtClean="0">
                <a:solidFill>
                  <a:schemeClr val="bg2"/>
                </a:solidFill>
              </a:rPr>
              <a:t>information</a:t>
            </a:r>
            <a:r>
              <a:rPr lang="en-GB" sz="2400" dirty="0" smtClean="0">
                <a:solidFill>
                  <a:schemeClr val="bg2"/>
                </a:solidFill>
              </a:rPr>
              <a:t> </a:t>
            </a:r>
            <a:r>
              <a:rPr lang="en-GB" sz="2400" dirty="0">
                <a:solidFill>
                  <a:schemeClr val="bg2"/>
                </a:solidFill>
              </a:rPr>
              <a:t>designed to help them improve the functioning of their </a:t>
            </a:r>
            <a:r>
              <a:rPr lang="en-GB" sz="2400" dirty="0" smtClean="0">
                <a:solidFill>
                  <a:schemeClr val="bg2"/>
                </a:solidFill>
              </a:rPr>
              <a:t>business. </a:t>
            </a:r>
          </a:p>
          <a:p>
            <a:pPr>
              <a:defRPr/>
            </a:pPr>
            <a:r>
              <a:rPr lang="en-GB" sz="2400" dirty="0" smtClean="0">
                <a:solidFill>
                  <a:schemeClr val="bg2"/>
                </a:solidFill>
              </a:rPr>
              <a:t>They represent employees and negotiate with trade unions on behalf of their members</a:t>
            </a:r>
          </a:p>
          <a:p>
            <a:pPr marL="0" indent="0">
              <a:buFont typeface="Wingdings" pitchFamily="2" charset="2"/>
              <a:buNone/>
              <a:defRPr/>
            </a:pPr>
            <a:r>
              <a:rPr lang="en-GB" sz="2400" dirty="0"/>
              <a:t/>
            </a:r>
            <a:br>
              <a:rPr lang="en-GB" sz="2400" dirty="0"/>
            </a:br>
            <a:endParaRPr lang="en-GB" sz="2400" dirty="0"/>
          </a:p>
        </p:txBody>
      </p:sp>
      <p:pic>
        <p:nvPicPr>
          <p:cNvPr id="3074" name="Picture 2" descr="http://lefkowlaw.com/wp-content/uploads/2014/06/16204934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72816"/>
            <a:ext cx="334837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9878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7950" y="333375"/>
            <a:ext cx="8907463" cy="1371600"/>
          </a:xfrm>
        </p:spPr>
        <p:txBody>
          <a:bodyPr/>
          <a:lstStyle/>
          <a:p>
            <a:pPr algn="ctr"/>
            <a:r>
              <a:rPr lang="en-GB" altLang="en-US" sz="3600" b="1" smtClean="0">
                <a:solidFill>
                  <a:srgbClr val="FF0000"/>
                </a:solidFill>
              </a:rPr>
              <a:t>Examples</a:t>
            </a:r>
            <a:r>
              <a:rPr lang="en-GB" altLang="en-US" sz="3600" b="1" smtClean="0">
                <a:solidFill>
                  <a:schemeClr val="bg2"/>
                </a:solidFill>
              </a:rPr>
              <a:t> of NZ Employer Associations</a:t>
            </a:r>
          </a:p>
        </p:txBody>
      </p:sp>
      <p:sp>
        <p:nvSpPr>
          <p:cNvPr id="19459" name="Content Placeholder 2"/>
          <p:cNvSpPr>
            <a:spLocks noGrp="1"/>
          </p:cNvSpPr>
          <p:nvPr>
            <p:ph idx="1"/>
          </p:nvPr>
        </p:nvSpPr>
        <p:spPr>
          <a:xfrm>
            <a:off x="467544" y="1772816"/>
            <a:ext cx="8229600" cy="4680422"/>
          </a:xfrm>
        </p:spPr>
        <p:txBody>
          <a:bodyPr/>
          <a:lstStyle/>
          <a:p>
            <a:r>
              <a:rPr lang="en-GB" altLang="en-US" sz="2400" b="1" dirty="0" smtClean="0">
                <a:solidFill>
                  <a:schemeClr val="bg2"/>
                </a:solidFill>
              </a:rPr>
              <a:t>Communication Agencies Association of New Zealand</a:t>
            </a:r>
            <a:r>
              <a:rPr lang="en-GB" altLang="en-US" sz="2400" dirty="0" smtClean="0">
                <a:solidFill>
                  <a:schemeClr val="bg2"/>
                </a:solidFill>
              </a:rPr>
              <a:t>: </a:t>
            </a:r>
            <a:r>
              <a:rPr lang="en-GB" altLang="en-US" sz="2000" dirty="0" smtClean="0">
                <a:solidFill>
                  <a:schemeClr val="bg2"/>
                </a:solidFill>
              </a:rPr>
              <a:t>Industry association for advertising and communication agencies; site carries a directory of members; services: management advice, contracts, job descriptions and legal guide; newsletters; library and reference resources; networking opportunities</a:t>
            </a:r>
          </a:p>
          <a:p>
            <a:r>
              <a:rPr lang="en-GB" altLang="en-US" sz="2400" b="1" dirty="0" smtClean="0">
                <a:solidFill>
                  <a:schemeClr val="bg2"/>
                </a:solidFill>
              </a:rPr>
              <a:t>The New Zealand Food &amp; Grocery Council (FGC): </a:t>
            </a:r>
            <a:r>
              <a:rPr lang="en-GB" altLang="en-US" sz="2000" dirty="0" smtClean="0">
                <a:solidFill>
                  <a:schemeClr val="bg2"/>
                </a:solidFill>
              </a:rPr>
              <a:t>Association of manufacturers &amp; suppliers of food, beverage and grocery brands; based in Wellington</a:t>
            </a:r>
          </a:p>
          <a:p>
            <a:r>
              <a:rPr lang="en-GB" altLang="en-US" sz="2400" b="1" dirty="0" smtClean="0">
                <a:solidFill>
                  <a:schemeClr val="bg2"/>
                </a:solidFill>
              </a:rPr>
              <a:t>Packaging Council of New Zealand: </a:t>
            </a:r>
            <a:r>
              <a:rPr lang="en-GB" altLang="en-US" sz="2000" dirty="0" smtClean="0">
                <a:solidFill>
                  <a:schemeClr val="bg2"/>
                </a:solidFill>
              </a:rPr>
              <a:t>Organisation representing manufacturers, fillers, wholesalers, retailers and consumers of packaging; has worked to provide a holistic approach to the issue of packaging waste and has worked with key players in government, industry and the community</a:t>
            </a:r>
          </a:p>
          <a:p>
            <a:endParaRPr lang="en-GB" altLang="en-US" sz="2400" dirty="0" smtClean="0">
              <a:solidFill>
                <a:schemeClr val="bg2"/>
              </a:solidFill>
            </a:endParaRPr>
          </a:p>
        </p:txBody>
      </p:sp>
    </p:spTree>
    <p:extLst>
      <p:ext uri="{BB962C8B-B14F-4D97-AF65-F5344CB8AC3E}">
        <p14:creationId xmlns:p14="http://schemas.microsoft.com/office/powerpoint/2010/main" val="2389295459"/>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6538" y="333375"/>
            <a:ext cx="8907462" cy="1371600"/>
          </a:xfrm>
        </p:spPr>
        <p:txBody>
          <a:bodyPr/>
          <a:lstStyle/>
          <a:p>
            <a:pPr algn="ctr"/>
            <a:r>
              <a:rPr lang="en-GB" altLang="en-US" sz="3600" b="1" smtClean="0">
                <a:solidFill>
                  <a:srgbClr val="FF0000"/>
                </a:solidFill>
              </a:rPr>
              <a:t>Examples </a:t>
            </a:r>
            <a:r>
              <a:rPr lang="en-GB" altLang="en-US" sz="3600" b="1" smtClean="0">
                <a:solidFill>
                  <a:schemeClr val="bg2"/>
                </a:solidFill>
              </a:rPr>
              <a:t>of NZ Employer Associations</a:t>
            </a:r>
          </a:p>
        </p:txBody>
      </p:sp>
      <p:sp>
        <p:nvSpPr>
          <p:cNvPr id="20483" name="Content Placeholder 2"/>
          <p:cNvSpPr>
            <a:spLocks noGrp="1"/>
          </p:cNvSpPr>
          <p:nvPr>
            <p:ph idx="1"/>
          </p:nvPr>
        </p:nvSpPr>
        <p:spPr>
          <a:xfrm>
            <a:off x="395536" y="1700808"/>
            <a:ext cx="8229600" cy="4680520"/>
          </a:xfrm>
        </p:spPr>
        <p:txBody>
          <a:bodyPr/>
          <a:lstStyle/>
          <a:p>
            <a:r>
              <a:rPr lang="en-GB" altLang="en-US" sz="2400" b="1" dirty="0" smtClean="0">
                <a:solidFill>
                  <a:schemeClr val="bg2"/>
                </a:solidFill>
              </a:rPr>
              <a:t>Insurance Council of New Zealand</a:t>
            </a:r>
            <a:r>
              <a:rPr lang="en-GB" altLang="en-US" sz="2400" dirty="0" smtClean="0">
                <a:solidFill>
                  <a:schemeClr val="bg2"/>
                </a:solidFill>
              </a:rPr>
              <a:t>: </a:t>
            </a:r>
            <a:r>
              <a:rPr lang="en-GB" altLang="en-US" sz="2000" dirty="0" smtClean="0">
                <a:solidFill>
                  <a:schemeClr val="bg2"/>
                </a:solidFill>
              </a:rPr>
              <a:t>Industry organisation representing fire and general insurers; consists of 20 members who write approximately 95% of New Zealand's general insurance business; based in Wellington</a:t>
            </a:r>
          </a:p>
          <a:p>
            <a:r>
              <a:rPr lang="en-GB" altLang="en-US" sz="2400" b="1" dirty="0" smtClean="0">
                <a:solidFill>
                  <a:schemeClr val="bg2"/>
                </a:solidFill>
              </a:rPr>
              <a:t>Magazine Publishers Association (MPA): </a:t>
            </a:r>
            <a:r>
              <a:rPr lang="en-GB" altLang="en-US" sz="2000" dirty="0" smtClean="0">
                <a:solidFill>
                  <a:schemeClr val="bg2"/>
                </a:solidFill>
              </a:rPr>
              <a:t>Auckland-based body; site has information on members (contacts, Internet sites </a:t>
            </a:r>
            <a:r>
              <a:rPr lang="en-GB" altLang="en-US" sz="2000" dirty="0" err="1" smtClean="0">
                <a:solidFill>
                  <a:schemeClr val="bg2"/>
                </a:solidFill>
              </a:rPr>
              <a:t>etc</a:t>
            </a:r>
            <a:r>
              <a:rPr lang="en-GB" altLang="en-US" sz="2000" dirty="0" smtClean="0">
                <a:solidFill>
                  <a:schemeClr val="bg2"/>
                </a:solidFill>
              </a:rPr>
              <a:t>), readership, circulation </a:t>
            </a:r>
            <a:r>
              <a:rPr lang="en-GB" altLang="en-US" sz="2000" dirty="0" err="1" smtClean="0">
                <a:solidFill>
                  <a:schemeClr val="bg2"/>
                </a:solidFill>
              </a:rPr>
              <a:t>etc</a:t>
            </a:r>
            <a:endParaRPr lang="en-GB" altLang="en-US" sz="2000" dirty="0" smtClean="0">
              <a:solidFill>
                <a:schemeClr val="bg2"/>
              </a:solidFill>
            </a:endParaRPr>
          </a:p>
          <a:p>
            <a:endParaRPr lang="en-GB" altLang="en-US" sz="500" dirty="0" smtClean="0">
              <a:solidFill>
                <a:schemeClr val="bg2"/>
              </a:solidFill>
            </a:endParaRPr>
          </a:p>
          <a:p>
            <a:r>
              <a:rPr lang="en-GB" altLang="en-US" sz="2400" b="1" dirty="0" smtClean="0">
                <a:solidFill>
                  <a:schemeClr val="bg2"/>
                </a:solidFill>
              </a:rPr>
              <a:t>New Zealand Retailers Association: </a:t>
            </a:r>
            <a:r>
              <a:rPr lang="en-GB" altLang="en-US" sz="2000" dirty="0" smtClean="0">
                <a:solidFill>
                  <a:schemeClr val="bg2"/>
                </a:solidFill>
              </a:rPr>
              <a:t>Leading retail trade association with over 4,600 members; has its head office in Wellington and regional offices in Auckland, Bay of Plenty and Christchurch; supports retailers with advice, specific information, education &amp; lobbying</a:t>
            </a:r>
          </a:p>
          <a:p>
            <a:endParaRPr lang="en-GB" altLang="en-US" sz="2400" dirty="0" smtClean="0"/>
          </a:p>
        </p:txBody>
      </p:sp>
    </p:spTree>
    <p:extLst>
      <p:ext uri="{BB962C8B-B14F-4D97-AF65-F5344CB8AC3E}">
        <p14:creationId xmlns:p14="http://schemas.microsoft.com/office/powerpoint/2010/main" val="20367298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NZ" altLang="en-US" smtClean="0">
                <a:solidFill>
                  <a:schemeClr val="bg2"/>
                </a:solidFill>
              </a:rPr>
              <a:t>Discussion questions</a:t>
            </a:r>
          </a:p>
        </p:txBody>
      </p:sp>
      <p:sp>
        <p:nvSpPr>
          <p:cNvPr id="3" name="Content Placeholder 2"/>
          <p:cNvSpPr>
            <a:spLocks noGrp="1"/>
          </p:cNvSpPr>
          <p:nvPr>
            <p:ph idx="1"/>
          </p:nvPr>
        </p:nvSpPr>
        <p:spPr>
          <a:xfrm>
            <a:off x="468313" y="1412776"/>
            <a:ext cx="5831879" cy="4680520"/>
          </a:xfrm>
        </p:spPr>
        <p:txBody>
          <a:bodyPr/>
          <a:lstStyle/>
          <a:p>
            <a:pPr marL="514350" indent="-514350">
              <a:buFont typeface="Wingdings" pitchFamily="2" charset="2"/>
              <a:buAutoNum type="arabicParenR"/>
              <a:defRPr/>
            </a:pPr>
            <a:r>
              <a:rPr lang="en-NZ" dirty="0" smtClean="0">
                <a:solidFill>
                  <a:schemeClr val="bg2"/>
                </a:solidFill>
              </a:rPr>
              <a:t>Why do you think we need a Government?</a:t>
            </a:r>
          </a:p>
          <a:p>
            <a:pPr marL="514350" indent="-514350">
              <a:buFont typeface="Wingdings" pitchFamily="2" charset="2"/>
              <a:buAutoNum type="arabicParenR"/>
              <a:defRPr/>
            </a:pPr>
            <a:r>
              <a:rPr lang="en-NZ" dirty="0" smtClean="0">
                <a:solidFill>
                  <a:schemeClr val="bg2"/>
                </a:solidFill>
              </a:rPr>
              <a:t>What do you think would happen if NZ didn’t have a Government?</a:t>
            </a:r>
          </a:p>
          <a:p>
            <a:pPr marL="514350" indent="-514350">
              <a:buFont typeface="Wingdings" pitchFamily="2" charset="2"/>
              <a:buAutoNum type="arabicParenR"/>
              <a:defRPr/>
            </a:pPr>
            <a:r>
              <a:rPr lang="en-NZ" dirty="0" smtClean="0">
                <a:solidFill>
                  <a:schemeClr val="bg2"/>
                </a:solidFill>
              </a:rPr>
              <a:t>What do you think is the role of Government and Business?</a:t>
            </a:r>
          </a:p>
          <a:p>
            <a:pPr marL="514350" indent="-514350">
              <a:buFont typeface="Wingdings" pitchFamily="2" charset="2"/>
              <a:buAutoNum type="arabicParenR"/>
              <a:defRPr/>
            </a:pPr>
            <a:r>
              <a:rPr lang="en-NZ" dirty="0" smtClean="0">
                <a:solidFill>
                  <a:schemeClr val="bg2"/>
                </a:solidFill>
              </a:rPr>
              <a:t>Which </a:t>
            </a:r>
            <a:r>
              <a:rPr lang="en-NZ" dirty="0">
                <a:solidFill>
                  <a:schemeClr val="bg2"/>
                </a:solidFill>
              </a:rPr>
              <a:t>countries do you think NZ relies on for </a:t>
            </a:r>
            <a:r>
              <a:rPr lang="en-NZ" dirty="0" smtClean="0">
                <a:solidFill>
                  <a:schemeClr val="bg2"/>
                </a:solidFill>
              </a:rPr>
              <a:t>trade?</a:t>
            </a:r>
          </a:p>
          <a:p>
            <a:pPr marL="514350" indent="-514350">
              <a:buFont typeface="Wingdings" pitchFamily="2" charset="2"/>
              <a:buAutoNum type="arabicParenR"/>
              <a:defRPr/>
            </a:pPr>
            <a:r>
              <a:rPr lang="en-NZ" dirty="0" smtClean="0">
                <a:solidFill>
                  <a:schemeClr val="bg2"/>
                </a:solidFill>
              </a:rPr>
              <a:t>Which </a:t>
            </a:r>
            <a:r>
              <a:rPr lang="en-NZ" dirty="0">
                <a:solidFill>
                  <a:schemeClr val="bg2"/>
                </a:solidFill>
              </a:rPr>
              <a:t>parts of the world do you think NZ should be doing more trade </a:t>
            </a:r>
            <a:r>
              <a:rPr lang="en-NZ" dirty="0" smtClean="0">
                <a:solidFill>
                  <a:schemeClr val="bg2"/>
                </a:solidFill>
              </a:rPr>
              <a:t>with?</a:t>
            </a:r>
          </a:p>
          <a:p>
            <a:pPr marL="514350" indent="-514350">
              <a:buFont typeface="Wingdings" pitchFamily="2" charset="2"/>
              <a:buAutoNum type="arabicParenR"/>
              <a:defRPr/>
            </a:pPr>
            <a:r>
              <a:rPr lang="en-NZ" dirty="0" smtClean="0">
                <a:solidFill>
                  <a:schemeClr val="bg2"/>
                </a:solidFill>
              </a:rPr>
              <a:t>Do </a:t>
            </a:r>
            <a:r>
              <a:rPr lang="en-NZ" dirty="0">
                <a:solidFill>
                  <a:schemeClr val="bg2"/>
                </a:solidFill>
              </a:rPr>
              <a:t>you think the tax laws are fair in NZ? Why/ why not? </a:t>
            </a:r>
          </a:p>
          <a:p>
            <a:pPr marL="514350" indent="-514350">
              <a:buFont typeface="Wingdings" pitchFamily="2" charset="2"/>
              <a:buAutoNum type="arabicParenR"/>
              <a:defRPr/>
            </a:pPr>
            <a:endParaRPr lang="en-NZ" dirty="0" smtClean="0">
              <a:solidFill>
                <a:schemeClr val="bg2"/>
              </a:solidFill>
            </a:endParaRPr>
          </a:p>
          <a:p>
            <a:pPr marL="0" indent="0">
              <a:buFont typeface="Wingdings" pitchFamily="2" charset="2"/>
              <a:buNone/>
              <a:defRPr/>
            </a:pPr>
            <a:endParaRPr lang="en-NZ" dirty="0" smtClean="0">
              <a:solidFill>
                <a:schemeClr val="bg2"/>
              </a:solidFill>
            </a:endParaRPr>
          </a:p>
        </p:txBody>
      </p:sp>
      <p:pic>
        <p:nvPicPr>
          <p:cNvPr id="1028" name="Picture 4" descr="http://livenews.co.nz/wp-content/uploads/2013/07/NZ-Flag-300x2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654" y="1412776"/>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4521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NZ" altLang="en-US" smtClean="0">
                <a:solidFill>
                  <a:schemeClr val="bg2"/>
                </a:solidFill>
              </a:rPr>
              <a:t>Suggested solutions</a:t>
            </a:r>
          </a:p>
        </p:txBody>
      </p:sp>
      <p:sp>
        <p:nvSpPr>
          <p:cNvPr id="7171" name="Content Placeholder 2"/>
          <p:cNvSpPr>
            <a:spLocks noGrp="1"/>
          </p:cNvSpPr>
          <p:nvPr>
            <p:ph idx="1"/>
          </p:nvPr>
        </p:nvSpPr>
        <p:spPr>
          <a:xfrm>
            <a:off x="395536" y="1196752"/>
            <a:ext cx="8352928" cy="4248472"/>
          </a:xfrm>
        </p:spPr>
        <p:txBody>
          <a:bodyPr/>
          <a:lstStyle/>
          <a:p>
            <a:pPr marL="514350" indent="-514350">
              <a:buFont typeface="Wingdings" pitchFamily="2" charset="2"/>
              <a:buAutoNum type="arabicParenR"/>
            </a:pPr>
            <a:r>
              <a:rPr lang="en-NZ" altLang="en-US" dirty="0" smtClean="0">
                <a:solidFill>
                  <a:schemeClr val="bg2"/>
                </a:solidFill>
              </a:rPr>
              <a:t>To control the people, to avoid chaos and riots, creates rules for the population to avoid anarchy</a:t>
            </a:r>
          </a:p>
          <a:p>
            <a:pPr marL="514350" indent="-514350">
              <a:buFont typeface="Wingdings" pitchFamily="2" charset="2"/>
              <a:buAutoNum type="arabicParenR"/>
            </a:pPr>
            <a:r>
              <a:rPr lang="en-NZ" altLang="en-US" dirty="0" smtClean="0">
                <a:solidFill>
                  <a:schemeClr val="bg2"/>
                </a:solidFill>
              </a:rPr>
              <a:t>It would become corrupt, no rules or order, crime would increase</a:t>
            </a:r>
          </a:p>
          <a:p>
            <a:pPr marL="514350" indent="-514350">
              <a:buFont typeface="Wingdings" pitchFamily="2" charset="2"/>
              <a:buAutoNum type="arabicParenR"/>
            </a:pPr>
            <a:r>
              <a:rPr lang="en-NZ" altLang="en-US" dirty="0" smtClean="0">
                <a:solidFill>
                  <a:schemeClr val="bg2"/>
                </a:solidFill>
              </a:rPr>
              <a:t>To work together to improve the wealth of the nation, to provide jobs and employment for New Zealanders</a:t>
            </a:r>
          </a:p>
          <a:p>
            <a:pPr marL="514350" indent="-514350">
              <a:buFont typeface="Wingdings" pitchFamily="2" charset="2"/>
              <a:buAutoNum type="arabicParenR"/>
            </a:pPr>
            <a:r>
              <a:rPr lang="en-NZ" altLang="en-US" dirty="0" smtClean="0">
                <a:solidFill>
                  <a:schemeClr val="bg2"/>
                </a:solidFill>
              </a:rPr>
              <a:t>Australia</a:t>
            </a:r>
            <a:r>
              <a:rPr lang="en-NZ" altLang="en-US" dirty="0">
                <a:solidFill>
                  <a:schemeClr val="bg2"/>
                </a:solidFill>
              </a:rPr>
              <a:t>, UK, Europe, America, China </a:t>
            </a:r>
            <a:r>
              <a:rPr lang="en-NZ" altLang="en-US" dirty="0" err="1">
                <a:solidFill>
                  <a:schemeClr val="bg2"/>
                </a:solidFill>
              </a:rPr>
              <a:t>etc</a:t>
            </a:r>
            <a:r>
              <a:rPr lang="en-NZ" altLang="en-US" dirty="0">
                <a:solidFill>
                  <a:schemeClr val="bg2"/>
                </a:solidFill>
              </a:rPr>
              <a:t> </a:t>
            </a:r>
            <a:endParaRPr lang="en-NZ" altLang="en-US" dirty="0" smtClean="0">
              <a:solidFill>
                <a:schemeClr val="bg2"/>
              </a:solidFill>
            </a:endParaRPr>
          </a:p>
          <a:p>
            <a:pPr marL="514350" indent="-514350">
              <a:buFont typeface="Wingdings" pitchFamily="2" charset="2"/>
              <a:buAutoNum type="arabicParenR"/>
            </a:pPr>
            <a:r>
              <a:rPr lang="en-NZ" altLang="en-US" dirty="0" smtClean="0">
                <a:solidFill>
                  <a:schemeClr val="bg2"/>
                </a:solidFill>
              </a:rPr>
              <a:t>More </a:t>
            </a:r>
            <a:r>
              <a:rPr lang="en-NZ" altLang="en-US" dirty="0">
                <a:solidFill>
                  <a:schemeClr val="bg2"/>
                </a:solidFill>
              </a:rPr>
              <a:t>of Asia, South America, Africa (next big growth country after </a:t>
            </a:r>
            <a:r>
              <a:rPr lang="en-NZ" altLang="en-US" dirty="0" smtClean="0">
                <a:solidFill>
                  <a:schemeClr val="bg2"/>
                </a:solidFill>
              </a:rPr>
              <a:t>Asia)</a:t>
            </a:r>
          </a:p>
          <a:p>
            <a:pPr marL="514350" indent="-514350">
              <a:buFont typeface="Wingdings" pitchFamily="2" charset="2"/>
              <a:buAutoNum type="arabicParenR"/>
            </a:pPr>
            <a:r>
              <a:rPr lang="en-NZ" altLang="en-US" b="1" dirty="0" smtClean="0">
                <a:solidFill>
                  <a:schemeClr val="bg2"/>
                </a:solidFill>
              </a:rPr>
              <a:t>Yes</a:t>
            </a:r>
            <a:r>
              <a:rPr lang="en-NZ" altLang="en-US" dirty="0" smtClean="0">
                <a:solidFill>
                  <a:schemeClr val="bg2"/>
                </a:solidFill>
              </a:rPr>
              <a:t> </a:t>
            </a:r>
            <a:r>
              <a:rPr lang="en-NZ" altLang="en-US" dirty="0">
                <a:solidFill>
                  <a:schemeClr val="bg2"/>
                </a:solidFill>
              </a:rPr>
              <a:t>– High taxes means more services provided for </a:t>
            </a:r>
            <a:r>
              <a:rPr lang="en-NZ" altLang="en-US" dirty="0" err="1">
                <a:solidFill>
                  <a:schemeClr val="bg2"/>
                </a:solidFill>
              </a:rPr>
              <a:t>eg</a:t>
            </a:r>
            <a:r>
              <a:rPr lang="en-NZ" altLang="en-US" dirty="0">
                <a:solidFill>
                  <a:schemeClr val="bg2"/>
                </a:solidFill>
              </a:rPr>
              <a:t>: health &amp; </a:t>
            </a:r>
            <a:r>
              <a:rPr lang="en-NZ" altLang="en-US" dirty="0" smtClean="0">
                <a:solidFill>
                  <a:schemeClr val="bg2"/>
                </a:solidFill>
              </a:rPr>
              <a:t>education ----</a:t>
            </a:r>
            <a:r>
              <a:rPr lang="en-NZ" altLang="en-US" b="1" dirty="0" smtClean="0">
                <a:solidFill>
                  <a:schemeClr val="bg2"/>
                </a:solidFill>
              </a:rPr>
              <a:t>No</a:t>
            </a:r>
            <a:r>
              <a:rPr lang="en-NZ" altLang="en-US" dirty="0" smtClean="0">
                <a:solidFill>
                  <a:schemeClr val="bg2"/>
                </a:solidFill>
              </a:rPr>
              <a:t> </a:t>
            </a:r>
            <a:r>
              <a:rPr lang="en-NZ" altLang="en-US" dirty="0">
                <a:solidFill>
                  <a:schemeClr val="bg2"/>
                </a:solidFill>
              </a:rPr>
              <a:t>- Low taxes means less is provided by the Government and people have to pay more of their own money for health </a:t>
            </a:r>
            <a:r>
              <a:rPr lang="en-NZ" altLang="en-US" dirty="0" err="1">
                <a:solidFill>
                  <a:schemeClr val="bg2"/>
                </a:solidFill>
              </a:rPr>
              <a:t>etc</a:t>
            </a:r>
            <a:r>
              <a:rPr lang="en-NZ" altLang="en-US" dirty="0">
                <a:solidFill>
                  <a:schemeClr val="bg2"/>
                </a:solidFill>
              </a:rPr>
              <a:t> </a:t>
            </a:r>
            <a:endParaRPr lang="en-NZ" altLang="en-US" dirty="0" smtClean="0">
              <a:solidFill>
                <a:schemeClr val="bg2"/>
              </a:solidFill>
            </a:endParaRPr>
          </a:p>
        </p:txBody>
      </p:sp>
    </p:spTree>
    <p:extLst>
      <p:ext uri="{BB962C8B-B14F-4D97-AF65-F5344CB8AC3E}">
        <p14:creationId xmlns:p14="http://schemas.microsoft.com/office/powerpoint/2010/main" val="3818563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NZ" altLang="en-US" smtClean="0">
                <a:solidFill>
                  <a:schemeClr val="bg2"/>
                </a:solidFill>
              </a:rPr>
              <a:t>Political Influences Overview</a:t>
            </a:r>
          </a:p>
        </p:txBody>
      </p:sp>
      <p:sp>
        <p:nvSpPr>
          <p:cNvPr id="10243" name="Content Placeholder 2"/>
          <p:cNvSpPr>
            <a:spLocks noGrp="1"/>
          </p:cNvSpPr>
          <p:nvPr>
            <p:ph idx="1"/>
          </p:nvPr>
        </p:nvSpPr>
        <p:spPr>
          <a:xfrm>
            <a:off x="457200" y="1628800"/>
            <a:ext cx="4834880" cy="4248472"/>
          </a:xfrm>
        </p:spPr>
        <p:txBody>
          <a:bodyPr/>
          <a:lstStyle/>
          <a:p>
            <a:r>
              <a:rPr lang="en-NZ" altLang="en-US" dirty="0" smtClean="0">
                <a:solidFill>
                  <a:schemeClr val="bg2"/>
                </a:solidFill>
              </a:rPr>
              <a:t>These are factors that the Government sets in Parliament that will affect how businesses run their operations</a:t>
            </a:r>
          </a:p>
          <a:p>
            <a:endParaRPr lang="en-NZ" altLang="en-US" dirty="0" smtClean="0">
              <a:solidFill>
                <a:schemeClr val="bg2"/>
              </a:solidFill>
            </a:endParaRPr>
          </a:p>
        </p:txBody>
      </p:sp>
      <p:pic>
        <p:nvPicPr>
          <p:cNvPr id="17410" name="Picture 2" descr="http://www.mkiwi.com/New+Zealand+picture/Wellington/photographs/Beehive_Parliament_Buildings_Wellington_New_Zea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700808"/>
            <a:ext cx="2998118" cy="3582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5168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NZ" altLang="en-US" dirty="0" smtClean="0">
                <a:solidFill>
                  <a:schemeClr val="bg2"/>
                </a:solidFill>
              </a:rPr>
              <a:t>Factors</a:t>
            </a:r>
          </a:p>
        </p:txBody>
      </p:sp>
      <p:sp>
        <p:nvSpPr>
          <p:cNvPr id="3" name="Content Placeholder 2"/>
          <p:cNvSpPr>
            <a:spLocks noGrp="1"/>
          </p:cNvSpPr>
          <p:nvPr>
            <p:ph idx="1"/>
          </p:nvPr>
        </p:nvSpPr>
        <p:spPr>
          <a:xfrm>
            <a:off x="395536" y="1527674"/>
            <a:ext cx="8229600" cy="4349750"/>
          </a:xfrm>
        </p:spPr>
        <p:txBody>
          <a:bodyPr>
            <a:normAutofit fontScale="92500" lnSpcReduction="10000"/>
          </a:bodyPr>
          <a:lstStyle/>
          <a:p>
            <a:pPr marL="0" indent="0">
              <a:buFont typeface="Wingdings" pitchFamily="2" charset="2"/>
              <a:buNone/>
              <a:defRPr/>
            </a:pPr>
            <a:r>
              <a:rPr lang="en-NZ" dirty="0" smtClean="0">
                <a:solidFill>
                  <a:schemeClr val="bg2"/>
                </a:solidFill>
              </a:rPr>
              <a:t>The different factors include:</a:t>
            </a:r>
          </a:p>
          <a:p>
            <a:pPr>
              <a:defRPr/>
            </a:pPr>
            <a:r>
              <a:rPr lang="en-NZ" dirty="0" smtClean="0">
                <a:solidFill>
                  <a:schemeClr val="bg2"/>
                </a:solidFill>
              </a:rPr>
              <a:t>Minimum wage</a:t>
            </a:r>
          </a:p>
          <a:p>
            <a:pPr>
              <a:defRPr/>
            </a:pPr>
            <a:r>
              <a:rPr lang="en-NZ" dirty="0" smtClean="0">
                <a:solidFill>
                  <a:schemeClr val="bg2"/>
                </a:solidFill>
              </a:rPr>
              <a:t>Unemployment rate</a:t>
            </a:r>
          </a:p>
          <a:p>
            <a:pPr>
              <a:defRPr/>
            </a:pPr>
            <a:r>
              <a:rPr lang="en-NZ" dirty="0" smtClean="0">
                <a:solidFill>
                  <a:schemeClr val="bg2"/>
                </a:solidFill>
              </a:rPr>
              <a:t>Company tax rate</a:t>
            </a:r>
          </a:p>
          <a:p>
            <a:pPr>
              <a:defRPr/>
            </a:pPr>
            <a:r>
              <a:rPr lang="en-NZ" dirty="0" smtClean="0">
                <a:solidFill>
                  <a:schemeClr val="bg2"/>
                </a:solidFill>
              </a:rPr>
              <a:t>GST changes</a:t>
            </a:r>
          </a:p>
          <a:p>
            <a:pPr>
              <a:defRPr/>
            </a:pPr>
            <a:r>
              <a:rPr lang="en-NZ" dirty="0" smtClean="0">
                <a:solidFill>
                  <a:schemeClr val="bg2"/>
                </a:solidFill>
              </a:rPr>
              <a:t>Kiwi saver – retirement age increasing</a:t>
            </a:r>
          </a:p>
          <a:p>
            <a:pPr>
              <a:defRPr/>
            </a:pPr>
            <a:r>
              <a:rPr lang="en-NZ" dirty="0" smtClean="0">
                <a:solidFill>
                  <a:schemeClr val="bg2"/>
                </a:solidFill>
              </a:rPr>
              <a:t>Laws – such as Environmental and Consumer</a:t>
            </a:r>
          </a:p>
          <a:p>
            <a:pPr>
              <a:defRPr/>
            </a:pPr>
            <a:r>
              <a:rPr lang="en-NZ" dirty="0" smtClean="0">
                <a:solidFill>
                  <a:schemeClr val="bg2"/>
                </a:solidFill>
              </a:rPr>
              <a:t>Interest rate changes</a:t>
            </a:r>
          </a:p>
          <a:p>
            <a:pPr>
              <a:defRPr/>
            </a:pPr>
            <a:r>
              <a:rPr lang="en-NZ" dirty="0" smtClean="0">
                <a:solidFill>
                  <a:schemeClr val="bg2"/>
                </a:solidFill>
              </a:rPr>
              <a:t>Free trade – Trade negotiation</a:t>
            </a:r>
          </a:p>
          <a:p>
            <a:pPr>
              <a:defRPr/>
            </a:pPr>
            <a:r>
              <a:rPr lang="en-NZ" dirty="0" smtClean="0">
                <a:solidFill>
                  <a:schemeClr val="bg2"/>
                </a:solidFill>
              </a:rPr>
              <a:t>Exchange rate</a:t>
            </a:r>
          </a:p>
          <a:p>
            <a:pPr>
              <a:defRPr/>
            </a:pPr>
            <a:r>
              <a:rPr lang="en-NZ" dirty="0" smtClean="0">
                <a:solidFill>
                  <a:schemeClr val="bg2"/>
                </a:solidFill>
              </a:rPr>
              <a:t>Research and Development</a:t>
            </a:r>
          </a:p>
          <a:p>
            <a:pPr marL="0" indent="0">
              <a:buFont typeface="Wingdings" pitchFamily="2" charset="2"/>
              <a:buNone/>
              <a:defRPr/>
            </a:pPr>
            <a:endParaRPr lang="en-NZ" dirty="0">
              <a:solidFill>
                <a:schemeClr val="bg2"/>
              </a:solidFill>
            </a:endParaRPr>
          </a:p>
        </p:txBody>
      </p:sp>
      <p:pic>
        <p:nvPicPr>
          <p:cNvPr id="2052" name="Picture 4" descr="http://www.whitbread.com.au/assets/Photos/piggyba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340768"/>
            <a:ext cx="2952225" cy="236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807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wipe(down)">
                                      <p:cBhvr>
                                        <p:cTn id="71" dur="580">
                                          <p:stCondLst>
                                            <p:cond delay="0"/>
                                          </p:stCondLst>
                                        </p:cTn>
                                        <p:tgtEl>
                                          <p:spTgt spid="3">
                                            <p:txEl>
                                              <p:pRg st="5" end="5"/>
                                            </p:txEl>
                                          </p:spTgt>
                                        </p:tgtEl>
                                      </p:cBhvr>
                                    </p:animEffect>
                                    <p:anim calcmode="lin" valueType="num">
                                      <p:cBhvr>
                                        <p:cTn id="7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5" end="5"/>
                                            </p:txEl>
                                          </p:spTgt>
                                        </p:tgtEl>
                                      </p:cBhvr>
                                      <p:to x="100000" y="60000"/>
                                    </p:animScale>
                                    <p:animScale>
                                      <p:cBhvr>
                                        <p:cTn id="78" dur="166" decel="50000">
                                          <p:stCondLst>
                                            <p:cond delay="676"/>
                                          </p:stCondLst>
                                        </p:cTn>
                                        <p:tgtEl>
                                          <p:spTgt spid="3">
                                            <p:txEl>
                                              <p:pRg st="5" end="5"/>
                                            </p:txEl>
                                          </p:spTgt>
                                        </p:tgtEl>
                                      </p:cBhvr>
                                      <p:to x="100000" y="100000"/>
                                    </p:animScale>
                                    <p:animScale>
                                      <p:cBhvr>
                                        <p:cTn id="79" dur="26">
                                          <p:stCondLst>
                                            <p:cond delay="1312"/>
                                          </p:stCondLst>
                                        </p:cTn>
                                        <p:tgtEl>
                                          <p:spTgt spid="3">
                                            <p:txEl>
                                              <p:pRg st="5" end="5"/>
                                            </p:txEl>
                                          </p:spTgt>
                                        </p:tgtEl>
                                      </p:cBhvr>
                                      <p:to x="100000" y="80000"/>
                                    </p:animScale>
                                    <p:animScale>
                                      <p:cBhvr>
                                        <p:cTn id="80" dur="166" decel="50000">
                                          <p:stCondLst>
                                            <p:cond delay="1338"/>
                                          </p:stCondLst>
                                        </p:cTn>
                                        <p:tgtEl>
                                          <p:spTgt spid="3">
                                            <p:txEl>
                                              <p:pRg st="5" end="5"/>
                                            </p:txEl>
                                          </p:spTgt>
                                        </p:tgtEl>
                                      </p:cBhvr>
                                      <p:to x="100000" y="100000"/>
                                    </p:animScale>
                                    <p:animScale>
                                      <p:cBhvr>
                                        <p:cTn id="81" dur="26">
                                          <p:stCondLst>
                                            <p:cond delay="1642"/>
                                          </p:stCondLst>
                                        </p:cTn>
                                        <p:tgtEl>
                                          <p:spTgt spid="3">
                                            <p:txEl>
                                              <p:pRg st="5" end="5"/>
                                            </p:txEl>
                                          </p:spTgt>
                                        </p:tgtEl>
                                      </p:cBhvr>
                                      <p:to x="100000" y="90000"/>
                                    </p:animScale>
                                    <p:animScale>
                                      <p:cBhvr>
                                        <p:cTn id="82" dur="166" decel="50000">
                                          <p:stCondLst>
                                            <p:cond delay="1668"/>
                                          </p:stCondLst>
                                        </p:cTn>
                                        <p:tgtEl>
                                          <p:spTgt spid="3">
                                            <p:txEl>
                                              <p:pRg st="5" end="5"/>
                                            </p:txEl>
                                          </p:spTgt>
                                        </p:tgtEl>
                                      </p:cBhvr>
                                      <p:to x="100000" y="100000"/>
                                    </p:animScale>
                                    <p:animScale>
                                      <p:cBhvr>
                                        <p:cTn id="83" dur="26">
                                          <p:stCondLst>
                                            <p:cond delay="1808"/>
                                          </p:stCondLst>
                                        </p:cTn>
                                        <p:tgtEl>
                                          <p:spTgt spid="3">
                                            <p:txEl>
                                              <p:pRg st="5" end="5"/>
                                            </p:txEl>
                                          </p:spTgt>
                                        </p:tgtEl>
                                      </p:cBhvr>
                                      <p:to x="100000" y="95000"/>
                                    </p:animScale>
                                    <p:animScale>
                                      <p:cBhvr>
                                        <p:cTn id="84" dur="166" decel="50000">
                                          <p:stCondLst>
                                            <p:cond delay="1834"/>
                                          </p:stCondLst>
                                        </p:cTn>
                                        <p:tgtEl>
                                          <p:spTgt spid="3">
                                            <p:txEl>
                                              <p:pRg st="5" end="5"/>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Effect transition="in" filter="wipe(down)">
                                      <p:cBhvr>
                                        <p:cTn id="87" dur="580">
                                          <p:stCondLst>
                                            <p:cond delay="0"/>
                                          </p:stCondLst>
                                        </p:cTn>
                                        <p:tgtEl>
                                          <p:spTgt spid="3">
                                            <p:txEl>
                                              <p:pRg st="6" end="6"/>
                                            </p:txEl>
                                          </p:spTgt>
                                        </p:tgtEl>
                                      </p:cBhvr>
                                    </p:animEffect>
                                    <p:anim calcmode="lin" valueType="num">
                                      <p:cBhvr>
                                        <p:cTn id="8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6" end="6"/>
                                            </p:txEl>
                                          </p:spTgt>
                                        </p:tgtEl>
                                      </p:cBhvr>
                                      <p:to x="100000" y="60000"/>
                                    </p:animScale>
                                    <p:animScale>
                                      <p:cBhvr>
                                        <p:cTn id="94" dur="166" decel="50000">
                                          <p:stCondLst>
                                            <p:cond delay="676"/>
                                          </p:stCondLst>
                                        </p:cTn>
                                        <p:tgtEl>
                                          <p:spTgt spid="3">
                                            <p:txEl>
                                              <p:pRg st="6" end="6"/>
                                            </p:txEl>
                                          </p:spTgt>
                                        </p:tgtEl>
                                      </p:cBhvr>
                                      <p:to x="100000" y="100000"/>
                                    </p:animScale>
                                    <p:animScale>
                                      <p:cBhvr>
                                        <p:cTn id="95" dur="26">
                                          <p:stCondLst>
                                            <p:cond delay="1312"/>
                                          </p:stCondLst>
                                        </p:cTn>
                                        <p:tgtEl>
                                          <p:spTgt spid="3">
                                            <p:txEl>
                                              <p:pRg st="6" end="6"/>
                                            </p:txEl>
                                          </p:spTgt>
                                        </p:tgtEl>
                                      </p:cBhvr>
                                      <p:to x="100000" y="80000"/>
                                    </p:animScale>
                                    <p:animScale>
                                      <p:cBhvr>
                                        <p:cTn id="96" dur="166" decel="50000">
                                          <p:stCondLst>
                                            <p:cond delay="1338"/>
                                          </p:stCondLst>
                                        </p:cTn>
                                        <p:tgtEl>
                                          <p:spTgt spid="3">
                                            <p:txEl>
                                              <p:pRg st="6" end="6"/>
                                            </p:txEl>
                                          </p:spTgt>
                                        </p:tgtEl>
                                      </p:cBhvr>
                                      <p:to x="100000" y="100000"/>
                                    </p:animScale>
                                    <p:animScale>
                                      <p:cBhvr>
                                        <p:cTn id="97" dur="26">
                                          <p:stCondLst>
                                            <p:cond delay="1642"/>
                                          </p:stCondLst>
                                        </p:cTn>
                                        <p:tgtEl>
                                          <p:spTgt spid="3">
                                            <p:txEl>
                                              <p:pRg st="6" end="6"/>
                                            </p:txEl>
                                          </p:spTgt>
                                        </p:tgtEl>
                                      </p:cBhvr>
                                      <p:to x="100000" y="90000"/>
                                    </p:animScale>
                                    <p:animScale>
                                      <p:cBhvr>
                                        <p:cTn id="98" dur="166" decel="50000">
                                          <p:stCondLst>
                                            <p:cond delay="1668"/>
                                          </p:stCondLst>
                                        </p:cTn>
                                        <p:tgtEl>
                                          <p:spTgt spid="3">
                                            <p:txEl>
                                              <p:pRg st="6" end="6"/>
                                            </p:txEl>
                                          </p:spTgt>
                                        </p:tgtEl>
                                      </p:cBhvr>
                                      <p:to x="100000" y="100000"/>
                                    </p:animScale>
                                    <p:animScale>
                                      <p:cBhvr>
                                        <p:cTn id="99" dur="26">
                                          <p:stCondLst>
                                            <p:cond delay="1808"/>
                                          </p:stCondLst>
                                        </p:cTn>
                                        <p:tgtEl>
                                          <p:spTgt spid="3">
                                            <p:txEl>
                                              <p:pRg st="6" end="6"/>
                                            </p:txEl>
                                          </p:spTgt>
                                        </p:tgtEl>
                                      </p:cBhvr>
                                      <p:to x="100000" y="95000"/>
                                    </p:animScale>
                                    <p:animScale>
                                      <p:cBhvr>
                                        <p:cTn id="100" dur="166" decel="50000">
                                          <p:stCondLst>
                                            <p:cond delay="1834"/>
                                          </p:stCondLst>
                                        </p:cTn>
                                        <p:tgtEl>
                                          <p:spTgt spid="3">
                                            <p:txEl>
                                              <p:pRg st="6" end="6"/>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7" end="7"/>
                                            </p:txEl>
                                          </p:spTgt>
                                        </p:tgtEl>
                                        <p:attrNameLst>
                                          <p:attrName>style.visibility</p:attrName>
                                        </p:attrNameLst>
                                      </p:cBhvr>
                                      <p:to>
                                        <p:strVal val="visible"/>
                                      </p:to>
                                    </p:set>
                                    <p:animEffect transition="in" filter="wipe(down)">
                                      <p:cBhvr>
                                        <p:cTn id="103" dur="580">
                                          <p:stCondLst>
                                            <p:cond delay="0"/>
                                          </p:stCondLst>
                                        </p:cTn>
                                        <p:tgtEl>
                                          <p:spTgt spid="3">
                                            <p:txEl>
                                              <p:pRg st="7" end="7"/>
                                            </p:txEl>
                                          </p:spTgt>
                                        </p:tgtEl>
                                      </p:cBhvr>
                                    </p:animEffect>
                                    <p:anim calcmode="lin" valueType="num">
                                      <p:cBhvr>
                                        <p:cTn id="10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7" end="7"/>
                                            </p:txEl>
                                          </p:spTgt>
                                        </p:tgtEl>
                                      </p:cBhvr>
                                      <p:to x="100000" y="60000"/>
                                    </p:animScale>
                                    <p:animScale>
                                      <p:cBhvr>
                                        <p:cTn id="110" dur="166" decel="50000">
                                          <p:stCondLst>
                                            <p:cond delay="676"/>
                                          </p:stCondLst>
                                        </p:cTn>
                                        <p:tgtEl>
                                          <p:spTgt spid="3">
                                            <p:txEl>
                                              <p:pRg st="7" end="7"/>
                                            </p:txEl>
                                          </p:spTgt>
                                        </p:tgtEl>
                                      </p:cBhvr>
                                      <p:to x="100000" y="100000"/>
                                    </p:animScale>
                                    <p:animScale>
                                      <p:cBhvr>
                                        <p:cTn id="111" dur="26">
                                          <p:stCondLst>
                                            <p:cond delay="1312"/>
                                          </p:stCondLst>
                                        </p:cTn>
                                        <p:tgtEl>
                                          <p:spTgt spid="3">
                                            <p:txEl>
                                              <p:pRg st="7" end="7"/>
                                            </p:txEl>
                                          </p:spTgt>
                                        </p:tgtEl>
                                      </p:cBhvr>
                                      <p:to x="100000" y="80000"/>
                                    </p:animScale>
                                    <p:animScale>
                                      <p:cBhvr>
                                        <p:cTn id="112" dur="166" decel="50000">
                                          <p:stCondLst>
                                            <p:cond delay="1338"/>
                                          </p:stCondLst>
                                        </p:cTn>
                                        <p:tgtEl>
                                          <p:spTgt spid="3">
                                            <p:txEl>
                                              <p:pRg st="7" end="7"/>
                                            </p:txEl>
                                          </p:spTgt>
                                        </p:tgtEl>
                                      </p:cBhvr>
                                      <p:to x="100000" y="100000"/>
                                    </p:animScale>
                                    <p:animScale>
                                      <p:cBhvr>
                                        <p:cTn id="113" dur="26">
                                          <p:stCondLst>
                                            <p:cond delay="1642"/>
                                          </p:stCondLst>
                                        </p:cTn>
                                        <p:tgtEl>
                                          <p:spTgt spid="3">
                                            <p:txEl>
                                              <p:pRg st="7" end="7"/>
                                            </p:txEl>
                                          </p:spTgt>
                                        </p:tgtEl>
                                      </p:cBhvr>
                                      <p:to x="100000" y="90000"/>
                                    </p:animScale>
                                    <p:animScale>
                                      <p:cBhvr>
                                        <p:cTn id="114" dur="166" decel="50000">
                                          <p:stCondLst>
                                            <p:cond delay="1668"/>
                                          </p:stCondLst>
                                        </p:cTn>
                                        <p:tgtEl>
                                          <p:spTgt spid="3">
                                            <p:txEl>
                                              <p:pRg st="7" end="7"/>
                                            </p:txEl>
                                          </p:spTgt>
                                        </p:tgtEl>
                                      </p:cBhvr>
                                      <p:to x="100000" y="100000"/>
                                    </p:animScale>
                                    <p:animScale>
                                      <p:cBhvr>
                                        <p:cTn id="115" dur="26">
                                          <p:stCondLst>
                                            <p:cond delay="1808"/>
                                          </p:stCondLst>
                                        </p:cTn>
                                        <p:tgtEl>
                                          <p:spTgt spid="3">
                                            <p:txEl>
                                              <p:pRg st="7" end="7"/>
                                            </p:txEl>
                                          </p:spTgt>
                                        </p:tgtEl>
                                      </p:cBhvr>
                                      <p:to x="100000" y="95000"/>
                                    </p:animScale>
                                    <p:animScale>
                                      <p:cBhvr>
                                        <p:cTn id="116" dur="166" decel="50000">
                                          <p:stCondLst>
                                            <p:cond delay="1834"/>
                                          </p:stCondLst>
                                        </p:cTn>
                                        <p:tgtEl>
                                          <p:spTgt spid="3">
                                            <p:txEl>
                                              <p:pRg st="7" end="7"/>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8" end="8"/>
                                            </p:txEl>
                                          </p:spTgt>
                                        </p:tgtEl>
                                        <p:attrNameLst>
                                          <p:attrName>style.visibility</p:attrName>
                                        </p:attrNameLst>
                                      </p:cBhvr>
                                      <p:to>
                                        <p:strVal val="visible"/>
                                      </p:to>
                                    </p:set>
                                    <p:animEffect transition="in" filter="wipe(down)">
                                      <p:cBhvr>
                                        <p:cTn id="119" dur="580">
                                          <p:stCondLst>
                                            <p:cond delay="0"/>
                                          </p:stCondLst>
                                        </p:cTn>
                                        <p:tgtEl>
                                          <p:spTgt spid="3">
                                            <p:txEl>
                                              <p:pRg st="8" end="8"/>
                                            </p:txEl>
                                          </p:spTgt>
                                        </p:tgtEl>
                                      </p:cBhvr>
                                    </p:animEffect>
                                    <p:anim calcmode="lin" valueType="num">
                                      <p:cBhvr>
                                        <p:cTn id="12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8" end="8"/>
                                            </p:txEl>
                                          </p:spTgt>
                                        </p:tgtEl>
                                      </p:cBhvr>
                                      <p:to x="100000" y="60000"/>
                                    </p:animScale>
                                    <p:animScale>
                                      <p:cBhvr>
                                        <p:cTn id="126" dur="166" decel="50000">
                                          <p:stCondLst>
                                            <p:cond delay="676"/>
                                          </p:stCondLst>
                                        </p:cTn>
                                        <p:tgtEl>
                                          <p:spTgt spid="3">
                                            <p:txEl>
                                              <p:pRg st="8" end="8"/>
                                            </p:txEl>
                                          </p:spTgt>
                                        </p:tgtEl>
                                      </p:cBhvr>
                                      <p:to x="100000" y="100000"/>
                                    </p:animScale>
                                    <p:animScale>
                                      <p:cBhvr>
                                        <p:cTn id="127" dur="26">
                                          <p:stCondLst>
                                            <p:cond delay="1312"/>
                                          </p:stCondLst>
                                        </p:cTn>
                                        <p:tgtEl>
                                          <p:spTgt spid="3">
                                            <p:txEl>
                                              <p:pRg st="8" end="8"/>
                                            </p:txEl>
                                          </p:spTgt>
                                        </p:tgtEl>
                                      </p:cBhvr>
                                      <p:to x="100000" y="80000"/>
                                    </p:animScale>
                                    <p:animScale>
                                      <p:cBhvr>
                                        <p:cTn id="128" dur="166" decel="50000">
                                          <p:stCondLst>
                                            <p:cond delay="1338"/>
                                          </p:stCondLst>
                                        </p:cTn>
                                        <p:tgtEl>
                                          <p:spTgt spid="3">
                                            <p:txEl>
                                              <p:pRg st="8" end="8"/>
                                            </p:txEl>
                                          </p:spTgt>
                                        </p:tgtEl>
                                      </p:cBhvr>
                                      <p:to x="100000" y="100000"/>
                                    </p:animScale>
                                    <p:animScale>
                                      <p:cBhvr>
                                        <p:cTn id="129" dur="26">
                                          <p:stCondLst>
                                            <p:cond delay="1642"/>
                                          </p:stCondLst>
                                        </p:cTn>
                                        <p:tgtEl>
                                          <p:spTgt spid="3">
                                            <p:txEl>
                                              <p:pRg st="8" end="8"/>
                                            </p:txEl>
                                          </p:spTgt>
                                        </p:tgtEl>
                                      </p:cBhvr>
                                      <p:to x="100000" y="90000"/>
                                    </p:animScale>
                                    <p:animScale>
                                      <p:cBhvr>
                                        <p:cTn id="130" dur="166" decel="50000">
                                          <p:stCondLst>
                                            <p:cond delay="1668"/>
                                          </p:stCondLst>
                                        </p:cTn>
                                        <p:tgtEl>
                                          <p:spTgt spid="3">
                                            <p:txEl>
                                              <p:pRg st="8" end="8"/>
                                            </p:txEl>
                                          </p:spTgt>
                                        </p:tgtEl>
                                      </p:cBhvr>
                                      <p:to x="100000" y="100000"/>
                                    </p:animScale>
                                    <p:animScale>
                                      <p:cBhvr>
                                        <p:cTn id="131" dur="26">
                                          <p:stCondLst>
                                            <p:cond delay="1808"/>
                                          </p:stCondLst>
                                        </p:cTn>
                                        <p:tgtEl>
                                          <p:spTgt spid="3">
                                            <p:txEl>
                                              <p:pRg st="8" end="8"/>
                                            </p:txEl>
                                          </p:spTgt>
                                        </p:tgtEl>
                                      </p:cBhvr>
                                      <p:to x="100000" y="95000"/>
                                    </p:animScale>
                                    <p:animScale>
                                      <p:cBhvr>
                                        <p:cTn id="132" dur="166" decel="50000">
                                          <p:stCondLst>
                                            <p:cond delay="1834"/>
                                          </p:stCondLst>
                                        </p:cTn>
                                        <p:tgtEl>
                                          <p:spTgt spid="3">
                                            <p:txEl>
                                              <p:pRg st="8" end="8"/>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3">
                                            <p:txEl>
                                              <p:pRg st="9" end="9"/>
                                            </p:txEl>
                                          </p:spTgt>
                                        </p:tgtEl>
                                        <p:attrNameLst>
                                          <p:attrName>style.visibility</p:attrName>
                                        </p:attrNameLst>
                                      </p:cBhvr>
                                      <p:to>
                                        <p:strVal val="visible"/>
                                      </p:to>
                                    </p:set>
                                    <p:animEffect transition="in" filter="wipe(down)">
                                      <p:cBhvr>
                                        <p:cTn id="135" dur="580">
                                          <p:stCondLst>
                                            <p:cond delay="0"/>
                                          </p:stCondLst>
                                        </p:cTn>
                                        <p:tgtEl>
                                          <p:spTgt spid="3">
                                            <p:txEl>
                                              <p:pRg st="9" end="9"/>
                                            </p:txEl>
                                          </p:spTgt>
                                        </p:tgtEl>
                                      </p:cBhvr>
                                    </p:animEffect>
                                    <p:anim calcmode="lin" valueType="num">
                                      <p:cBhvr>
                                        <p:cTn id="13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txEl>
                                              <p:pRg st="9" end="9"/>
                                            </p:txEl>
                                          </p:spTgt>
                                        </p:tgtEl>
                                      </p:cBhvr>
                                      <p:to x="100000" y="60000"/>
                                    </p:animScale>
                                    <p:animScale>
                                      <p:cBhvr>
                                        <p:cTn id="142" dur="166" decel="50000">
                                          <p:stCondLst>
                                            <p:cond delay="676"/>
                                          </p:stCondLst>
                                        </p:cTn>
                                        <p:tgtEl>
                                          <p:spTgt spid="3">
                                            <p:txEl>
                                              <p:pRg st="9" end="9"/>
                                            </p:txEl>
                                          </p:spTgt>
                                        </p:tgtEl>
                                      </p:cBhvr>
                                      <p:to x="100000" y="100000"/>
                                    </p:animScale>
                                    <p:animScale>
                                      <p:cBhvr>
                                        <p:cTn id="143" dur="26">
                                          <p:stCondLst>
                                            <p:cond delay="1312"/>
                                          </p:stCondLst>
                                        </p:cTn>
                                        <p:tgtEl>
                                          <p:spTgt spid="3">
                                            <p:txEl>
                                              <p:pRg st="9" end="9"/>
                                            </p:txEl>
                                          </p:spTgt>
                                        </p:tgtEl>
                                      </p:cBhvr>
                                      <p:to x="100000" y="80000"/>
                                    </p:animScale>
                                    <p:animScale>
                                      <p:cBhvr>
                                        <p:cTn id="144" dur="166" decel="50000">
                                          <p:stCondLst>
                                            <p:cond delay="1338"/>
                                          </p:stCondLst>
                                        </p:cTn>
                                        <p:tgtEl>
                                          <p:spTgt spid="3">
                                            <p:txEl>
                                              <p:pRg st="9" end="9"/>
                                            </p:txEl>
                                          </p:spTgt>
                                        </p:tgtEl>
                                      </p:cBhvr>
                                      <p:to x="100000" y="100000"/>
                                    </p:animScale>
                                    <p:animScale>
                                      <p:cBhvr>
                                        <p:cTn id="145" dur="26">
                                          <p:stCondLst>
                                            <p:cond delay="1642"/>
                                          </p:stCondLst>
                                        </p:cTn>
                                        <p:tgtEl>
                                          <p:spTgt spid="3">
                                            <p:txEl>
                                              <p:pRg st="9" end="9"/>
                                            </p:txEl>
                                          </p:spTgt>
                                        </p:tgtEl>
                                      </p:cBhvr>
                                      <p:to x="100000" y="90000"/>
                                    </p:animScale>
                                    <p:animScale>
                                      <p:cBhvr>
                                        <p:cTn id="146" dur="166" decel="50000">
                                          <p:stCondLst>
                                            <p:cond delay="1668"/>
                                          </p:stCondLst>
                                        </p:cTn>
                                        <p:tgtEl>
                                          <p:spTgt spid="3">
                                            <p:txEl>
                                              <p:pRg st="9" end="9"/>
                                            </p:txEl>
                                          </p:spTgt>
                                        </p:tgtEl>
                                      </p:cBhvr>
                                      <p:to x="100000" y="100000"/>
                                    </p:animScale>
                                    <p:animScale>
                                      <p:cBhvr>
                                        <p:cTn id="147" dur="26">
                                          <p:stCondLst>
                                            <p:cond delay="1808"/>
                                          </p:stCondLst>
                                        </p:cTn>
                                        <p:tgtEl>
                                          <p:spTgt spid="3">
                                            <p:txEl>
                                              <p:pRg st="9" end="9"/>
                                            </p:txEl>
                                          </p:spTgt>
                                        </p:tgtEl>
                                      </p:cBhvr>
                                      <p:to x="100000" y="95000"/>
                                    </p:animScale>
                                    <p:animScale>
                                      <p:cBhvr>
                                        <p:cTn id="148" dur="166" decel="50000">
                                          <p:stCondLst>
                                            <p:cond delay="1834"/>
                                          </p:stCondLst>
                                        </p:cTn>
                                        <p:tgtEl>
                                          <p:spTgt spid="3">
                                            <p:txEl>
                                              <p:pRg st="9" end="9"/>
                                            </p:txEl>
                                          </p:spTgt>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3">
                                            <p:txEl>
                                              <p:pRg st="10" end="10"/>
                                            </p:txEl>
                                          </p:spTgt>
                                        </p:tgtEl>
                                        <p:attrNameLst>
                                          <p:attrName>style.visibility</p:attrName>
                                        </p:attrNameLst>
                                      </p:cBhvr>
                                      <p:to>
                                        <p:strVal val="visible"/>
                                      </p:to>
                                    </p:set>
                                    <p:animEffect transition="in" filter="wipe(down)">
                                      <p:cBhvr>
                                        <p:cTn id="151" dur="580">
                                          <p:stCondLst>
                                            <p:cond delay="0"/>
                                          </p:stCondLst>
                                        </p:cTn>
                                        <p:tgtEl>
                                          <p:spTgt spid="3">
                                            <p:txEl>
                                              <p:pRg st="10" end="10"/>
                                            </p:txEl>
                                          </p:spTgt>
                                        </p:tgtEl>
                                      </p:cBhvr>
                                    </p:animEffect>
                                    <p:anim calcmode="lin" valueType="num">
                                      <p:cBhvr>
                                        <p:cTn id="152"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10" end="10"/>
                                            </p:txEl>
                                          </p:spTgt>
                                        </p:tgtEl>
                                      </p:cBhvr>
                                      <p:to x="100000" y="60000"/>
                                    </p:animScale>
                                    <p:animScale>
                                      <p:cBhvr>
                                        <p:cTn id="158" dur="166" decel="50000">
                                          <p:stCondLst>
                                            <p:cond delay="676"/>
                                          </p:stCondLst>
                                        </p:cTn>
                                        <p:tgtEl>
                                          <p:spTgt spid="3">
                                            <p:txEl>
                                              <p:pRg st="10" end="10"/>
                                            </p:txEl>
                                          </p:spTgt>
                                        </p:tgtEl>
                                      </p:cBhvr>
                                      <p:to x="100000" y="100000"/>
                                    </p:animScale>
                                    <p:animScale>
                                      <p:cBhvr>
                                        <p:cTn id="159" dur="26">
                                          <p:stCondLst>
                                            <p:cond delay="1312"/>
                                          </p:stCondLst>
                                        </p:cTn>
                                        <p:tgtEl>
                                          <p:spTgt spid="3">
                                            <p:txEl>
                                              <p:pRg st="10" end="10"/>
                                            </p:txEl>
                                          </p:spTgt>
                                        </p:tgtEl>
                                      </p:cBhvr>
                                      <p:to x="100000" y="80000"/>
                                    </p:animScale>
                                    <p:animScale>
                                      <p:cBhvr>
                                        <p:cTn id="160" dur="166" decel="50000">
                                          <p:stCondLst>
                                            <p:cond delay="1338"/>
                                          </p:stCondLst>
                                        </p:cTn>
                                        <p:tgtEl>
                                          <p:spTgt spid="3">
                                            <p:txEl>
                                              <p:pRg st="10" end="10"/>
                                            </p:txEl>
                                          </p:spTgt>
                                        </p:tgtEl>
                                      </p:cBhvr>
                                      <p:to x="100000" y="100000"/>
                                    </p:animScale>
                                    <p:animScale>
                                      <p:cBhvr>
                                        <p:cTn id="161" dur="26">
                                          <p:stCondLst>
                                            <p:cond delay="1642"/>
                                          </p:stCondLst>
                                        </p:cTn>
                                        <p:tgtEl>
                                          <p:spTgt spid="3">
                                            <p:txEl>
                                              <p:pRg st="10" end="10"/>
                                            </p:txEl>
                                          </p:spTgt>
                                        </p:tgtEl>
                                      </p:cBhvr>
                                      <p:to x="100000" y="90000"/>
                                    </p:animScale>
                                    <p:animScale>
                                      <p:cBhvr>
                                        <p:cTn id="162" dur="166" decel="50000">
                                          <p:stCondLst>
                                            <p:cond delay="1668"/>
                                          </p:stCondLst>
                                        </p:cTn>
                                        <p:tgtEl>
                                          <p:spTgt spid="3">
                                            <p:txEl>
                                              <p:pRg st="10" end="10"/>
                                            </p:txEl>
                                          </p:spTgt>
                                        </p:tgtEl>
                                      </p:cBhvr>
                                      <p:to x="100000" y="100000"/>
                                    </p:animScale>
                                    <p:animScale>
                                      <p:cBhvr>
                                        <p:cTn id="163" dur="26">
                                          <p:stCondLst>
                                            <p:cond delay="1808"/>
                                          </p:stCondLst>
                                        </p:cTn>
                                        <p:tgtEl>
                                          <p:spTgt spid="3">
                                            <p:txEl>
                                              <p:pRg st="10" end="10"/>
                                            </p:txEl>
                                          </p:spTgt>
                                        </p:tgtEl>
                                      </p:cBhvr>
                                      <p:to x="100000" y="95000"/>
                                    </p:animScale>
                                    <p:animScale>
                                      <p:cBhvr>
                                        <p:cTn id="164"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NZ" altLang="en-US" dirty="0" smtClean="0">
                <a:solidFill>
                  <a:schemeClr val="bg2"/>
                </a:solidFill>
              </a:rPr>
              <a:t>Minimum Wage</a:t>
            </a:r>
          </a:p>
        </p:txBody>
      </p:sp>
      <p:sp>
        <p:nvSpPr>
          <p:cNvPr id="3" name="Content Placeholder 2"/>
          <p:cNvSpPr>
            <a:spLocks noGrp="1"/>
          </p:cNvSpPr>
          <p:nvPr>
            <p:ph idx="1"/>
          </p:nvPr>
        </p:nvSpPr>
        <p:spPr>
          <a:xfrm>
            <a:off x="457200" y="1484784"/>
            <a:ext cx="5915000" cy="4896544"/>
          </a:xfrm>
        </p:spPr>
        <p:txBody>
          <a:bodyPr>
            <a:normAutofit fontScale="92500"/>
          </a:bodyPr>
          <a:lstStyle/>
          <a:p>
            <a:pPr>
              <a:defRPr/>
            </a:pPr>
            <a:r>
              <a:rPr lang="en-NZ" dirty="0" smtClean="0">
                <a:solidFill>
                  <a:schemeClr val="bg2"/>
                </a:solidFill>
              </a:rPr>
              <a:t>What is the current minimum wage?  </a:t>
            </a:r>
          </a:p>
          <a:p>
            <a:pPr>
              <a:defRPr/>
            </a:pPr>
            <a:r>
              <a:rPr lang="en-NZ" dirty="0" smtClean="0">
                <a:solidFill>
                  <a:schemeClr val="bg2"/>
                </a:solidFill>
              </a:rPr>
              <a:t>What if they are only 16, how much do they get? </a:t>
            </a:r>
          </a:p>
          <a:p>
            <a:pPr>
              <a:defRPr/>
            </a:pPr>
            <a:r>
              <a:rPr lang="en-NZ" dirty="0" smtClean="0">
                <a:solidFill>
                  <a:schemeClr val="bg2"/>
                </a:solidFill>
              </a:rPr>
              <a:t>Wages are a cost to businesses, so if the Government increases the minimum wage, then this increases the expenses of a business</a:t>
            </a:r>
          </a:p>
          <a:p>
            <a:pPr>
              <a:defRPr/>
            </a:pPr>
            <a:r>
              <a:rPr lang="en-NZ" dirty="0" smtClean="0">
                <a:solidFill>
                  <a:schemeClr val="bg2"/>
                </a:solidFill>
              </a:rPr>
              <a:t>This will mean less profits so less money left over for expansion, hiring of more staff, buying new equipment </a:t>
            </a:r>
            <a:r>
              <a:rPr lang="en-NZ" dirty="0" err="1" smtClean="0">
                <a:solidFill>
                  <a:schemeClr val="bg2"/>
                </a:solidFill>
              </a:rPr>
              <a:t>etc</a:t>
            </a:r>
            <a:endParaRPr lang="en-NZ" dirty="0" smtClean="0">
              <a:solidFill>
                <a:schemeClr val="bg2"/>
              </a:solidFill>
            </a:endParaRPr>
          </a:p>
          <a:p>
            <a:pPr>
              <a:defRPr/>
            </a:pPr>
            <a:r>
              <a:rPr lang="en-NZ" dirty="0" smtClean="0">
                <a:solidFill>
                  <a:schemeClr val="bg2"/>
                </a:solidFill>
              </a:rPr>
              <a:t>Current workers who are already receiving the equivalent of minimum wage will have to have their wages increased also to be above those who have just had a pay rise</a:t>
            </a:r>
            <a:endParaRPr lang="en-NZ" dirty="0">
              <a:solidFill>
                <a:schemeClr val="bg2"/>
              </a:solidFill>
            </a:endParaRPr>
          </a:p>
        </p:txBody>
      </p:sp>
      <p:pic>
        <p:nvPicPr>
          <p:cNvPr id="14338" name="Picture 2" descr="http://www.guide2.co.nz/files/Roll-of-Money_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864" y="1340768"/>
            <a:ext cx="285750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255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NZ" altLang="en-US" smtClean="0">
                <a:solidFill>
                  <a:schemeClr val="bg2"/>
                </a:solidFill>
              </a:rPr>
              <a:t>Unemployment Rate</a:t>
            </a:r>
          </a:p>
        </p:txBody>
      </p:sp>
      <p:sp>
        <p:nvSpPr>
          <p:cNvPr id="3" name="Content Placeholder 2"/>
          <p:cNvSpPr>
            <a:spLocks noGrp="1"/>
          </p:cNvSpPr>
          <p:nvPr>
            <p:ph idx="1"/>
          </p:nvPr>
        </p:nvSpPr>
        <p:spPr>
          <a:xfrm>
            <a:off x="457200" y="1628800"/>
            <a:ext cx="5266928" cy="4536504"/>
          </a:xfrm>
        </p:spPr>
        <p:txBody>
          <a:bodyPr>
            <a:normAutofit/>
          </a:bodyPr>
          <a:lstStyle/>
          <a:p>
            <a:pPr>
              <a:defRPr/>
            </a:pPr>
            <a:r>
              <a:rPr lang="en-NZ" dirty="0" smtClean="0">
                <a:solidFill>
                  <a:schemeClr val="bg2"/>
                </a:solidFill>
              </a:rPr>
              <a:t>If the Government </a:t>
            </a:r>
            <a:r>
              <a:rPr lang="en-NZ" b="1" u="sng" dirty="0" smtClean="0">
                <a:solidFill>
                  <a:schemeClr val="bg2"/>
                </a:solidFill>
              </a:rPr>
              <a:t>decreases</a:t>
            </a:r>
            <a:r>
              <a:rPr lang="en-NZ" dirty="0" smtClean="0">
                <a:solidFill>
                  <a:schemeClr val="bg2"/>
                </a:solidFill>
              </a:rPr>
              <a:t> the unemployment rate then this means that those people who are on the benefit will decide it is not a lot to live on so they will go out and find jobs. </a:t>
            </a:r>
          </a:p>
          <a:p>
            <a:pPr>
              <a:defRPr/>
            </a:pPr>
            <a:r>
              <a:rPr lang="en-NZ" dirty="0" smtClean="0">
                <a:solidFill>
                  <a:schemeClr val="bg2"/>
                </a:solidFill>
              </a:rPr>
              <a:t>This is good for business as there is more people available for work</a:t>
            </a:r>
          </a:p>
          <a:p>
            <a:pPr>
              <a:defRPr/>
            </a:pPr>
            <a:r>
              <a:rPr lang="en-NZ" dirty="0" smtClean="0">
                <a:solidFill>
                  <a:schemeClr val="bg2"/>
                </a:solidFill>
              </a:rPr>
              <a:t>However, it could </a:t>
            </a:r>
            <a:r>
              <a:rPr lang="en-NZ" b="1" u="sng" dirty="0" smtClean="0">
                <a:solidFill>
                  <a:schemeClr val="bg2"/>
                </a:solidFill>
              </a:rPr>
              <a:t>increase crime </a:t>
            </a:r>
            <a:r>
              <a:rPr lang="en-NZ" dirty="0" smtClean="0">
                <a:solidFill>
                  <a:schemeClr val="bg2"/>
                </a:solidFill>
              </a:rPr>
              <a:t>as these people sometimes are “unemployable” and choose not to work</a:t>
            </a:r>
            <a:endParaRPr lang="en-NZ" dirty="0">
              <a:solidFill>
                <a:schemeClr val="bg2"/>
              </a:solidFill>
            </a:endParaRPr>
          </a:p>
        </p:txBody>
      </p:sp>
      <p:pic>
        <p:nvPicPr>
          <p:cNvPr id="3074" name="Picture 2" descr="http://evolutant.weebly.com/uploads/1/4/5/2/14525414/6571761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7626" y="1916832"/>
            <a:ext cx="314558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4348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477</TotalTime>
  <Words>2556</Words>
  <Application>Microsoft Macintosh PowerPoint</Application>
  <PresentationFormat>On-screen Show (4:3)</PresentationFormat>
  <Paragraphs>179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Times New Roman</vt:lpstr>
      <vt:lpstr>Wingdings</vt:lpstr>
      <vt:lpstr>Theme1</vt:lpstr>
      <vt:lpstr>Level 2  Business Studies </vt:lpstr>
      <vt:lpstr>Political Influences (Changes to government policy) </vt:lpstr>
      <vt:lpstr>Instructions</vt:lpstr>
      <vt:lpstr>Discussion questions</vt:lpstr>
      <vt:lpstr>Suggested solutions</vt:lpstr>
      <vt:lpstr>Political Influences Overview</vt:lpstr>
      <vt:lpstr>Factors</vt:lpstr>
      <vt:lpstr>Minimum Wage</vt:lpstr>
      <vt:lpstr>Unemployment Rate</vt:lpstr>
      <vt:lpstr>Company Tax Rate</vt:lpstr>
      <vt:lpstr>Kiwisaver</vt:lpstr>
      <vt:lpstr>Retirement Age</vt:lpstr>
      <vt:lpstr>GST Changes</vt:lpstr>
      <vt:lpstr>Laws</vt:lpstr>
      <vt:lpstr>Laws continued</vt:lpstr>
      <vt:lpstr>Interest Rate Changes</vt:lpstr>
      <vt:lpstr>OCR continued</vt:lpstr>
      <vt:lpstr>Free Trade &amp; Trade negotiations</vt:lpstr>
      <vt:lpstr>Exchange Rate</vt:lpstr>
      <vt:lpstr>Research and Development</vt:lpstr>
      <vt:lpstr>Political Influences</vt:lpstr>
      <vt:lpstr>What do businesses need to consider?</vt:lpstr>
      <vt:lpstr>Trade Unions </vt:lpstr>
      <vt:lpstr>Trade Union Aims</vt:lpstr>
      <vt:lpstr>Advantages of being in a Trade Union </vt:lpstr>
      <vt:lpstr>Methods used by Trade Unions</vt:lpstr>
      <vt:lpstr>PowerPoint Presentation</vt:lpstr>
      <vt:lpstr>Achievements</vt:lpstr>
      <vt:lpstr>Achievements</vt:lpstr>
      <vt:lpstr>Achievements</vt:lpstr>
      <vt:lpstr>Employer Associations</vt:lpstr>
      <vt:lpstr>Employer Associations</vt:lpstr>
      <vt:lpstr>Examples of NZ Employer Associations</vt:lpstr>
      <vt:lpstr>Examples of NZ Employer Associations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Systems</dc:title>
  <cp:lastModifiedBy>Microsoft Office User</cp:lastModifiedBy>
  <cp:revision>2</cp:revision>
  <dcterms:created xsi:type="dcterms:W3CDTF">2011-09-14T00:05:33Z</dcterms:created>
  <dcterms:modified xsi:type="dcterms:W3CDTF">2019-01-13T01:47:02Z</dcterms:modified>
</cp:coreProperties>
</file>