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0"/>
  </p:handoutMasterIdLst>
  <p:sldIdLst>
    <p:sldId id="343" r:id="rId2"/>
    <p:sldId id="344" r:id="rId3"/>
    <p:sldId id="345" r:id="rId4"/>
    <p:sldId id="346" r:id="rId5"/>
    <p:sldId id="347" r:id="rId6"/>
    <p:sldId id="348" r:id="rId7"/>
    <p:sldId id="349" r:id="rId8"/>
    <p:sldId id="350" r:id="rId9"/>
    <p:sldId id="351" r:id="rId10"/>
    <p:sldId id="352" r:id="rId11"/>
    <p:sldId id="353" r:id="rId12"/>
    <p:sldId id="354" r:id="rId13"/>
    <p:sldId id="357" r:id="rId14"/>
    <p:sldId id="358" r:id="rId15"/>
    <p:sldId id="359" r:id="rId16"/>
    <p:sldId id="360" r:id="rId17"/>
    <p:sldId id="361" r:id="rId18"/>
    <p:sldId id="362" r:id="rId1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267"/>
  </p:normalViewPr>
  <p:slideViewPr>
    <p:cSldViewPr>
      <p:cViewPr>
        <p:scale>
          <a:sx n="116" d="100"/>
          <a:sy n="116" d="100"/>
        </p:scale>
        <p:origin x="144" y="144"/>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C983128-51C6-49E7-9053-DFC4FC191D00}" type="datetimeFigureOut">
              <a:rPr lang="en-US"/>
              <a:pPr>
                <a:defRPr/>
              </a:pPr>
              <a:t>1/13/19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6F91A81-65A1-4424-86B1-0E21973EAEAE}" type="slidenum">
              <a:rPr lang="en-NZ"/>
              <a:pPr>
                <a:defRPr/>
              </a:pPr>
              <a:t>‹#›</a:t>
            </a:fld>
            <a:endParaRPr lang="en-NZ"/>
          </a:p>
        </p:txBody>
      </p:sp>
    </p:spTree>
    <p:extLst>
      <p:ext uri="{BB962C8B-B14F-4D97-AF65-F5344CB8AC3E}">
        <p14:creationId xmlns:p14="http://schemas.microsoft.com/office/powerpoint/2010/main" val="28840899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436938"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grpSp>
        <p:nvGrpSpPr>
          <p:cNvPr id="6" name="Group 4"/>
          <p:cNvGrpSpPr>
            <a:grpSpLocks/>
          </p:cNvGrpSpPr>
          <p:nvPr/>
        </p:nvGrpSpPr>
        <p:grpSpPr bwMode="auto">
          <a:xfrm>
            <a:off x="417958" y="1207566"/>
            <a:ext cx="2249488" cy="3157538"/>
            <a:chOff x="354" y="672"/>
            <a:chExt cx="1417" cy="1989"/>
          </a:xfrm>
        </p:grpSpPr>
        <p:sp>
          <p:nvSpPr>
            <p:cNvPr id="7" name="Rectangle 5"/>
            <p:cNvSpPr>
              <a:spLocks noChangeArrowheads="1"/>
            </p:cNvSpPr>
            <p:nvPr userDrawn="1"/>
          </p:nvSpPr>
          <p:spPr bwMode="auto">
            <a:xfrm>
              <a:off x="354" y="2257"/>
              <a:ext cx="356"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8" name="Rectangle 6"/>
            <p:cNvSpPr>
              <a:spLocks noChangeArrowheads="1"/>
            </p:cNvSpPr>
            <p:nvPr userDrawn="1"/>
          </p:nvSpPr>
          <p:spPr bwMode="auto">
            <a:xfrm>
              <a:off x="1060" y="1065"/>
              <a:ext cx="355"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9" name="Rectangle 7"/>
            <p:cNvSpPr>
              <a:spLocks noChangeArrowheads="1"/>
            </p:cNvSpPr>
            <p:nvPr userDrawn="1"/>
          </p:nvSpPr>
          <p:spPr bwMode="auto">
            <a:xfrm>
              <a:off x="1409" y="672"/>
              <a:ext cx="362"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0" name="Rectangle 8"/>
            <p:cNvSpPr>
              <a:spLocks noChangeArrowheads="1"/>
            </p:cNvSpPr>
            <p:nvPr userDrawn="1"/>
          </p:nvSpPr>
          <p:spPr bwMode="auto">
            <a:xfrm>
              <a:off x="705" y="2257"/>
              <a:ext cx="361"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mn-cs"/>
              </a:endParaRPr>
            </a:p>
          </p:txBody>
        </p:sp>
        <p:sp>
          <p:nvSpPr>
            <p:cNvPr id="11" name="Rectangle 9"/>
            <p:cNvSpPr>
              <a:spLocks noChangeArrowheads="1"/>
            </p:cNvSpPr>
            <p:nvPr userDrawn="1"/>
          </p:nvSpPr>
          <p:spPr bwMode="auto">
            <a:xfrm>
              <a:off x="1409" y="1065"/>
              <a:ext cx="362"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2" name="Rectangle 10"/>
            <p:cNvSpPr>
              <a:spLocks noChangeArrowheads="1"/>
            </p:cNvSpPr>
            <p:nvPr userDrawn="1"/>
          </p:nvSpPr>
          <p:spPr bwMode="auto">
            <a:xfrm>
              <a:off x="705" y="1464"/>
              <a:ext cx="361"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3" name="Rectangle 11"/>
            <p:cNvSpPr>
              <a:spLocks noChangeArrowheads="1"/>
            </p:cNvSpPr>
            <p:nvPr userDrawn="1"/>
          </p:nvSpPr>
          <p:spPr bwMode="auto">
            <a:xfrm>
              <a:off x="1060" y="1464"/>
              <a:ext cx="355"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4" name="Rectangle 12"/>
            <p:cNvSpPr>
              <a:spLocks noChangeArrowheads="1"/>
            </p:cNvSpPr>
            <p:nvPr userDrawn="1"/>
          </p:nvSpPr>
          <p:spPr bwMode="auto">
            <a:xfrm>
              <a:off x="354" y="1857"/>
              <a:ext cx="356"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5" name="Rectangle 13"/>
            <p:cNvSpPr>
              <a:spLocks noChangeArrowheads="1"/>
            </p:cNvSpPr>
            <p:nvPr userDrawn="1"/>
          </p:nvSpPr>
          <p:spPr bwMode="auto">
            <a:xfrm>
              <a:off x="705" y="1857"/>
              <a:ext cx="361"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grpSp>
      <p:sp>
        <p:nvSpPr>
          <p:cNvPr id="7185" name="Rectangle 17"/>
          <p:cNvSpPr>
            <a:spLocks noGrp="1" noChangeArrowheads="1"/>
          </p:cNvSpPr>
          <p:nvPr>
            <p:ph type="ctrTitle"/>
          </p:nvPr>
        </p:nvSpPr>
        <p:spPr>
          <a:xfrm>
            <a:off x="2971800" y="2060848"/>
            <a:ext cx="5632450" cy="1977752"/>
          </a:xfrm>
        </p:spPr>
        <p:txBody>
          <a:bodyPr/>
          <a:lstStyle>
            <a:lvl1pPr>
              <a:defRPr sz="5000">
                <a:solidFill>
                  <a:schemeClr val="bg2">
                    <a:lumMod val="75000"/>
                  </a:schemeClr>
                </a:solidFill>
              </a:defRPr>
            </a:lvl1pPr>
          </a:lstStyle>
          <a:p>
            <a:r>
              <a:rPr lang="en-US" dirty="0" smtClean="0"/>
              <a:t>Click to edit Master title style</a:t>
            </a:r>
            <a:endParaRPr lang="en-AU" dirty="0"/>
          </a:p>
        </p:txBody>
      </p:sp>
      <p:sp>
        <p:nvSpPr>
          <p:cNvPr id="7186" name="Rectangle 18"/>
          <p:cNvSpPr>
            <a:spLocks noGrp="1" noChangeArrowheads="1"/>
          </p:cNvSpPr>
          <p:nvPr>
            <p:ph type="subTitle" idx="1"/>
          </p:nvPr>
        </p:nvSpPr>
        <p:spPr>
          <a:xfrm>
            <a:off x="2971800" y="4509120"/>
            <a:ext cx="6019800" cy="1510680"/>
          </a:xfrm>
        </p:spPr>
        <p:txBody>
          <a:bodyPr/>
          <a:lstStyle>
            <a:lvl1pPr marL="0" indent="0">
              <a:buFont typeface="Wingdings" pitchFamily="2" charset="2"/>
              <a:buNone/>
              <a:defRPr sz="3400">
                <a:solidFill>
                  <a:schemeClr val="bg2">
                    <a:lumMod val="75000"/>
                  </a:schemeClr>
                </a:solidFill>
              </a:defRPr>
            </a:lvl1pPr>
          </a:lstStyle>
          <a:p>
            <a:r>
              <a:rPr lang="en-US" dirty="0" smtClean="0"/>
              <a:t>Click to edit Master subtitle style</a:t>
            </a:r>
            <a:endParaRPr lang="en-AU" dirty="0"/>
          </a:p>
        </p:txBody>
      </p:sp>
      <p:sp>
        <p:nvSpPr>
          <p:cNvPr id="23" name="Rectangle 14"/>
          <p:cNvSpPr>
            <a:spLocks noGrp="1" noChangeArrowheads="1"/>
          </p:cNvSpPr>
          <p:nvPr>
            <p:ph type="dt" sz="half" idx="10"/>
          </p:nvPr>
        </p:nvSpPr>
        <p:spPr>
          <a:xfrm>
            <a:off x="457200" y="6248400"/>
            <a:ext cx="2133600" cy="457200"/>
          </a:xfrm>
        </p:spPr>
        <p:txBody>
          <a:bodyPr/>
          <a:lstStyle>
            <a:lvl1pPr>
              <a:defRPr/>
            </a:lvl1pPr>
          </a:lstStyle>
          <a:p>
            <a:pPr>
              <a:defRPr/>
            </a:pPr>
            <a:endParaRPr lang="en-AU" dirty="0"/>
          </a:p>
        </p:txBody>
      </p:sp>
      <p:sp>
        <p:nvSpPr>
          <p:cNvPr id="24" name="Rectangle 15"/>
          <p:cNvSpPr>
            <a:spLocks noGrp="1" noChangeArrowheads="1"/>
          </p:cNvSpPr>
          <p:nvPr>
            <p:ph type="ftr" sz="quarter" idx="11"/>
          </p:nvPr>
        </p:nvSpPr>
        <p:spPr/>
        <p:txBody>
          <a:bodyPr/>
          <a:lstStyle>
            <a:lvl1pPr>
              <a:defRPr/>
            </a:lvl1pPr>
          </a:lstStyle>
          <a:p>
            <a:pPr>
              <a:defRPr/>
            </a:pPr>
            <a:endParaRPr lang="en-AU"/>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7" y="0"/>
            <a:ext cx="8568953" cy="1700808"/>
          </a:xfrm>
          <a:prstGeom prst="rect">
            <a:avLst/>
          </a:prstGeom>
          <a:ln>
            <a:noFill/>
          </a:ln>
          <a:effectLst>
            <a:softEdge rad="112500"/>
          </a:effectLst>
        </p:spPr>
      </p:pic>
      <p:sp>
        <p:nvSpPr>
          <p:cNvPr id="27" name="Line 18"/>
          <p:cNvSpPr>
            <a:spLocks noChangeShapeType="1"/>
          </p:cNvSpPr>
          <p:nvPr userDrawn="1"/>
        </p:nvSpPr>
        <p:spPr bwMode="auto">
          <a:xfrm flipH="1">
            <a:off x="147637" y="127000"/>
            <a:ext cx="0" cy="654236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25" name="Rectangle 16"/>
          <p:cNvSpPr>
            <a:spLocks noGrp="1" noChangeArrowheads="1"/>
          </p:cNvSpPr>
          <p:nvPr>
            <p:ph type="sldNum" sz="quarter" idx="12"/>
          </p:nvPr>
        </p:nvSpPr>
        <p:spPr/>
        <p:txBody>
          <a:bodyPr/>
          <a:lstStyle>
            <a:lvl1pPr>
              <a:defRPr/>
            </a:lvl1pPr>
          </a:lstStyle>
          <a:p>
            <a:pPr>
              <a:defRPr/>
            </a:pPr>
            <a:endParaRPr lang="en-AU" dirty="0" smtClean="0"/>
          </a:p>
        </p:txBody>
      </p:sp>
    </p:spTree>
    <p:extLst>
      <p:ext uri="{BB962C8B-B14F-4D97-AF65-F5344CB8AC3E}">
        <p14:creationId xmlns:p14="http://schemas.microsoft.com/office/powerpoint/2010/main" val="433365423"/>
      </p:ext>
    </p:extLst>
  </p:cSld>
  <p:clrMapOvr>
    <a:masterClrMapping/>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1FB33CD1-0870-4A18-96DB-E5D6909B0E85}"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2965657626"/>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294A781-99C3-4E29-A545-CAE661B4DD88}"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304052847"/>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1080120"/>
          </a:xfrm>
        </p:spPr>
        <p:txBody>
          <a:bodyPr/>
          <a:lstStyle>
            <a:lvl1pPr>
              <a:defRPr sz="3200"/>
            </a:lvl1pPr>
          </a:lstStyle>
          <a:p>
            <a:r>
              <a:rPr lang="en-US" dirty="0" smtClean="0"/>
              <a:t>Click to edit Master title style</a:t>
            </a:r>
            <a:endParaRPr lang="en-NZ" dirty="0"/>
          </a:p>
        </p:txBody>
      </p:sp>
      <p:sp>
        <p:nvSpPr>
          <p:cNvPr id="3" name="Content Placeholder 2"/>
          <p:cNvSpPr>
            <a:spLocks noGrp="1"/>
          </p:cNvSpPr>
          <p:nvPr>
            <p:ph idx="1"/>
          </p:nvPr>
        </p:nvSpPr>
        <p:spPr>
          <a:xfrm>
            <a:off x="457200" y="1628800"/>
            <a:ext cx="8229600" cy="4248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B56A566-94D9-4857-92D1-88A55DFE7DF1}"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dirty="0"/>
          </a:p>
        </p:txBody>
      </p:sp>
    </p:spTree>
    <p:extLst>
      <p:ext uri="{BB962C8B-B14F-4D97-AF65-F5344CB8AC3E}">
        <p14:creationId xmlns:p14="http://schemas.microsoft.com/office/powerpoint/2010/main" val="1745360312"/>
      </p:ext>
    </p:extLst>
  </p:cSld>
  <p:clrMapOvr>
    <a:masterClrMapping/>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B1E4A995-9C76-4972-BE34-DCF590801C12}"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410368474"/>
      </p:ext>
    </p:extLst>
  </p:cSld>
  <p:clrMapOvr>
    <a:masterClrMapping/>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350"/>
            <a:ext cx="8208912" cy="1152426"/>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DD6951EE-6034-49EA-811C-B34BCB98C677}"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54990506"/>
      </p:ext>
    </p:extLst>
  </p:cSld>
  <p:clrMapOvr>
    <a:masterClrMapping/>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2"/>
          <p:cNvSpPr>
            <a:spLocks noGrp="1" noChangeArrowheads="1"/>
          </p:cNvSpPr>
          <p:nvPr>
            <p:ph type="ftr" sz="quarter" idx="10"/>
          </p:nvPr>
        </p:nvSpPr>
        <p:spPr>
          <a:ln/>
        </p:spPr>
        <p:txBody>
          <a:bodyPr/>
          <a:lstStyle>
            <a:lvl1pPr>
              <a:defRPr/>
            </a:lvl1pPr>
          </a:lstStyle>
          <a:p>
            <a:pPr>
              <a:defRPr/>
            </a:pPr>
            <a:endParaRPr lang="en-AU"/>
          </a:p>
        </p:txBody>
      </p:sp>
      <p:sp>
        <p:nvSpPr>
          <p:cNvPr id="8" name="Rectangle 3"/>
          <p:cNvSpPr>
            <a:spLocks noGrp="1" noChangeArrowheads="1"/>
          </p:cNvSpPr>
          <p:nvPr>
            <p:ph type="sldNum" sz="quarter" idx="11"/>
          </p:nvPr>
        </p:nvSpPr>
        <p:spPr>
          <a:ln/>
        </p:spPr>
        <p:txBody>
          <a:bodyPr/>
          <a:lstStyle>
            <a:lvl1pPr>
              <a:defRPr/>
            </a:lvl1pPr>
          </a:lstStyle>
          <a:p>
            <a:pPr>
              <a:defRPr/>
            </a:pPr>
            <a:fld id="{760688A6-6F39-45DA-A34A-A5DA85BDCC3E}" type="slidenum">
              <a:rPr lang="en-AU"/>
              <a:pPr>
                <a:defRPr/>
              </a:pPr>
              <a:t>‹#›</a:t>
            </a:fld>
            <a:endParaRPr lang="en-AU"/>
          </a:p>
        </p:txBody>
      </p:sp>
      <p:sp>
        <p:nvSpPr>
          <p:cNvPr id="9"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91985852"/>
      </p:ext>
    </p:extLst>
  </p:cSld>
  <p:clrMapOvr>
    <a:masterClrMapping/>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2"/>
          <p:cNvSpPr>
            <a:spLocks noGrp="1" noChangeArrowheads="1"/>
          </p:cNvSpPr>
          <p:nvPr>
            <p:ph type="ftr" sz="quarter" idx="10"/>
          </p:nvPr>
        </p:nvSpPr>
        <p:spPr>
          <a:ln/>
        </p:spPr>
        <p:txBody>
          <a:bodyPr/>
          <a:lstStyle>
            <a:lvl1pPr>
              <a:defRPr/>
            </a:lvl1pPr>
          </a:lstStyle>
          <a:p>
            <a:pPr>
              <a:defRPr/>
            </a:pPr>
            <a:endParaRPr lang="en-AU"/>
          </a:p>
        </p:txBody>
      </p:sp>
      <p:sp>
        <p:nvSpPr>
          <p:cNvPr id="4" name="Rectangle 3"/>
          <p:cNvSpPr>
            <a:spLocks noGrp="1" noChangeArrowheads="1"/>
          </p:cNvSpPr>
          <p:nvPr>
            <p:ph type="sldNum" sz="quarter" idx="11"/>
          </p:nvPr>
        </p:nvSpPr>
        <p:spPr>
          <a:ln/>
        </p:spPr>
        <p:txBody>
          <a:bodyPr/>
          <a:lstStyle>
            <a:lvl1pPr>
              <a:defRPr/>
            </a:lvl1pPr>
          </a:lstStyle>
          <a:p>
            <a:pPr>
              <a:defRPr/>
            </a:pPr>
            <a:fld id="{272EA8AF-883B-4420-9FFA-AF84702A3C98}" type="slidenum">
              <a:rPr lang="en-AU"/>
              <a:pPr>
                <a:defRPr/>
              </a:pPr>
              <a:t>‹#›</a:t>
            </a:fld>
            <a:endParaRPr lang="en-AU"/>
          </a:p>
        </p:txBody>
      </p:sp>
      <p:sp>
        <p:nvSpPr>
          <p:cNvPr id="5"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963761150"/>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12FF8D9F-E133-4ED4-A139-00CA792B856F}" type="slidenum">
              <a:rPr lang="en-AU"/>
              <a:pPr>
                <a:defRPr/>
              </a:pPr>
              <a:t>‹#›</a:t>
            </a:fld>
            <a:endParaRPr lang="en-AU"/>
          </a:p>
        </p:txBody>
      </p:sp>
      <p:sp>
        <p:nvSpPr>
          <p:cNvPr id="4"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462291751"/>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9A7EE263-57C0-446D-A0B6-515B9FA0EE7F}"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595314670"/>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B43BD93D-5BA7-4426-8D01-0A2590BFE923}"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023487332"/>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3F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en-AU"/>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42BB271-8565-4DDC-B309-6B2CEEE8D642}" type="slidenum">
              <a:rPr lang="en-AU"/>
              <a:pPr>
                <a:defRPr/>
              </a:pPr>
              <a:t>‹#›</a:t>
            </a:fld>
            <a:endParaRPr lang="en-AU"/>
          </a:p>
        </p:txBody>
      </p:sp>
      <p:sp>
        <p:nvSpPr>
          <p:cNvPr id="1028" name="Rectangle 4"/>
          <p:cNvSpPr>
            <a:spLocks noGrp="1" noChangeArrowheads="1"/>
          </p:cNvSpPr>
          <p:nvPr>
            <p:ph type="title"/>
          </p:nvPr>
        </p:nvSpPr>
        <p:spPr bwMode="auto">
          <a:xfrm>
            <a:off x="467544" y="260350"/>
            <a:ext cx="7472362" cy="115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AU" dirty="0" smtClean="0"/>
          </a:p>
        </p:txBody>
      </p:sp>
      <p:sp>
        <p:nvSpPr>
          <p:cNvPr id="1029" name="Rectangle 5"/>
          <p:cNvSpPr>
            <a:spLocks noGrp="1" noChangeArrowheads="1"/>
          </p:cNvSpPr>
          <p:nvPr>
            <p:ph type="body" idx="1"/>
          </p:nvPr>
        </p:nvSpPr>
        <p:spPr bwMode="auto">
          <a:xfrm>
            <a:off x="457200" y="1628800"/>
            <a:ext cx="8229600" cy="42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15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AU"/>
          </a:p>
        </p:txBody>
      </p:sp>
      <p:pic>
        <p:nvPicPr>
          <p:cNvPr id="1032" name="Picture 8" descr="header_left"/>
          <p:cNvPicPr>
            <a:picLocks noChangeAspect="1" noChangeArrowheads="1"/>
          </p:cNvPicPr>
          <p:nvPr/>
        </p:nvPicPr>
        <p:blipFill>
          <a:blip r:embed="rId13">
            <a:extLst>
              <a:ext uri="{28A0092B-C50C-407E-A947-70E740481C1C}">
                <a14:useLocalDpi xmlns:a14="http://schemas.microsoft.com/office/drawing/2010/main" val="0"/>
              </a:ext>
            </a:extLst>
          </a:blip>
          <a:srcRect l="24586" t="28256" r="44872" b="31798"/>
          <a:stretch>
            <a:fillRect/>
          </a:stretch>
        </p:blipFill>
        <p:spPr bwMode="auto">
          <a:xfrm>
            <a:off x="107950" y="6327775"/>
            <a:ext cx="1223963" cy="465138"/>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6162" name="Line 18"/>
          <p:cNvSpPr>
            <a:spLocks noChangeShapeType="1"/>
          </p:cNvSpPr>
          <p:nvPr/>
        </p:nvSpPr>
        <p:spPr bwMode="auto">
          <a:xfrm flipH="1">
            <a:off x="147638" y="260350"/>
            <a:ext cx="28575" cy="590550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6163" name="Line 19"/>
          <p:cNvSpPr>
            <a:spLocks noChangeShapeType="1"/>
          </p:cNvSpPr>
          <p:nvPr/>
        </p:nvSpPr>
        <p:spPr bwMode="auto">
          <a:xfrm>
            <a:off x="1500188" y="6677025"/>
            <a:ext cx="7416800" cy="0"/>
          </a:xfrm>
          <a:prstGeom prst="line">
            <a:avLst/>
          </a:prstGeom>
          <a:noFill/>
          <a:ln w="38100">
            <a:solidFill>
              <a:schemeClr val="accent1">
                <a:lumMod val="25000"/>
              </a:schemeClr>
            </a:solidFill>
            <a:round/>
            <a:headEnd type="oval" w="med" len="med"/>
            <a:tailEnd type="oval" w="med" len="med"/>
          </a:ln>
          <a:effectLst>
            <a:outerShdw blurRad="50800" dist="38100" dir="8100000" algn="tr" rotWithShape="0">
              <a:prstClr val="black">
                <a:alpha val="40000"/>
              </a:prstClr>
            </a:outerShdw>
          </a:effectLst>
        </p:spPr>
        <p:txBody>
          <a:bodyPr/>
          <a:lstStyle/>
          <a:p>
            <a:pPr>
              <a:defRPr/>
            </a:pPr>
            <a:endParaRPr lang="en-NZ">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iming>
    <p:tnLst>
      <p:par>
        <p:cTn id="1" dur="indefinite" restart="never" nodeType="tmRoot"/>
      </p:par>
    </p:tnLst>
  </p:timing>
  <p:txStyles>
    <p:titleStyle>
      <a:lvl1pPr algn="l" rtl="0" fontAlgn="base">
        <a:spcBef>
          <a:spcPct val="0"/>
        </a:spcBef>
        <a:spcAft>
          <a:spcPct val="0"/>
        </a:spcAft>
        <a:defRPr sz="3600">
          <a:solidFill>
            <a:schemeClr val="tx1"/>
          </a:solidFill>
          <a:latin typeface="Calibri" pitchFamily="34" charset="0"/>
          <a:ea typeface="+mj-ea"/>
          <a:cs typeface="Calibri" pitchFamily="34" charset="0"/>
        </a:defRPr>
      </a:lvl1pPr>
      <a:lvl2pPr algn="l" rtl="0" fontAlgn="base">
        <a:spcBef>
          <a:spcPct val="0"/>
        </a:spcBef>
        <a:spcAft>
          <a:spcPct val="0"/>
        </a:spcAft>
        <a:defRPr sz="3200">
          <a:solidFill>
            <a:schemeClr val="tx1"/>
          </a:solidFill>
          <a:latin typeface="Arial" charset="0"/>
        </a:defRPr>
      </a:lvl2pPr>
      <a:lvl3pPr algn="l" rtl="0" fontAlgn="base">
        <a:spcBef>
          <a:spcPct val="0"/>
        </a:spcBef>
        <a:spcAft>
          <a:spcPct val="0"/>
        </a:spcAft>
        <a:defRPr sz="3200">
          <a:solidFill>
            <a:schemeClr val="tx1"/>
          </a:solidFill>
          <a:latin typeface="Arial" charset="0"/>
        </a:defRPr>
      </a:lvl3pPr>
      <a:lvl4pPr algn="l" rtl="0" fontAlgn="base">
        <a:spcBef>
          <a:spcPct val="0"/>
        </a:spcBef>
        <a:spcAft>
          <a:spcPct val="0"/>
        </a:spcAft>
        <a:defRPr sz="3200">
          <a:solidFill>
            <a:schemeClr val="tx1"/>
          </a:solidFill>
          <a:latin typeface="Arial" charset="0"/>
        </a:defRPr>
      </a:lvl4pPr>
      <a:lvl5pPr algn="l" rtl="0" fontAlgn="base">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Calibri" pitchFamily="34" charset="0"/>
          <a:cs typeface="Calibri" pitchFamily="34"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Calibri" pitchFamily="34" charset="0"/>
          <a:cs typeface="Calibri" pitchFamily="34" charset="0"/>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cialsteve.wordpress.com/" TargetMode="Externa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log.org/10045661-changing-demographics-in-financial-services-17-18-april-athens-greece.jpg" TargetMode="Externa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79613" y="1828800"/>
            <a:ext cx="6624637" cy="2209800"/>
          </a:xfrm>
        </p:spPr>
        <p:txBody>
          <a:bodyPr/>
          <a:lstStyle/>
          <a:p>
            <a:pPr algn="ctr" eaLnBrk="1" hangingPunct="1"/>
            <a:r>
              <a:rPr lang="en-NZ" altLang="en-US" b="1" smtClean="0"/>
              <a:t>Level 2 </a:t>
            </a:r>
            <a:br>
              <a:rPr lang="en-NZ" altLang="en-US" b="1" smtClean="0"/>
            </a:br>
            <a:r>
              <a:rPr lang="en-NZ" altLang="en-US" b="1" smtClean="0"/>
              <a:t>Business Studies</a:t>
            </a:r>
            <a:r>
              <a:rPr lang="en-GB" altLang="en-US" smtClean="0"/>
              <a:t> </a:t>
            </a:r>
            <a:endParaRPr lang="en-AU" altLang="en-US" smtClean="0"/>
          </a:p>
        </p:txBody>
      </p:sp>
      <p:sp>
        <p:nvSpPr>
          <p:cNvPr id="3075" name="Rectangle 3"/>
          <p:cNvSpPr>
            <a:spLocks noGrp="1" noChangeArrowheads="1"/>
          </p:cNvSpPr>
          <p:nvPr>
            <p:ph type="subTitle" idx="1"/>
          </p:nvPr>
        </p:nvSpPr>
        <p:spPr>
          <a:xfrm>
            <a:off x="900113" y="4508500"/>
            <a:ext cx="7559675" cy="1752600"/>
          </a:xfrm>
        </p:spPr>
        <p:txBody>
          <a:bodyPr/>
          <a:lstStyle/>
          <a:p>
            <a:pPr algn="ctr" eaLnBrk="1" hangingPunct="1">
              <a:lnSpc>
                <a:spcPct val="80000"/>
              </a:lnSpc>
            </a:pPr>
            <a:r>
              <a:rPr lang="en-NZ" altLang="en-US" sz="4400" b="1" dirty="0" smtClean="0">
                <a:solidFill>
                  <a:srgbClr val="000066"/>
                </a:solidFill>
              </a:rPr>
              <a:t>2.2 - AS908</a:t>
            </a:r>
            <a:r>
              <a:rPr lang="en-GB" altLang="en-US" sz="4400" b="1" smtClean="0">
                <a:solidFill>
                  <a:srgbClr val="000066"/>
                </a:solidFill>
              </a:rPr>
              <a:t>44</a:t>
            </a:r>
            <a:endParaRPr lang="en-GB" altLang="en-US" sz="3000" dirty="0" smtClean="0">
              <a:solidFill>
                <a:schemeClr val="hlink"/>
              </a:solidFill>
            </a:endParaRPr>
          </a:p>
          <a:p>
            <a:pPr algn="ctr" eaLnBrk="1" hangingPunct="1">
              <a:lnSpc>
                <a:spcPct val="80000"/>
              </a:lnSpc>
            </a:pPr>
            <a:r>
              <a:rPr lang="en-AU" altLang="en-US" sz="2800" dirty="0" smtClean="0">
                <a:solidFill>
                  <a:schemeClr val="bg2"/>
                </a:solidFill>
              </a:rPr>
              <a:t>Demonstrate understanding of how a large business responds to external factors.</a:t>
            </a:r>
            <a:r>
              <a:rPr lang="en-AU" altLang="en-US" sz="1400" b="1" dirty="0" smtClean="0">
                <a:solidFill>
                  <a:schemeClr val="bg2"/>
                </a:solidFill>
              </a:rPr>
              <a:t>BS 11/3/11/4v2 2016</a:t>
            </a:r>
          </a:p>
        </p:txBody>
      </p:sp>
    </p:spTree>
    <p:extLst>
      <p:ext uri="{BB962C8B-B14F-4D97-AF65-F5344CB8AC3E}">
        <p14:creationId xmlns:p14="http://schemas.microsoft.com/office/powerpoint/2010/main" val="1757572035"/>
      </p:ext>
    </p:extLst>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GB" altLang="en-US" sz="3200" b="1" smtClean="0">
                <a:solidFill>
                  <a:schemeClr val="bg2"/>
                </a:solidFill>
              </a:rPr>
              <a:t>Understanding customer demographics</a:t>
            </a:r>
          </a:p>
        </p:txBody>
      </p:sp>
      <p:sp>
        <p:nvSpPr>
          <p:cNvPr id="3" name="Content Placeholder 2"/>
          <p:cNvSpPr>
            <a:spLocks noGrp="1"/>
          </p:cNvSpPr>
          <p:nvPr>
            <p:ph idx="1"/>
          </p:nvPr>
        </p:nvSpPr>
        <p:spPr>
          <a:xfrm>
            <a:off x="428625" y="1714500"/>
            <a:ext cx="8229600" cy="3886200"/>
          </a:xfrm>
        </p:spPr>
        <p:txBody>
          <a:bodyPr/>
          <a:lstStyle/>
          <a:p>
            <a:r>
              <a:rPr lang="en-GB" altLang="en-US" sz="2400" smtClean="0">
                <a:solidFill>
                  <a:schemeClr val="bg2"/>
                </a:solidFill>
              </a:rPr>
              <a:t>Any organisation with identifiable regular customers, or members, who want to develop their business with their customers or attract new ones, such as hotels, restaurants, spas, health and fitness clubs, golf clubs and leisure centres, should have this information at the heart of its marketing activities </a:t>
            </a:r>
            <a:br>
              <a:rPr lang="en-GB" altLang="en-US" sz="2400" smtClean="0">
                <a:solidFill>
                  <a:schemeClr val="bg2"/>
                </a:solidFill>
              </a:rPr>
            </a:br>
            <a:r>
              <a:rPr lang="en-GB" altLang="en-US" sz="2400" smtClean="0"/>
              <a:t/>
            </a:r>
            <a:br>
              <a:rPr lang="en-GB" altLang="en-US" sz="2400" smtClean="0"/>
            </a:br>
            <a:endParaRPr lang="en-GB" altLang="en-US" sz="2400" smtClean="0"/>
          </a:p>
        </p:txBody>
      </p:sp>
      <p:pic>
        <p:nvPicPr>
          <p:cNvPr id="12292" name="Picture 2" descr="http://www.moving2newzealand.net/media/img/gallery/page_images/INTL/demograp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214813"/>
            <a:ext cx="33956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www.throng.co.nz/files/u9535/Outrage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429125"/>
            <a:ext cx="4000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03749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3200" b="1" dirty="0" smtClean="0">
                <a:solidFill>
                  <a:schemeClr val="bg2"/>
                </a:solidFill>
                <a:latin typeface="+mn-lt"/>
                <a:ea typeface="+mn-ea"/>
                <a:cs typeface="+mn-cs"/>
              </a:rPr>
              <a:t>Social influences on business activity </a:t>
            </a:r>
            <a:endParaRPr lang="en-GB" sz="3200" b="1" dirty="0"/>
          </a:p>
        </p:txBody>
      </p:sp>
      <p:sp>
        <p:nvSpPr>
          <p:cNvPr id="3" name="Content Placeholder 2"/>
          <p:cNvSpPr>
            <a:spLocks noGrp="1"/>
          </p:cNvSpPr>
          <p:nvPr>
            <p:ph idx="1"/>
          </p:nvPr>
        </p:nvSpPr>
        <p:spPr>
          <a:xfrm>
            <a:off x="428625" y="1571625"/>
            <a:ext cx="8229600" cy="3886200"/>
          </a:xfrm>
        </p:spPr>
        <p:txBody>
          <a:bodyPr/>
          <a:lstStyle/>
          <a:p>
            <a:pPr marL="0" indent="0">
              <a:buFont typeface="Wingdings" pitchFamily="2" charset="2"/>
              <a:buNone/>
              <a:defRPr/>
            </a:pPr>
            <a:r>
              <a:rPr lang="en-GB" sz="2400" dirty="0" smtClean="0">
                <a:solidFill>
                  <a:schemeClr val="bg2"/>
                </a:solidFill>
              </a:rPr>
              <a:t>The structure of society is constantly evolving. The changes occurring in many countries include: </a:t>
            </a:r>
          </a:p>
          <a:p>
            <a:pPr marL="457200" indent="-457200">
              <a:buFont typeface="+mj-lt"/>
              <a:buAutoNum type="arabicPeriod"/>
              <a:defRPr/>
            </a:pPr>
            <a:r>
              <a:rPr lang="en-GB" sz="2400" b="1" dirty="0" smtClean="0">
                <a:solidFill>
                  <a:schemeClr val="bg2"/>
                </a:solidFill>
              </a:rPr>
              <a:t>An ageing population- </a:t>
            </a:r>
            <a:r>
              <a:rPr lang="en-GB" sz="2400" dirty="0" smtClean="0">
                <a:solidFill>
                  <a:schemeClr val="bg2"/>
                </a:solidFill>
              </a:rPr>
              <a:t>although in some nations the average age is falling due to high birth rates </a:t>
            </a:r>
          </a:p>
          <a:p>
            <a:pPr marL="457200" indent="-457200">
              <a:buFont typeface="+mj-lt"/>
              <a:buAutoNum type="arabicPeriod"/>
              <a:defRPr/>
            </a:pPr>
            <a:r>
              <a:rPr lang="en-GB" sz="2400" b="1" dirty="0" smtClean="0">
                <a:solidFill>
                  <a:schemeClr val="bg2"/>
                </a:solidFill>
              </a:rPr>
              <a:t>Changing role of women- </a:t>
            </a:r>
            <a:r>
              <a:rPr lang="en-GB" sz="2400" dirty="0" smtClean="0">
                <a:solidFill>
                  <a:schemeClr val="bg2"/>
                </a:solidFill>
              </a:rPr>
              <a:t>not just to bear and look after children but to seek employment  and to take posts of responsibility in industry. </a:t>
            </a:r>
          </a:p>
          <a:p>
            <a:pPr marL="457200" indent="-457200">
              <a:buFont typeface="+mj-lt"/>
              <a:buAutoNum type="arabicPeriod"/>
              <a:defRPr/>
            </a:pPr>
            <a:r>
              <a:rPr lang="en-GB" sz="2400" b="1" dirty="0" smtClean="0">
                <a:solidFill>
                  <a:schemeClr val="bg2"/>
                </a:solidFill>
              </a:rPr>
              <a:t>Increasing provision of education facilities </a:t>
            </a:r>
            <a:r>
              <a:rPr lang="en-GB" sz="2400" dirty="0" smtClean="0">
                <a:solidFill>
                  <a:schemeClr val="bg2"/>
                </a:solidFill>
              </a:rPr>
              <a:t>is creating a vast army of students seeking  part time employment and is creating improved quality workforces. </a:t>
            </a:r>
          </a:p>
          <a:p>
            <a:pPr>
              <a:buFont typeface="Wingdings" pitchFamily="2" charset="2"/>
              <a:buNone/>
              <a:defRPr/>
            </a:pPr>
            <a:r>
              <a:rPr lang="en-GB" dirty="0" smtClean="0"/>
              <a:t/>
            </a:r>
            <a:br>
              <a:rPr lang="en-GB" dirty="0" smtClean="0"/>
            </a:br>
            <a:r>
              <a:rPr lang="en-GB" sz="2400" dirty="0" smtClean="0"/>
              <a:t/>
            </a:r>
            <a:br>
              <a:rPr lang="en-GB" sz="2400" dirty="0" smtClean="0"/>
            </a:br>
            <a:endParaRPr lang="en-GB" sz="2400" dirty="0"/>
          </a:p>
        </p:txBody>
      </p:sp>
      <p:sp>
        <p:nvSpPr>
          <p:cNvPr id="13316" name="Rectangle 3"/>
          <p:cNvSpPr>
            <a:spLocks noChangeArrowheads="1"/>
          </p:cNvSpPr>
          <p:nvPr/>
        </p:nvSpPr>
        <p:spPr bwMode="auto">
          <a:xfrm>
            <a:off x="3643313" y="6357938"/>
            <a:ext cx="6929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1400">
                <a:solidFill>
                  <a:schemeClr val="bg2"/>
                </a:solidFill>
              </a:rPr>
              <a:t>http://bizanalyst.com/articles/social-influences-on-business.html</a:t>
            </a:r>
          </a:p>
        </p:txBody>
      </p:sp>
    </p:spTree>
    <p:extLst>
      <p:ext uri="{BB962C8B-B14F-4D97-AF65-F5344CB8AC3E}">
        <p14:creationId xmlns:p14="http://schemas.microsoft.com/office/powerpoint/2010/main" val="102131449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3200" b="1" dirty="0" smtClean="0">
                <a:solidFill>
                  <a:schemeClr val="bg2"/>
                </a:solidFill>
                <a:latin typeface="+mn-lt"/>
                <a:ea typeface="+mn-ea"/>
                <a:cs typeface="+mn-cs"/>
              </a:rPr>
              <a:t>Social influences on business activity </a:t>
            </a:r>
            <a:endParaRPr lang="en-GB" sz="3200" b="1" dirty="0"/>
          </a:p>
        </p:txBody>
      </p:sp>
      <p:sp>
        <p:nvSpPr>
          <p:cNvPr id="3" name="Content Placeholder 2"/>
          <p:cNvSpPr>
            <a:spLocks noGrp="1"/>
          </p:cNvSpPr>
          <p:nvPr>
            <p:ph idx="1"/>
          </p:nvPr>
        </p:nvSpPr>
        <p:spPr>
          <a:xfrm>
            <a:off x="428625" y="1571625"/>
            <a:ext cx="8229600" cy="3886200"/>
          </a:xfrm>
        </p:spPr>
        <p:txBody>
          <a:bodyPr/>
          <a:lstStyle/>
          <a:p>
            <a:pPr marL="457200" indent="-457200">
              <a:buFont typeface="Arial" charset="0"/>
              <a:buAutoNum type="arabicPeriod" startAt="4"/>
            </a:pPr>
            <a:r>
              <a:rPr lang="en-GB" altLang="en-US" sz="2400" b="1" smtClean="0">
                <a:solidFill>
                  <a:schemeClr val="bg2"/>
                </a:solidFill>
              </a:rPr>
              <a:t>Early retirement </a:t>
            </a:r>
            <a:r>
              <a:rPr lang="en-GB" altLang="en-US" sz="2400" smtClean="0">
                <a:solidFill>
                  <a:schemeClr val="bg2"/>
                </a:solidFill>
              </a:rPr>
              <a:t>in many Western countries is leading to more leisure time for a growing number of quite high-income pensioners. </a:t>
            </a:r>
          </a:p>
          <a:p>
            <a:pPr marL="457200" indent="-457200">
              <a:buFont typeface="Arial" charset="0"/>
              <a:buAutoNum type="arabicPeriod" startAt="4"/>
            </a:pPr>
            <a:r>
              <a:rPr lang="en-GB" altLang="en-US" sz="2400" smtClean="0">
                <a:solidFill>
                  <a:schemeClr val="bg2"/>
                </a:solidFill>
              </a:rPr>
              <a:t>In some countries, </a:t>
            </a:r>
            <a:r>
              <a:rPr lang="en-GB" altLang="en-US" sz="2400" b="1" smtClean="0">
                <a:solidFill>
                  <a:schemeClr val="bg2"/>
                </a:solidFill>
              </a:rPr>
              <a:t>rising divorcing rates </a:t>
            </a:r>
            <a:r>
              <a:rPr lang="en-GB" altLang="en-US" sz="2400" smtClean="0">
                <a:solidFill>
                  <a:schemeClr val="bg2"/>
                </a:solidFill>
              </a:rPr>
              <a:t>are creating increasing numbers of single person householders. </a:t>
            </a:r>
          </a:p>
          <a:p>
            <a:pPr marL="457200" indent="-457200">
              <a:buFont typeface="Arial" charset="0"/>
              <a:buAutoNum type="arabicPeriod" startAt="4"/>
            </a:pPr>
            <a:r>
              <a:rPr lang="en-GB" altLang="en-US" sz="2400" b="1" smtClean="0">
                <a:solidFill>
                  <a:schemeClr val="bg2"/>
                </a:solidFill>
              </a:rPr>
              <a:t>Job insecurity </a:t>
            </a:r>
            <a:r>
              <a:rPr lang="en-GB" altLang="en-US" sz="2400" smtClean="0">
                <a:solidFill>
                  <a:schemeClr val="bg2"/>
                </a:solidFill>
              </a:rPr>
              <a:t>is forcing more employees to accept temporary and part time employment- some workers actually prefer this option. </a:t>
            </a:r>
            <a:r>
              <a:rPr lang="en-GB" altLang="en-US" smtClean="0"/>
              <a:t/>
            </a:r>
            <a:br>
              <a:rPr lang="en-GB" altLang="en-US" smtClean="0"/>
            </a:br>
            <a:r>
              <a:rPr lang="en-GB" altLang="en-US" sz="2400" smtClean="0"/>
              <a:t/>
            </a:r>
            <a:br>
              <a:rPr lang="en-GB" altLang="en-US" sz="2400" smtClean="0"/>
            </a:br>
            <a:endParaRPr lang="en-GB" altLang="en-US" sz="2400" smtClean="0"/>
          </a:p>
        </p:txBody>
      </p:sp>
      <p:sp>
        <p:nvSpPr>
          <p:cNvPr id="14340" name="Rectangle 3"/>
          <p:cNvSpPr>
            <a:spLocks noChangeArrowheads="1"/>
          </p:cNvSpPr>
          <p:nvPr/>
        </p:nvSpPr>
        <p:spPr bwMode="auto">
          <a:xfrm>
            <a:off x="3643313" y="6357938"/>
            <a:ext cx="6929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GB" altLang="en-US" sz="1400">
                <a:solidFill>
                  <a:schemeClr val="bg2"/>
                </a:solidFill>
              </a:rPr>
              <a:t>http://bizanalyst.com/articles/social-influences-on-business.html</a:t>
            </a:r>
          </a:p>
        </p:txBody>
      </p:sp>
    </p:spTree>
    <p:extLst>
      <p:ext uri="{BB962C8B-B14F-4D97-AF65-F5344CB8AC3E}">
        <p14:creationId xmlns:p14="http://schemas.microsoft.com/office/powerpoint/2010/main" val="57253252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NZ" altLang="en-US" dirty="0" smtClean="0">
                <a:solidFill>
                  <a:schemeClr val="bg2"/>
                </a:solidFill>
              </a:rPr>
              <a:t>Ethical Practice</a:t>
            </a:r>
          </a:p>
        </p:txBody>
      </p:sp>
      <p:sp>
        <p:nvSpPr>
          <p:cNvPr id="3" name="Content Placeholder 2"/>
          <p:cNvSpPr>
            <a:spLocks noGrp="1"/>
          </p:cNvSpPr>
          <p:nvPr>
            <p:ph idx="1"/>
          </p:nvPr>
        </p:nvSpPr>
        <p:spPr/>
        <p:txBody>
          <a:bodyPr/>
          <a:lstStyle/>
          <a:p>
            <a:r>
              <a:rPr lang="en-NZ" altLang="en-US" dirty="0" smtClean="0">
                <a:solidFill>
                  <a:schemeClr val="bg2"/>
                </a:solidFill>
              </a:rPr>
              <a:t>What does </a:t>
            </a:r>
            <a:r>
              <a:rPr lang="en-NZ" altLang="en-US" sz="4800" b="1" dirty="0" smtClean="0">
                <a:solidFill>
                  <a:schemeClr val="bg2"/>
                </a:solidFill>
              </a:rPr>
              <a:t>Ethics</a:t>
            </a:r>
            <a:r>
              <a:rPr lang="en-NZ" altLang="en-US" sz="4800" dirty="0" smtClean="0">
                <a:solidFill>
                  <a:schemeClr val="bg2"/>
                </a:solidFill>
              </a:rPr>
              <a:t> </a:t>
            </a:r>
            <a:r>
              <a:rPr lang="en-NZ" altLang="en-US" dirty="0" smtClean="0">
                <a:solidFill>
                  <a:schemeClr val="bg2"/>
                </a:solidFill>
              </a:rPr>
              <a:t>mean to you?</a:t>
            </a:r>
          </a:p>
          <a:p>
            <a:pPr>
              <a:buFont typeface="Wingdings" pitchFamily="2" charset="2"/>
              <a:buChar char="ü"/>
            </a:pPr>
            <a:r>
              <a:rPr lang="en-NZ" altLang="en-US" dirty="0" smtClean="0">
                <a:solidFill>
                  <a:schemeClr val="bg2"/>
                </a:solidFill>
              </a:rPr>
              <a:t>Being honest, </a:t>
            </a:r>
          </a:p>
          <a:p>
            <a:pPr>
              <a:buFont typeface="Wingdings" pitchFamily="2" charset="2"/>
              <a:buChar char="ü"/>
            </a:pPr>
            <a:r>
              <a:rPr lang="en-NZ" altLang="en-US" dirty="0" smtClean="0">
                <a:solidFill>
                  <a:schemeClr val="bg2"/>
                </a:solidFill>
              </a:rPr>
              <a:t>Doing the right thing</a:t>
            </a:r>
          </a:p>
          <a:p>
            <a:pPr>
              <a:buFont typeface="Wingdings" pitchFamily="2" charset="2"/>
              <a:buChar char="ü"/>
            </a:pPr>
            <a:r>
              <a:rPr lang="en-NZ" altLang="en-US" dirty="0" smtClean="0">
                <a:solidFill>
                  <a:schemeClr val="bg2"/>
                </a:solidFill>
              </a:rPr>
              <a:t>Playing fair</a:t>
            </a:r>
          </a:p>
          <a:p>
            <a:pPr>
              <a:buFont typeface="Wingdings" pitchFamily="2" charset="2"/>
              <a:buChar char="ü"/>
            </a:pPr>
            <a:r>
              <a:rPr lang="en-NZ" altLang="en-US" dirty="0" smtClean="0">
                <a:solidFill>
                  <a:schemeClr val="bg2"/>
                </a:solidFill>
              </a:rPr>
              <a:t>Sense of moral duty</a:t>
            </a:r>
          </a:p>
          <a:p>
            <a:pPr>
              <a:buFont typeface="Wingdings" pitchFamily="2" charset="2"/>
              <a:buChar char="ü"/>
            </a:pPr>
            <a:r>
              <a:rPr lang="en-NZ" altLang="en-US" dirty="0" smtClean="0">
                <a:solidFill>
                  <a:schemeClr val="bg2"/>
                </a:solidFill>
              </a:rPr>
              <a:t>Not ripping people off</a:t>
            </a:r>
          </a:p>
        </p:txBody>
      </p:sp>
      <p:pic>
        <p:nvPicPr>
          <p:cNvPr id="3076" name="Picture 2" descr="https://encrypted-tbn1.gstatic.com/images?q=tbn:ANd9GcT59gQq4SKTUW-nmanA_skqmzG97bbXdN1BMLdWzDiXS-W57h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708275"/>
            <a:ext cx="33543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3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80">
                                          <p:stCondLst>
                                            <p:cond delay="0"/>
                                          </p:stCondLst>
                                        </p:cTn>
                                        <p:tgtEl>
                                          <p:spTgt spid="3">
                                            <p:txEl>
                                              <p:pRg st="3" end="3"/>
                                            </p:txEl>
                                          </p:spTgt>
                                        </p:tgtEl>
                                      </p:cBhvr>
                                    </p:animEffect>
                                    <p:anim calcmode="lin" valueType="num">
                                      <p:cBhvr>
                                        <p:cTn id="4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3" end="3"/>
                                            </p:txEl>
                                          </p:spTgt>
                                        </p:tgtEl>
                                      </p:cBhvr>
                                      <p:to x="100000" y="60000"/>
                                    </p:animScale>
                                    <p:animScale>
                                      <p:cBhvr>
                                        <p:cTn id="51" dur="166" decel="50000">
                                          <p:stCondLst>
                                            <p:cond delay="676"/>
                                          </p:stCondLst>
                                        </p:cTn>
                                        <p:tgtEl>
                                          <p:spTgt spid="3">
                                            <p:txEl>
                                              <p:pRg st="3" end="3"/>
                                            </p:txEl>
                                          </p:spTgt>
                                        </p:tgtEl>
                                      </p:cBhvr>
                                      <p:to x="100000" y="100000"/>
                                    </p:animScale>
                                    <p:animScale>
                                      <p:cBhvr>
                                        <p:cTn id="52" dur="26">
                                          <p:stCondLst>
                                            <p:cond delay="1312"/>
                                          </p:stCondLst>
                                        </p:cTn>
                                        <p:tgtEl>
                                          <p:spTgt spid="3">
                                            <p:txEl>
                                              <p:pRg st="3" end="3"/>
                                            </p:txEl>
                                          </p:spTgt>
                                        </p:tgtEl>
                                      </p:cBhvr>
                                      <p:to x="100000" y="80000"/>
                                    </p:animScale>
                                    <p:animScale>
                                      <p:cBhvr>
                                        <p:cTn id="53" dur="166" decel="50000">
                                          <p:stCondLst>
                                            <p:cond delay="1338"/>
                                          </p:stCondLst>
                                        </p:cTn>
                                        <p:tgtEl>
                                          <p:spTgt spid="3">
                                            <p:txEl>
                                              <p:pRg st="3" end="3"/>
                                            </p:txEl>
                                          </p:spTgt>
                                        </p:tgtEl>
                                      </p:cBhvr>
                                      <p:to x="100000" y="100000"/>
                                    </p:animScale>
                                    <p:animScale>
                                      <p:cBhvr>
                                        <p:cTn id="54" dur="26">
                                          <p:stCondLst>
                                            <p:cond delay="1642"/>
                                          </p:stCondLst>
                                        </p:cTn>
                                        <p:tgtEl>
                                          <p:spTgt spid="3">
                                            <p:txEl>
                                              <p:pRg st="3" end="3"/>
                                            </p:txEl>
                                          </p:spTgt>
                                        </p:tgtEl>
                                      </p:cBhvr>
                                      <p:to x="100000" y="90000"/>
                                    </p:animScale>
                                    <p:animScale>
                                      <p:cBhvr>
                                        <p:cTn id="55" dur="166" decel="50000">
                                          <p:stCondLst>
                                            <p:cond delay="1668"/>
                                          </p:stCondLst>
                                        </p:cTn>
                                        <p:tgtEl>
                                          <p:spTgt spid="3">
                                            <p:txEl>
                                              <p:pRg st="3" end="3"/>
                                            </p:txEl>
                                          </p:spTgt>
                                        </p:tgtEl>
                                      </p:cBhvr>
                                      <p:to x="100000" y="100000"/>
                                    </p:animScale>
                                    <p:animScale>
                                      <p:cBhvr>
                                        <p:cTn id="56" dur="26">
                                          <p:stCondLst>
                                            <p:cond delay="1808"/>
                                          </p:stCondLst>
                                        </p:cTn>
                                        <p:tgtEl>
                                          <p:spTgt spid="3">
                                            <p:txEl>
                                              <p:pRg st="3" end="3"/>
                                            </p:txEl>
                                          </p:spTgt>
                                        </p:tgtEl>
                                      </p:cBhvr>
                                      <p:to x="100000" y="95000"/>
                                    </p:animScale>
                                    <p:animScale>
                                      <p:cBhvr>
                                        <p:cTn id="57" dur="166" decel="50000">
                                          <p:stCondLst>
                                            <p:cond delay="1834"/>
                                          </p:stCondLst>
                                        </p:cTn>
                                        <p:tgtEl>
                                          <p:spTgt spid="3">
                                            <p:txEl>
                                              <p:pRg st="3" end="3"/>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ipe(down)">
                                      <p:cBhvr>
                                        <p:cTn id="76" dur="580">
                                          <p:stCondLst>
                                            <p:cond delay="0"/>
                                          </p:stCondLst>
                                        </p:cTn>
                                        <p:tgtEl>
                                          <p:spTgt spid="3">
                                            <p:txEl>
                                              <p:pRg st="5" end="5"/>
                                            </p:txEl>
                                          </p:spTgt>
                                        </p:tgtEl>
                                      </p:cBhvr>
                                    </p:animEffect>
                                    <p:anim calcmode="lin" valueType="num">
                                      <p:cBhvr>
                                        <p:cTn id="7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5" end="5"/>
                                            </p:txEl>
                                          </p:spTgt>
                                        </p:tgtEl>
                                      </p:cBhvr>
                                      <p:to x="100000" y="60000"/>
                                    </p:animScale>
                                    <p:animScale>
                                      <p:cBhvr>
                                        <p:cTn id="83" dur="166" decel="50000">
                                          <p:stCondLst>
                                            <p:cond delay="676"/>
                                          </p:stCondLst>
                                        </p:cTn>
                                        <p:tgtEl>
                                          <p:spTgt spid="3">
                                            <p:txEl>
                                              <p:pRg st="5" end="5"/>
                                            </p:txEl>
                                          </p:spTgt>
                                        </p:tgtEl>
                                      </p:cBhvr>
                                      <p:to x="100000" y="100000"/>
                                    </p:animScale>
                                    <p:animScale>
                                      <p:cBhvr>
                                        <p:cTn id="84" dur="26">
                                          <p:stCondLst>
                                            <p:cond delay="1312"/>
                                          </p:stCondLst>
                                        </p:cTn>
                                        <p:tgtEl>
                                          <p:spTgt spid="3">
                                            <p:txEl>
                                              <p:pRg st="5" end="5"/>
                                            </p:txEl>
                                          </p:spTgt>
                                        </p:tgtEl>
                                      </p:cBhvr>
                                      <p:to x="100000" y="80000"/>
                                    </p:animScale>
                                    <p:animScale>
                                      <p:cBhvr>
                                        <p:cTn id="85" dur="166" decel="50000">
                                          <p:stCondLst>
                                            <p:cond delay="1338"/>
                                          </p:stCondLst>
                                        </p:cTn>
                                        <p:tgtEl>
                                          <p:spTgt spid="3">
                                            <p:txEl>
                                              <p:pRg st="5" end="5"/>
                                            </p:txEl>
                                          </p:spTgt>
                                        </p:tgtEl>
                                      </p:cBhvr>
                                      <p:to x="100000" y="100000"/>
                                    </p:animScale>
                                    <p:animScale>
                                      <p:cBhvr>
                                        <p:cTn id="86" dur="26">
                                          <p:stCondLst>
                                            <p:cond delay="1642"/>
                                          </p:stCondLst>
                                        </p:cTn>
                                        <p:tgtEl>
                                          <p:spTgt spid="3">
                                            <p:txEl>
                                              <p:pRg st="5" end="5"/>
                                            </p:txEl>
                                          </p:spTgt>
                                        </p:tgtEl>
                                      </p:cBhvr>
                                      <p:to x="100000" y="90000"/>
                                    </p:animScale>
                                    <p:animScale>
                                      <p:cBhvr>
                                        <p:cTn id="87" dur="166" decel="50000">
                                          <p:stCondLst>
                                            <p:cond delay="1668"/>
                                          </p:stCondLst>
                                        </p:cTn>
                                        <p:tgtEl>
                                          <p:spTgt spid="3">
                                            <p:txEl>
                                              <p:pRg st="5" end="5"/>
                                            </p:txEl>
                                          </p:spTgt>
                                        </p:tgtEl>
                                      </p:cBhvr>
                                      <p:to x="100000" y="100000"/>
                                    </p:animScale>
                                    <p:animScale>
                                      <p:cBhvr>
                                        <p:cTn id="88" dur="26">
                                          <p:stCondLst>
                                            <p:cond delay="1808"/>
                                          </p:stCondLst>
                                        </p:cTn>
                                        <p:tgtEl>
                                          <p:spTgt spid="3">
                                            <p:txEl>
                                              <p:pRg st="5" end="5"/>
                                            </p:txEl>
                                          </p:spTgt>
                                        </p:tgtEl>
                                      </p:cBhvr>
                                      <p:to x="100000" y="95000"/>
                                    </p:animScale>
                                    <p:animScale>
                                      <p:cBhvr>
                                        <p:cTn id="89"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57200" y="692695"/>
            <a:ext cx="4978400" cy="5433467"/>
          </a:xfrm>
        </p:spPr>
        <p:txBody>
          <a:bodyPr/>
          <a:lstStyle/>
          <a:p>
            <a:pPr eaLnBrk="1" hangingPunct="1">
              <a:buFont typeface="Wingdings" pitchFamily="2" charset="2"/>
              <a:buNone/>
            </a:pPr>
            <a:r>
              <a:rPr lang="en-NZ" altLang="en-US" sz="2800" b="1" i="1" dirty="0" smtClean="0">
                <a:solidFill>
                  <a:schemeClr val="bg2"/>
                </a:solidFill>
              </a:rPr>
              <a:t>Ethical Behaviour</a:t>
            </a:r>
          </a:p>
          <a:p>
            <a:pPr eaLnBrk="1" hangingPunct="1">
              <a:buFont typeface="Wingdings" pitchFamily="2" charset="2"/>
              <a:buNone/>
            </a:pPr>
            <a:r>
              <a:rPr lang="en-NZ" altLang="en-US" dirty="0" smtClean="0">
                <a:solidFill>
                  <a:schemeClr val="bg2"/>
                </a:solidFill>
              </a:rPr>
              <a:t>	What is accepted by society as ‘good’ or ‘right’ as opposed to ‘bad’ or ‘wrong’</a:t>
            </a:r>
          </a:p>
          <a:p>
            <a:pPr eaLnBrk="1" hangingPunct="1">
              <a:buFont typeface="Wingdings" pitchFamily="2" charset="2"/>
              <a:buNone/>
            </a:pPr>
            <a:endParaRPr lang="en-NZ" altLang="en-US" dirty="0" smtClean="0">
              <a:solidFill>
                <a:schemeClr val="bg2"/>
              </a:solidFill>
            </a:endParaRPr>
          </a:p>
          <a:p>
            <a:pPr eaLnBrk="1" hangingPunct="1">
              <a:buFont typeface="Wingdings" pitchFamily="2" charset="2"/>
              <a:buNone/>
            </a:pPr>
            <a:r>
              <a:rPr lang="en-NZ" altLang="en-US" sz="2800" b="1" i="1" dirty="0" smtClean="0">
                <a:solidFill>
                  <a:schemeClr val="bg2"/>
                </a:solidFill>
              </a:rPr>
              <a:t>Social Responsibility</a:t>
            </a:r>
          </a:p>
          <a:p>
            <a:pPr eaLnBrk="1" hangingPunct="1">
              <a:buFont typeface="Wingdings" pitchFamily="2" charset="2"/>
              <a:buNone/>
            </a:pPr>
            <a:r>
              <a:rPr lang="en-NZ" altLang="en-US" dirty="0" smtClean="0">
                <a:solidFill>
                  <a:schemeClr val="bg2"/>
                </a:solidFill>
              </a:rPr>
              <a:t>	Taking </a:t>
            </a:r>
            <a:r>
              <a:rPr lang="en-NZ" altLang="en-US" b="1" dirty="0" smtClean="0">
                <a:solidFill>
                  <a:schemeClr val="bg2"/>
                </a:solidFill>
              </a:rPr>
              <a:t>responsibility</a:t>
            </a:r>
            <a:r>
              <a:rPr lang="en-NZ" altLang="en-US" dirty="0" smtClean="0">
                <a:solidFill>
                  <a:schemeClr val="bg2"/>
                </a:solidFill>
              </a:rPr>
              <a:t> for actions of the organisation which may impact on society</a:t>
            </a:r>
            <a:endParaRPr lang="en-GB" altLang="en-US" dirty="0" smtClean="0">
              <a:solidFill>
                <a:schemeClr val="bg2"/>
              </a:solidFill>
            </a:endParaRPr>
          </a:p>
        </p:txBody>
      </p:sp>
      <p:pic>
        <p:nvPicPr>
          <p:cNvPr id="4099" name="Picture 4" descr="http://blogs.fit.edu/wp-content/uploads/2012/10/79-ethics-road-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908720"/>
            <a:ext cx="3275856" cy="217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011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500"/>
                                        <p:tgtEl>
                                          <p:spTgt spid="3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animEffect transition="in" filter="randombar(horizontal)">
                                      <p:cBhvr>
                                        <p:cTn id="12" dur="500"/>
                                        <p:tgtEl>
                                          <p:spTgt spid="3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fade">
                                      <p:cBhvr>
                                        <p:cTn id="17" dur="500"/>
                                        <p:tgtEl>
                                          <p:spTgt spid="30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wipe(down)">
                                      <p:cBhvr>
                                        <p:cTn id="22" dur="580">
                                          <p:stCondLst>
                                            <p:cond delay="0"/>
                                          </p:stCondLst>
                                        </p:cTn>
                                        <p:tgtEl>
                                          <p:spTgt spid="3074">
                                            <p:txEl>
                                              <p:pRg st="4" end="4"/>
                                            </p:txEl>
                                          </p:spTgt>
                                        </p:tgtEl>
                                      </p:cBhvr>
                                    </p:animEffect>
                                    <p:anim calcmode="lin" valueType="num">
                                      <p:cBhvr>
                                        <p:cTn id="23" dur="1822" tmFilter="0,0; 0.14,0.36; 0.43,0.73; 0.71,0.91; 1.0,1.0">
                                          <p:stCondLst>
                                            <p:cond delay="0"/>
                                          </p:stCondLst>
                                        </p:cTn>
                                        <p:tgtEl>
                                          <p:spTgt spid="3074">
                                            <p:txEl>
                                              <p:pRg st="4" end="4"/>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074">
                                            <p:txEl>
                                              <p:pRg st="4" end="4"/>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074">
                                            <p:txEl>
                                              <p:pRg st="4" end="4"/>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074">
                                            <p:txEl>
                                              <p:pRg st="4" end="4"/>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074">
                                            <p:txEl>
                                              <p:pRg st="4" end="4"/>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074">
                                            <p:txEl>
                                              <p:pRg st="4" end="4"/>
                                            </p:txEl>
                                          </p:spTgt>
                                        </p:tgtEl>
                                      </p:cBhvr>
                                      <p:to x="100000" y="60000"/>
                                    </p:animScale>
                                    <p:animScale>
                                      <p:cBhvr>
                                        <p:cTn id="29" dur="166" decel="50000">
                                          <p:stCondLst>
                                            <p:cond delay="676"/>
                                          </p:stCondLst>
                                        </p:cTn>
                                        <p:tgtEl>
                                          <p:spTgt spid="3074">
                                            <p:txEl>
                                              <p:pRg st="4" end="4"/>
                                            </p:txEl>
                                          </p:spTgt>
                                        </p:tgtEl>
                                      </p:cBhvr>
                                      <p:to x="100000" y="100000"/>
                                    </p:animScale>
                                    <p:animScale>
                                      <p:cBhvr>
                                        <p:cTn id="30" dur="26">
                                          <p:stCondLst>
                                            <p:cond delay="1312"/>
                                          </p:stCondLst>
                                        </p:cTn>
                                        <p:tgtEl>
                                          <p:spTgt spid="3074">
                                            <p:txEl>
                                              <p:pRg st="4" end="4"/>
                                            </p:txEl>
                                          </p:spTgt>
                                        </p:tgtEl>
                                      </p:cBhvr>
                                      <p:to x="100000" y="80000"/>
                                    </p:animScale>
                                    <p:animScale>
                                      <p:cBhvr>
                                        <p:cTn id="31" dur="166" decel="50000">
                                          <p:stCondLst>
                                            <p:cond delay="1338"/>
                                          </p:stCondLst>
                                        </p:cTn>
                                        <p:tgtEl>
                                          <p:spTgt spid="3074">
                                            <p:txEl>
                                              <p:pRg st="4" end="4"/>
                                            </p:txEl>
                                          </p:spTgt>
                                        </p:tgtEl>
                                      </p:cBhvr>
                                      <p:to x="100000" y="100000"/>
                                    </p:animScale>
                                    <p:animScale>
                                      <p:cBhvr>
                                        <p:cTn id="32" dur="26">
                                          <p:stCondLst>
                                            <p:cond delay="1642"/>
                                          </p:stCondLst>
                                        </p:cTn>
                                        <p:tgtEl>
                                          <p:spTgt spid="3074">
                                            <p:txEl>
                                              <p:pRg st="4" end="4"/>
                                            </p:txEl>
                                          </p:spTgt>
                                        </p:tgtEl>
                                      </p:cBhvr>
                                      <p:to x="100000" y="90000"/>
                                    </p:animScale>
                                    <p:animScale>
                                      <p:cBhvr>
                                        <p:cTn id="33" dur="166" decel="50000">
                                          <p:stCondLst>
                                            <p:cond delay="1668"/>
                                          </p:stCondLst>
                                        </p:cTn>
                                        <p:tgtEl>
                                          <p:spTgt spid="3074">
                                            <p:txEl>
                                              <p:pRg st="4" end="4"/>
                                            </p:txEl>
                                          </p:spTgt>
                                        </p:tgtEl>
                                      </p:cBhvr>
                                      <p:to x="100000" y="100000"/>
                                    </p:animScale>
                                    <p:animScale>
                                      <p:cBhvr>
                                        <p:cTn id="34" dur="26">
                                          <p:stCondLst>
                                            <p:cond delay="1808"/>
                                          </p:stCondLst>
                                        </p:cTn>
                                        <p:tgtEl>
                                          <p:spTgt spid="3074">
                                            <p:txEl>
                                              <p:pRg st="4" end="4"/>
                                            </p:txEl>
                                          </p:spTgt>
                                        </p:tgtEl>
                                      </p:cBhvr>
                                      <p:to x="100000" y="95000"/>
                                    </p:animScale>
                                    <p:animScale>
                                      <p:cBhvr>
                                        <p:cTn id="35" dur="166" decel="50000">
                                          <p:stCondLst>
                                            <p:cond delay="1834"/>
                                          </p:stCondLst>
                                        </p:cTn>
                                        <p:tgtEl>
                                          <p:spTgt spid="307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NZ" altLang="en-US" dirty="0" smtClean="0">
                <a:solidFill>
                  <a:schemeClr val="bg2"/>
                </a:solidFill>
              </a:rPr>
              <a:t>Consider these situations </a:t>
            </a:r>
            <a:endParaRPr lang="en-GB" altLang="en-US" dirty="0" smtClean="0">
              <a:solidFill>
                <a:schemeClr val="bg2"/>
              </a:solidFill>
            </a:endParaRPr>
          </a:p>
        </p:txBody>
      </p:sp>
      <p:sp>
        <p:nvSpPr>
          <p:cNvPr id="4099" name="Rectangle 3"/>
          <p:cNvSpPr>
            <a:spLocks noGrp="1" noChangeArrowheads="1"/>
          </p:cNvSpPr>
          <p:nvPr>
            <p:ph idx="1"/>
          </p:nvPr>
        </p:nvSpPr>
        <p:spPr>
          <a:xfrm>
            <a:off x="250825" y="1341438"/>
            <a:ext cx="5616575" cy="4525962"/>
          </a:xfrm>
        </p:spPr>
        <p:txBody>
          <a:bodyPr/>
          <a:lstStyle/>
          <a:p>
            <a:pPr eaLnBrk="1" hangingPunct="1">
              <a:buFont typeface="Wingdings" pitchFamily="2" charset="2"/>
              <a:buNone/>
            </a:pPr>
            <a:r>
              <a:rPr lang="en-NZ" altLang="en-US" b="1" i="1" dirty="0" smtClean="0">
                <a:solidFill>
                  <a:schemeClr val="bg2"/>
                </a:solidFill>
              </a:rPr>
              <a:t>Is it right:</a:t>
            </a:r>
          </a:p>
          <a:p>
            <a:pPr eaLnBrk="1" hangingPunct="1"/>
            <a:r>
              <a:rPr lang="en-NZ" altLang="en-US" dirty="0" smtClean="0">
                <a:solidFill>
                  <a:schemeClr val="bg2"/>
                </a:solidFill>
              </a:rPr>
              <a:t>For an employee to call in sick when they are just having a day off?</a:t>
            </a:r>
          </a:p>
          <a:p>
            <a:pPr eaLnBrk="1" hangingPunct="1"/>
            <a:r>
              <a:rPr lang="en-NZ" altLang="en-US" dirty="0" smtClean="0">
                <a:solidFill>
                  <a:schemeClr val="bg2"/>
                </a:solidFill>
              </a:rPr>
              <a:t>For an employee to do personal business in company time?</a:t>
            </a:r>
          </a:p>
          <a:p>
            <a:pPr eaLnBrk="1" hangingPunct="1"/>
            <a:r>
              <a:rPr lang="en-NZ" altLang="en-US" dirty="0" smtClean="0">
                <a:solidFill>
                  <a:schemeClr val="bg2"/>
                </a:solidFill>
              </a:rPr>
              <a:t>For an organisation to recycle its waste paper?</a:t>
            </a:r>
          </a:p>
          <a:p>
            <a:pPr eaLnBrk="1" hangingPunct="1"/>
            <a:r>
              <a:rPr lang="en-NZ" altLang="en-US" dirty="0" smtClean="0">
                <a:solidFill>
                  <a:schemeClr val="bg2"/>
                </a:solidFill>
              </a:rPr>
              <a:t>For a manager to give a job to a friend of the family rather than to the person with the best skills and qualifications </a:t>
            </a:r>
            <a:endParaRPr lang="en-GB" altLang="en-US" dirty="0" smtClean="0">
              <a:solidFill>
                <a:schemeClr val="bg2"/>
              </a:solidFill>
            </a:endParaRPr>
          </a:p>
        </p:txBody>
      </p:sp>
      <p:pic>
        <p:nvPicPr>
          <p:cNvPr id="5124" name="Picture 5" descr="http://us.123rf.com/400wm/400/400/abluecup/abluecup1209/abluecup120900918/15453889-true-or-false-a-man-is-thinking-about-the-right-wrong-symb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557338"/>
            <a:ext cx="3131840" cy="234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616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NZ" altLang="en-US" dirty="0" smtClean="0">
                <a:solidFill>
                  <a:schemeClr val="bg2"/>
                </a:solidFill>
              </a:rPr>
              <a:t>Factors affecting managerial ethics</a:t>
            </a:r>
            <a:endParaRPr lang="en-GB" altLang="en-US" dirty="0" smtClean="0">
              <a:solidFill>
                <a:schemeClr val="bg2"/>
              </a:solidFill>
            </a:endParaRPr>
          </a:p>
        </p:txBody>
      </p:sp>
      <p:pic>
        <p:nvPicPr>
          <p:cNvPr id="6147"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rot="10800000">
            <a:off x="2195513" y="1412875"/>
            <a:ext cx="4238625" cy="5029200"/>
          </a:xfrm>
          <a:noFill/>
        </p:spPr>
      </p:pic>
    </p:spTree>
    <p:extLst>
      <p:ext uri="{BB962C8B-B14F-4D97-AF65-F5344CB8AC3E}">
        <p14:creationId xmlns:p14="http://schemas.microsoft.com/office/powerpoint/2010/main" val="21280801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4546600" cy="1143000"/>
          </a:xfrm>
        </p:spPr>
        <p:txBody>
          <a:bodyPr/>
          <a:lstStyle/>
          <a:p>
            <a:pPr eaLnBrk="1" hangingPunct="1"/>
            <a:r>
              <a:rPr lang="en-NZ" altLang="en-US" dirty="0" smtClean="0">
                <a:solidFill>
                  <a:schemeClr val="bg2"/>
                </a:solidFill>
              </a:rPr>
              <a:t>Social Responsibility</a:t>
            </a:r>
            <a:endParaRPr lang="en-GB" altLang="en-US" dirty="0" smtClean="0">
              <a:solidFill>
                <a:schemeClr val="bg2"/>
              </a:solidFill>
            </a:endParaRPr>
          </a:p>
        </p:txBody>
      </p:sp>
      <p:sp>
        <p:nvSpPr>
          <p:cNvPr id="6147" name="Rectangle 3"/>
          <p:cNvSpPr>
            <a:spLocks noGrp="1" noChangeArrowheads="1"/>
          </p:cNvSpPr>
          <p:nvPr>
            <p:ph idx="1"/>
          </p:nvPr>
        </p:nvSpPr>
        <p:spPr>
          <a:xfrm>
            <a:off x="395288" y="2420938"/>
            <a:ext cx="8291512" cy="3197225"/>
          </a:xfrm>
        </p:spPr>
        <p:txBody>
          <a:bodyPr/>
          <a:lstStyle/>
          <a:p>
            <a:pPr eaLnBrk="1" hangingPunct="1"/>
            <a:r>
              <a:rPr lang="en-NZ" altLang="en-US" dirty="0" smtClean="0">
                <a:solidFill>
                  <a:schemeClr val="bg2"/>
                </a:solidFill>
              </a:rPr>
              <a:t>Organisations which are </a:t>
            </a:r>
            <a:r>
              <a:rPr lang="en-NZ" altLang="en-US" b="1" dirty="0" smtClean="0">
                <a:solidFill>
                  <a:schemeClr val="bg2"/>
                </a:solidFill>
              </a:rPr>
              <a:t>socially responsible </a:t>
            </a:r>
            <a:r>
              <a:rPr lang="en-NZ" altLang="en-US" dirty="0" smtClean="0">
                <a:solidFill>
                  <a:schemeClr val="bg2"/>
                </a:solidFill>
              </a:rPr>
              <a:t>take into consideration the influence their </a:t>
            </a:r>
            <a:r>
              <a:rPr lang="en-NZ" altLang="en-US" b="1" u="sng" dirty="0" smtClean="0">
                <a:solidFill>
                  <a:schemeClr val="bg2"/>
                </a:solidFill>
              </a:rPr>
              <a:t>actions</a:t>
            </a:r>
            <a:r>
              <a:rPr lang="en-NZ" altLang="en-US" dirty="0" smtClean="0">
                <a:solidFill>
                  <a:schemeClr val="bg2"/>
                </a:solidFill>
              </a:rPr>
              <a:t> will have on all stakeholders</a:t>
            </a:r>
          </a:p>
          <a:p>
            <a:pPr eaLnBrk="1" hangingPunct="1"/>
            <a:endParaRPr lang="en-NZ" altLang="en-US" dirty="0" smtClean="0">
              <a:solidFill>
                <a:schemeClr val="bg2"/>
              </a:solidFill>
            </a:endParaRPr>
          </a:p>
          <a:p>
            <a:pPr eaLnBrk="1" hangingPunct="1"/>
            <a:r>
              <a:rPr lang="en-NZ" altLang="en-US" dirty="0" smtClean="0">
                <a:solidFill>
                  <a:schemeClr val="bg2"/>
                </a:solidFill>
              </a:rPr>
              <a:t>Stakeholders are those people or organisations who will be </a:t>
            </a:r>
            <a:r>
              <a:rPr lang="en-NZ" altLang="en-US" b="1" dirty="0" smtClean="0">
                <a:solidFill>
                  <a:schemeClr val="bg2"/>
                </a:solidFill>
              </a:rPr>
              <a:t>affected</a:t>
            </a:r>
            <a:r>
              <a:rPr lang="en-NZ" altLang="en-US" dirty="0" smtClean="0">
                <a:solidFill>
                  <a:schemeClr val="bg2"/>
                </a:solidFill>
              </a:rPr>
              <a:t> by the actions of the organisation </a:t>
            </a:r>
            <a:r>
              <a:rPr lang="en-NZ" altLang="en-US" dirty="0" err="1" smtClean="0">
                <a:solidFill>
                  <a:schemeClr val="bg2"/>
                </a:solidFill>
              </a:rPr>
              <a:t>eg</a:t>
            </a:r>
            <a:r>
              <a:rPr lang="en-NZ" altLang="en-US" dirty="0" smtClean="0">
                <a:solidFill>
                  <a:schemeClr val="bg2"/>
                </a:solidFill>
              </a:rPr>
              <a:t>: community, suppliers, employees, customers </a:t>
            </a:r>
            <a:r>
              <a:rPr lang="en-NZ" altLang="en-US" dirty="0" err="1" smtClean="0">
                <a:solidFill>
                  <a:schemeClr val="bg2"/>
                </a:solidFill>
              </a:rPr>
              <a:t>etc</a:t>
            </a:r>
            <a:endParaRPr lang="en-GB" altLang="en-US" dirty="0" smtClean="0">
              <a:solidFill>
                <a:schemeClr val="bg2"/>
              </a:solidFill>
            </a:endParaRPr>
          </a:p>
        </p:txBody>
      </p:sp>
      <p:pic>
        <p:nvPicPr>
          <p:cNvPr id="7172" name="Picture 5" descr="http://theviewspaper.net/wp-content/uploads/2009/06/Corporate-Social-Responsi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76250"/>
            <a:ext cx="391953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7461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 calcmode="lin" valueType="num">
                                      <p:cBhvr>
                                        <p:cTn id="14"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2"/>
                </a:solidFill>
              </a:rPr>
              <a:t>Societal Expectations</a:t>
            </a:r>
            <a:endParaRPr lang="en-NZ" dirty="0">
              <a:solidFill>
                <a:schemeClr val="bg2"/>
              </a:solidFill>
            </a:endParaRPr>
          </a:p>
        </p:txBody>
      </p:sp>
      <p:sp>
        <p:nvSpPr>
          <p:cNvPr id="3" name="Content Placeholder 2"/>
          <p:cNvSpPr>
            <a:spLocks noGrp="1"/>
          </p:cNvSpPr>
          <p:nvPr>
            <p:ph idx="1"/>
          </p:nvPr>
        </p:nvSpPr>
        <p:spPr>
          <a:xfrm>
            <a:off x="457200" y="1628800"/>
            <a:ext cx="5266928" cy="4248472"/>
          </a:xfrm>
        </p:spPr>
        <p:txBody>
          <a:bodyPr/>
          <a:lstStyle/>
          <a:p>
            <a:r>
              <a:rPr lang="en-NZ" dirty="0" smtClean="0">
                <a:solidFill>
                  <a:schemeClr val="bg2"/>
                </a:solidFill>
              </a:rPr>
              <a:t>Society expects that businesses will </a:t>
            </a:r>
            <a:r>
              <a:rPr lang="en-NZ" b="1" dirty="0" smtClean="0">
                <a:solidFill>
                  <a:schemeClr val="bg2"/>
                </a:solidFill>
              </a:rPr>
              <a:t>treat</a:t>
            </a:r>
            <a:r>
              <a:rPr lang="en-NZ" dirty="0" smtClean="0">
                <a:solidFill>
                  <a:schemeClr val="bg2"/>
                </a:solidFill>
              </a:rPr>
              <a:t> their workers and the community fairly</a:t>
            </a:r>
          </a:p>
          <a:p>
            <a:r>
              <a:rPr lang="en-NZ" dirty="0" smtClean="0">
                <a:solidFill>
                  <a:schemeClr val="bg2"/>
                </a:solidFill>
              </a:rPr>
              <a:t>Society expects that all businesses engage in some sort of </a:t>
            </a:r>
            <a:r>
              <a:rPr lang="en-NZ" b="1" dirty="0" smtClean="0">
                <a:solidFill>
                  <a:schemeClr val="bg2"/>
                </a:solidFill>
              </a:rPr>
              <a:t>charity</a:t>
            </a:r>
            <a:r>
              <a:rPr lang="en-NZ" dirty="0" smtClean="0">
                <a:solidFill>
                  <a:schemeClr val="bg2"/>
                </a:solidFill>
              </a:rPr>
              <a:t> or </a:t>
            </a:r>
            <a:r>
              <a:rPr lang="en-NZ" b="1" dirty="0" smtClean="0">
                <a:solidFill>
                  <a:schemeClr val="bg2"/>
                </a:solidFill>
              </a:rPr>
              <a:t>CSR work</a:t>
            </a:r>
          </a:p>
          <a:p>
            <a:r>
              <a:rPr lang="en-NZ" dirty="0" smtClean="0">
                <a:solidFill>
                  <a:schemeClr val="bg2"/>
                </a:solidFill>
              </a:rPr>
              <a:t>Society expects businesses to be </a:t>
            </a:r>
            <a:r>
              <a:rPr lang="en-NZ" b="1" dirty="0" smtClean="0">
                <a:solidFill>
                  <a:schemeClr val="bg2"/>
                </a:solidFill>
              </a:rPr>
              <a:t>role models </a:t>
            </a:r>
            <a:r>
              <a:rPr lang="en-NZ" dirty="0" smtClean="0">
                <a:solidFill>
                  <a:schemeClr val="bg2"/>
                </a:solidFill>
              </a:rPr>
              <a:t>and “step up” and help disadvantaged individuals.</a:t>
            </a:r>
            <a:endParaRPr lang="en-NZ" dirty="0">
              <a:solidFill>
                <a:schemeClr val="bg2"/>
              </a:solidFill>
            </a:endParaRPr>
          </a:p>
        </p:txBody>
      </p:sp>
      <p:pic>
        <p:nvPicPr>
          <p:cNvPr id="1026" name="Picture 2" descr="http://strellasocialmedia.com/wp-content/uploads/2014/03/social-media-for-busin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1930" y="1628800"/>
            <a:ext cx="302522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33499"/>
      </p:ext>
    </p:extLst>
  </p:cSld>
  <p:clrMapOvr>
    <a:masterClrMapping/>
  </p:clrMapOvr>
  <p:transition spd="slow">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500063"/>
            <a:ext cx="8229600" cy="1371600"/>
          </a:xfrm>
        </p:spPr>
        <p:txBody>
          <a:bodyPr/>
          <a:lstStyle/>
          <a:p>
            <a:pPr algn="ctr" eaLnBrk="1" hangingPunct="1"/>
            <a:r>
              <a:rPr lang="en-NZ" altLang="en-US" sz="4800" b="1" smtClean="0">
                <a:solidFill>
                  <a:schemeClr val="bg2"/>
                </a:solidFill>
              </a:rPr>
              <a:t>Social Influences</a:t>
            </a:r>
            <a:r>
              <a:rPr lang="en-NZ" altLang="en-US" b="1" smtClean="0">
                <a:solidFill>
                  <a:schemeClr val="bg2"/>
                </a:solidFill>
              </a:rPr>
              <a:t/>
            </a:r>
            <a:br>
              <a:rPr lang="en-NZ" altLang="en-US" b="1" smtClean="0">
                <a:solidFill>
                  <a:schemeClr val="bg2"/>
                </a:solidFill>
              </a:rPr>
            </a:br>
            <a:r>
              <a:rPr lang="en-NZ" altLang="en-US" sz="2400" b="1" smtClean="0">
                <a:solidFill>
                  <a:schemeClr val="bg2"/>
                </a:solidFill>
              </a:rPr>
              <a:t>(change in demographics) </a:t>
            </a:r>
            <a:endParaRPr lang="en-AU" altLang="en-US" sz="1600" smtClean="0">
              <a:solidFill>
                <a:schemeClr val="bg2"/>
              </a:solidFill>
            </a:endParaRPr>
          </a:p>
        </p:txBody>
      </p:sp>
      <p:sp>
        <p:nvSpPr>
          <p:cNvPr id="4099" name="Rectangle 3"/>
          <p:cNvSpPr>
            <a:spLocks noGrp="1" noChangeArrowheads="1"/>
          </p:cNvSpPr>
          <p:nvPr>
            <p:ph type="body" idx="1"/>
          </p:nvPr>
        </p:nvSpPr>
        <p:spPr>
          <a:xfrm>
            <a:off x="428625" y="2286000"/>
            <a:ext cx="8424863" cy="4857750"/>
          </a:xfrm>
        </p:spPr>
        <p:txBody>
          <a:bodyPr/>
          <a:lstStyle/>
          <a:p>
            <a:pPr>
              <a:buFont typeface="Wingdings" pitchFamily="2" charset="2"/>
              <a:buNone/>
            </a:pPr>
            <a:r>
              <a:rPr lang="en-AU" altLang="en-US" sz="2400" dirty="0" smtClean="0">
                <a:solidFill>
                  <a:schemeClr val="bg2"/>
                </a:solidFill>
              </a:rPr>
              <a:t>Students will explain </a:t>
            </a:r>
            <a:r>
              <a:rPr lang="en-AU" altLang="en-US" sz="2400" b="1" dirty="0" smtClean="0">
                <a:solidFill>
                  <a:schemeClr val="bg2"/>
                </a:solidFill>
              </a:rPr>
              <a:t>social influences </a:t>
            </a:r>
            <a:r>
              <a:rPr lang="en-AU" altLang="en-US" sz="2400" dirty="0" smtClean="0">
                <a:solidFill>
                  <a:schemeClr val="bg2"/>
                </a:solidFill>
              </a:rPr>
              <a:t>on business</a:t>
            </a:r>
            <a:endParaRPr lang="en-GB" altLang="en-US" sz="2400" dirty="0" smtClean="0">
              <a:solidFill>
                <a:schemeClr val="bg2"/>
              </a:solidFill>
            </a:endParaRPr>
          </a:p>
          <a:p>
            <a:r>
              <a:rPr lang="en-NZ" altLang="en-US" sz="2400" dirty="0" smtClean="0">
                <a:solidFill>
                  <a:schemeClr val="bg2"/>
                </a:solidFill>
              </a:rPr>
              <a:t>Identify the </a:t>
            </a:r>
            <a:r>
              <a:rPr lang="en-NZ" altLang="en-US" sz="2400" b="1" dirty="0" smtClean="0">
                <a:solidFill>
                  <a:schemeClr val="bg2"/>
                </a:solidFill>
              </a:rPr>
              <a:t>demographic changes on sales and production</a:t>
            </a:r>
            <a:endParaRPr lang="en-NZ" altLang="en-US" dirty="0">
              <a:solidFill>
                <a:schemeClr val="bg2"/>
              </a:solidFill>
            </a:endParaRPr>
          </a:p>
          <a:p>
            <a:r>
              <a:rPr lang="en-NZ" altLang="en-US" sz="2400" dirty="0" smtClean="0">
                <a:solidFill>
                  <a:schemeClr val="bg2"/>
                </a:solidFill>
              </a:rPr>
              <a:t>Explain how </a:t>
            </a:r>
            <a:r>
              <a:rPr lang="en-NZ" altLang="en-US" sz="2400" b="1" dirty="0" smtClean="0">
                <a:solidFill>
                  <a:schemeClr val="bg2"/>
                </a:solidFill>
              </a:rPr>
              <a:t>ethical influences </a:t>
            </a:r>
            <a:r>
              <a:rPr lang="en-NZ" altLang="en-US" sz="2400" dirty="0" smtClean="0">
                <a:solidFill>
                  <a:schemeClr val="bg2"/>
                </a:solidFill>
              </a:rPr>
              <a:t>can affect businesses</a:t>
            </a:r>
          </a:p>
          <a:p>
            <a:r>
              <a:rPr lang="en-NZ" altLang="en-US" sz="2400" dirty="0" smtClean="0">
                <a:solidFill>
                  <a:schemeClr val="bg2"/>
                </a:solidFill>
              </a:rPr>
              <a:t>Explain how </a:t>
            </a:r>
            <a:r>
              <a:rPr lang="en-NZ" altLang="en-US" sz="2400" b="1" dirty="0" smtClean="0">
                <a:solidFill>
                  <a:schemeClr val="bg2"/>
                </a:solidFill>
              </a:rPr>
              <a:t>societal expectations </a:t>
            </a:r>
            <a:r>
              <a:rPr lang="en-NZ" altLang="en-US" sz="2400" dirty="0" smtClean="0">
                <a:solidFill>
                  <a:schemeClr val="bg2"/>
                </a:solidFill>
              </a:rPr>
              <a:t>can influence business decisions</a:t>
            </a:r>
            <a:r>
              <a:rPr lang="en-NZ" altLang="en-US" sz="2400" dirty="0" smtClean="0"/>
              <a:t/>
            </a:r>
            <a:br>
              <a:rPr lang="en-NZ" altLang="en-US" sz="2400" dirty="0" smtClean="0"/>
            </a:br>
            <a:r>
              <a:rPr lang="en-NZ" altLang="en-US" sz="2400" dirty="0" smtClean="0">
                <a:solidFill>
                  <a:schemeClr val="bg2"/>
                </a:solidFill>
              </a:rPr>
              <a:t/>
            </a:r>
            <a:br>
              <a:rPr lang="en-NZ" altLang="en-US" sz="2400" dirty="0" smtClean="0">
                <a:solidFill>
                  <a:schemeClr val="bg2"/>
                </a:solidFill>
              </a:rPr>
            </a:br>
            <a:endParaRPr lang="en-GB" altLang="en-US" sz="2400" dirty="0" smtClean="0">
              <a:solidFill>
                <a:schemeClr val="bg2"/>
              </a:solidFill>
            </a:endParaRPr>
          </a:p>
        </p:txBody>
      </p:sp>
      <p:sp>
        <p:nvSpPr>
          <p:cNvPr id="4100" name="AutoShape 5"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4101" name="AutoShape 7"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Tree>
    <p:extLst>
      <p:ext uri="{BB962C8B-B14F-4D97-AF65-F5344CB8AC3E}">
        <p14:creationId xmlns:p14="http://schemas.microsoft.com/office/powerpoint/2010/main" val="1061513460"/>
      </p:ext>
    </p:extLst>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altLang="en-US" b="1" smtClean="0">
                <a:solidFill>
                  <a:schemeClr val="bg2"/>
                </a:solidFill>
              </a:rPr>
              <a:t>Social Factors</a:t>
            </a:r>
          </a:p>
        </p:txBody>
      </p:sp>
      <p:sp>
        <p:nvSpPr>
          <p:cNvPr id="5123" name="Content Placeholder 2"/>
          <p:cNvSpPr>
            <a:spLocks noGrp="1"/>
          </p:cNvSpPr>
          <p:nvPr>
            <p:ph idx="1"/>
          </p:nvPr>
        </p:nvSpPr>
        <p:spPr>
          <a:xfrm>
            <a:off x="500063" y="1714500"/>
            <a:ext cx="8229600" cy="3886200"/>
          </a:xfrm>
        </p:spPr>
        <p:txBody>
          <a:bodyPr/>
          <a:lstStyle/>
          <a:p>
            <a:pPr>
              <a:defRPr/>
            </a:pPr>
            <a:r>
              <a:rPr lang="en-GB" sz="2400" b="1" dirty="0" smtClean="0">
                <a:solidFill>
                  <a:schemeClr val="bg2"/>
                </a:solidFill>
              </a:rPr>
              <a:t>Social</a:t>
            </a:r>
            <a:r>
              <a:rPr lang="en-GB" sz="2400" dirty="0" smtClean="0">
                <a:solidFill>
                  <a:schemeClr val="bg2"/>
                </a:solidFill>
              </a:rPr>
              <a:t> factors include:</a:t>
            </a:r>
          </a:p>
          <a:p>
            <a:pPr marL="457200" indent="-457200">
              <a:buFont typeface="+mj-lt"/>
              <a:buAutoNum type="arabicPeriod"/>
              <a:defRPr/>
            </a:pPr>
            <a:r>
              <a:rPr lang="en-GB" sz="2400" dirty="0" smtClean="0">
                <a:solidFill>
                  <a:schemeClr val="bg2"/>
                </a:solidFill>
              </a:rPr>
              <a:t>cultural aspects/ethnic/religious factors</a:t>
            </a:r>
          </a:p>
          <a:p>
            <a:pPr marL="457200" indent="-457200">
              <a:buFont typeface="+mj-lt"/>
              <a:buAutoNum type="arabicPeriod"/>
              <a:defRPr/>
            </a:pPr>
            <a:r>
              <a:rPr lang="en-GB" sz="2400" dirty="0" smtClean="0">
                <a:solidFill>
                  <a:schemeClr val="bg2"/>
                </a:solidFill>
              </a:rPr>
              <a:t>health consciousness, </a:t>
            </a:r>
          </a:p>
          <a:p>
            <a:pPr marL="457200" indent="-457200">
              <a:buFont typeface="+mj-lt"/>
              <a:buAutoNum type="arabicPeriod"/>
              <a:defRPr/>
            </a:pPr>
            <a:r>
              <a:rPr lang="en-GB" sz="2400" dirty="0" smtClean="0">
                <a:solidFill>
                  <a:schemeClr val="bg2"/>
                </a:solidFill>
              </a:rPr>
              <a:t>demographics/population growth rate/age distribution, </a:t>
            </a:r>
          </a:p>
          <a:p>
            <a:pPr marL="457200" indent="-457200">
              <a:buFont typeface="+mj-lt"/>
              <a:buAutoNum type="arabicPeriod"/>
              <a:defRPr/>
            </a:pPr>
            <a:r>
              <a:rPr lang="en-GB" sz="2400" dirty="0" smtClean="0">
                <a:solidFill>
                  <a:schemeClr val="bg2"/>
                </a:solidFill>
              </a:rPr>
              <a:t>career attitudes and lifestyle trends</a:t>
            </a:r>
          </a:p>
          <a:p>
            <a:pPr marL="457200" indent="-457200">
              <a:buFont typeface="+mj-lt"/>
              <a:buAutoNum type="arabicPeriod"/>
              <a:defRPr/>
            </a:pPr>
            <a:r>
              <a:rPr lang="en-GB" sz="2400" dirty="0" smtClean="0">
                <a:solidFill>
                  <a:schemeClr val="bg2"/>
                </a:solidFill>
              </a:rPr>
              <a:t>consumer attitudes and opinions</a:t>
            </a:r>
          </a:p>
          <a:p>
            <a:pPr marL="457200" indent="-457200">
              <a:buFont typeface="+mj-lt"/>
              <a:buAutoNum type="arabicPeriod"/>
              <a:defRPr/>
            </a:pPr>
            <a:r>
              <a:rPr lang="en-GB" sz="2400" dirty="0" smtClean="0">
                <a:solidFill>
                  <a:schemeClr val="bg2"/>
                </a:solidFill>
              </a:rPr>
              <a:t>media views</a:t>
            </a:r>
          </a:p>
          <a:p>
            <a:pPr marL="457200" indent="-457200">
              <a:buFont typeface="+mj-lt"/>
              <a:buAutoNum type="arabicPeriod"/>
              <a:defRPr/>
            </a:pPr>
            <a:endParaRPr lang="en-GB" sz="2400" dirty="0" smtClean="0">
              <a:solidFill>
                <a:schemeClr val="bg2"/>
              </a:solidFill>
            </a:endParaRPr>
          </a:p>
          <a:p>
            <a:pPr marL="457200" indent="-457200">
              <a:buFont typeface="+mj-lt"/>
              <a:buAutoNum type="arabicPeriod"/>
              <a:defRPr/>
            </a:pPr>
            <a:endParaRPr lang="en-GB" sz="2000" dirty="0" smtClean="0"/>
          </a:p>
        </p:txBody>
      </p:sp>
      <p:sp>
        <p:nvSpPr>
          <p:cNvPr id="5125" name="AutoShape 6"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5126" name="AutoShape 8"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5127" name="AutoShape 10"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5128" name="AutoShape 12"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5129" name="AutoShape 14"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5130" name="AutoShape 16"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pic>
        <p:nvPicPr>
          <p:cNvPr id="5131" name="Picture 18" descr="http://socialsteve.files.wordpress.com/2009/06/cropped-leveraging-social-media.jpg">
            <a:hlinkClick r:id="rId2"/>
          </p:cNvPr>
          <p:cNvPicPr>
            <a:picLocks noChangeAspect="1" noChangeArrowheads="1"/>
          </p:cNvPicPr>
          <p:nvPr/>
        </p:nvPicPr>
        <p:blipFill>
          <a:blip r:embed="rId3">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1285875" y="4714875"/>
            <a:ext cx="7334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39065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down)">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wipe(down)">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wipe(down)">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GB" altLang="en-US" b="1" smtClean="0">
                <a:solidFill>
                  <a:schemeClr val="bg2"/>
                </a:solidFill>
              </a:rPr>
              <a:t>Social Factors</a:t>
            </a:r>
          </a:p>
        </p:txBody>
      </p:sp>
      <p:sp>
        <p:nvSpPr>
          <p:cNvPr id="5123" name="Content Placeholder 2"/>
          <p:cNvSpPr>
            <a:spLocks noGrp="1"/>
          </p:cNvSpPr>
          <p:nvPr>
            <p:ph idx="1"/>
          </p:nvPr>
        </p:nvSpPr>
        <p:spPr>
          <a:xfrm>
            <a:off x="500063" y="1714500"/>
            <a:ext cx="8229600" cy="3886200"/>
          </a:xfrm>
        </p:spPr>
        <p:txBody>
          <a:bodyPr/>
          <a:lstStyle/>
          <a:p>
            <a:pPr>
              <a:defRPr/>
            </a:pPr>
            <a:r>
              <a:rPr lang="en-GB" sz="2400" b="1" dirty="0" smtClean="0">
                <a:solidFill>
                  <a:schemeClr val="bg2"/>
                </a:solidFill>
              </a:rPr>
              <a:t>Social</a:t>
            </a:r>
            <a:r>
              <a:rPr lang="en-GB" sz="2400" dirty="0" smtClean="0">
                <a:solidFill>
                  <a:schemeClr val="bg2"/>
                </a:solidFill>
              </a:rPr>
              <a:t> factors include:</a:t>
            </a:r>
          </a:p>
          <a:p>
            <a:pPr marL="457200" indent="-457200">
              <a:buFont typeface="+mj-lt"/>
              <a:buAutoNum type="arabicPeriod" startAt="7"/>
              <a:defRPr/>
            </a:pPr>
            <a:r>
              <a:rPr lang="en-GB" sz="2400" dirty="0" smtClean="0">
                <a:solidFill>
                  <a:schemeClr val="bg2"/>
                </a:solidFill>
              </a:rPr>
              <a:t>law changes affecting social factors</a:t>
            </a:r>
          </a:p>
          <a:p>
            <a:pPr marL="457200" indent="-457200">
              <a:buFont typeface="+mj-lt"/>
              <a:buAutoNum type="arabicPeriod" startAt="7"/>
              <a:defRPr/>
            </a:pPr>
            <a:r>
              <a:rPr lang="en-GB" sz="2400" dirty="0" smtClean="0">
                <a:solidFill>
                  <a:schemeClr val="bg2"/>
                </a:solidFill>
              </a:rPr>
              <a:t>brand, company, technology image</a:t>
            </a:r>
          </a:p>
          <a:p>
            <a:pPr marL="457200" indent="-457200">
              <a:buFont typeface="+mj-lt"/>
              <a:buAutoNum type="arabicPeriod" startAt="7"/>
              <a:defRPr/>
            </a:pPr>
            <a:r>
              <a:rPr lang="en-GB" sz="2400" dirty="0" smtClean="0">
                <a:solidFill>
                  <a:schemeClr val="bg2"/>
                </a:solidFill>
              </a:rPr>
              <a:t>consumer buying patterns</a:t>
            </a:r>
          </a:p>
          <a:p>
            <a:pPr marL="457200" indent="-457200">
              <a:buFont typeface="+mj-lt"/>
              <a:buAutoNum type="arabicPeriod" startAt="7"/>
              <a:defRPr/>
            </a:pPr>
            <a:r>
              <a:rPr lang="en-GB" sz="2400" dirty="0" smtClean="0">
                <a:solidFill>
                  <a:schemeClr val="bg2"/>
                </a:solidFill>
              </a:rPr>
              <a:t>fashion and role models</a:t>
            </a:r>
          </a:p>
          <a:p>
            <a:pPr marL="457200" indent="-457200">
              <a:buFont typeface="+mj-lt"/>
              <a:buAutoNum type="arabicPeriod" startAt="7"/>
              <a:defRPr/>
            </a:pPr>
            <a:r>
              <a:rPr lang="en-GB" sz="2400" dirty="0" smtClean="0">
                <a:solidFill>
                  <a:schemeClr val="bg2"/>
                </a:solidFill>
              </a:rPr>
              <a:t>major events and influences</a:t>
            </a:r>
          </a:p>
          <a:p>
            <a:pPr marL="457200" indent="-457200">
              <a:buFont typeface="+mj-lt"/>
              <a:buAutoNum type="arabicPeriod" startAt="7"/>
              <a:defRPr/>
            </a:pPr>
            <a:r>
              <a:rPr lang="en-GB" sz="2400" dirty="0" smtClean="0">
                <a:solidFill>
                  <a:schemeClr val="bg2"/>
                </a:solidFill>
              </a:rPr>
              <a:t>buying access and trends</a:t>
            </a:r>
          </a:p>
          <a:p>
            <a:pPr marL="457200" indent="-457200">
              <a:buFont typeface="+mj-lt"/>
              <a:buAutoNum type="arabicPeriod" startAt="7"/>
              <a:defRPr/>
            </a:pPr>
            <a:r>
              <a:rPr lang="en-GB" sz="2400" dirty="0" smtClean="0">
                <a:solidFill>
                  <a:schemeClr val="bg2"/>
                </a:solidFill>
              </a:rPr>
              <a:t>advertising and publicity</a:t>
            </a:r>
          </a:p>
          <a:p>
            <a:pPr marL="457200" indent="-457200">
              <a:buFont typeface="+mj-lt"/>
              <a:buAutoNum type="arabicPeriod" startAt="7"/>
              <a:defRPr/>
            </a:pPr>
            <a:r>
              <a:rPr lang="en-GB" sz="2400" dirty="0" smtClean="0">
                <a:solidFill>
                  <a:schemeClr val="bg2"/>
                </a:solidFill>
              </a:rPr>
              <a:t>ethical issues</a:t>
            </a:r>
          </a:p>
          <a:p>
            <a:pPr marL="457200" indent="-457200">
              <a:buFont typeface="+mj-lt"/>
              <a:buAutoNum type="arabicPeriod" startAt="7"/>
              <a:defRPr/>
            </a:pPr>
            <a:endParaRPr lang="en-GB" sz="2000" dirty="0" smtClean="0"/>
          </a:p>
        </p:txBody>
      </p:sp>
      <p:sp>
        <p:nvSpPr>
          <p:cNvPr id="6148" name="AutoShape 6"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6149" name="AutoShape 8"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6150" name="AutoShape 10"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6151" name="AutoShape 12"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6152" name="AutoShape 14"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sp>
        <p:nvSpPr>
          <p:cNvPr id="6153" name="AutoShape 16" descr="http://www.central-e-commerce.com/wp-content/uploads/2011/07/demographics.jpg"/>
          <p:cNvSpPr>
            <a:spLocks noChangeAspect="1" noChangeArrowheads="1"/>
          </p:cNvSpPr>
          <p:nvPr/>
        </p:nvSpPr>
        <p:spPr bwMode="auto">
          <a:xfrm>
            <a:off x="155575" y="-1584325"/>
            <a:ext cx="573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GB" altLang="en-US" sz="1800"/>
          </a:p>
        </p:txBody>
      </p:sp>
      <p:pic>
        <p:nvPicPr>
          <p:cNvPr id="6154" name="Picture 4" descr="http://www.specialops.co.nz/wp/wp-content/uploads/wp-post-thumbnail/big-love-water-branding-and-design-by-special-operations-btLxW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125" y="2214563"/>
            <a:ext cx="5743575"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72654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2000"/>
                                        <p:tgtEl>
                                          <p:spTgt spid="51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GB" altLang="en-US" b="1" smtClean="0">
                <a:solidFill>
                  <a:schemeClr val="bg2"/>
                </a:solidFill>
              </a:rPr>
              <a:t>Social Factors</a:t>
            </a:r>
          </a:p>
        </p:txBody>
      </p:sp>
      <p:sp>
        <p:nvSpPr>
          <p:cNvPr id="5123" name="Content Placeholder 2"/>
          <p:cNvSpPr>
            <a:spLocks noGrp="1"/>
          </p:cNvSpPr>
          <p:nvPr>
            <p:ph idx="1"/>
          </p:nvPr>
        </p:nvSpPr>
        <p:spPr>
          <a:xfrm>
            <a:off x="500062" y="1714500"/>
            <a:ext cx="5512098" cy="3886200"/>
          </a:xfrm>
        </p:spPr>
        <p:txBody>
          <a:bodyPr/>
          <a:lstStyle/>
          <a:p>
            <a:r>
              <a:rPr lang="en-GB" altLang="en-US" sz="2400" b="1" dirty="0" smtClean="0">
                <a:solidFill>
                  <a:schemeClr val="bg2"/>
                </a:solidFill>
              </a:rPr>
              <a:t>Trends in social factors affect the demand for a company's products and how that company operates</a:t>
            </a:r>
            <a:r>
              <a:rPr lang="en-GB" altLang="en-US" sz="2400" dirty="0" smtClean="0">
                <a:solidFill>
                  <a:schemeClr val="bg2"/>
                </a:solidFill>
              </a:rPr>
              <a:t>.</a:t>
            </a:r>
          </a:p>
          <a:p>
            <a:r>
              <a:rPr lang="en-GB" altLang="en-US" sz="2400" dirty="0" smtClean="0">
                <a:solidFill>
                  <a:schemeClr val="bg2"/>
                </a:solidFill>
              </a:rPr>
              <a:t>For example, an aging population may imply a smaller and less-willing workforce (thus increasing the cost of labour). </a:t>
            </a:r>
          </a:p>
          <a:p>
            <a:r>
              <a:rPr lang="en-GB" altLang="en-US" sz="2400" dirty="0" smtClean="0">
                <a:solidFill>
                  <a:schemeClr val="bg2"/>
                </a:solidFill>
              </a:rPr>
              <a:t>Furthermore, companies may change various management strategies to adapt to these social trends (such as recruiting older workers).</a:t>
            </a:r>
          </a:p>
          <a:p>
            <a:endParaRPr lang="en-GB" altLang="en-US" sz="2000" dirty="0" smtClean="0"/>
          </a:p>
        </p:txBody>
      </p:sp>
      <p:pic>
        <p:nvPicPr>
          <p:cNvPr id="7172" name="Picture 2" descr="http://www.accesstourismnz.org.nz/wp-content/uploads/20100130_146-300x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00808"/>
            <a:ext cx="285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46778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357188"/>
            <a:ext cx="8229600" cy="1371600"/>
          </a:xfrm>
        </p:spPr>
        <p:txBody>
          <a:bodyPr/>
          <a:lstStyle/>
          <a:p>
            <a:pPr algn="ctr"/>
            <a:r>
              <a:rPr lang="en-GB" altLang="en-US" b="1" smtClean="0">
                <a:solidFill>
                  <a:schemeClr val="bg2"/>
                </a:solidFill>
              </a:rPr>
              <a:t>Demographics</a:t>
            </a:r>
          </a:p>
        </p:txBody>
      </p:sp>
      <p:sp>
        <p:nvSpPr>
          <p:cNvPr id="3" name="Content Placeholder 2"/>
          <p:cNvSpPr>
            <a:spLocks noGrp="1"/>
          </p:cNvSpPr>
          <p:nvPr>
            <p:ph idx="1"/>
          </p:nvPr>
        </p:nvSpPr>
        <p:spPr>
          <a:xfrm>
            <a:off x="428625" y="1628800"/>
            <a:ext cx="8391847" cy="4464025"/>
          </a:xfrm>
        </p:spPr>
        <p:txBody>
          <a:bodyPr/>
          <a:lstStyle/>
          <a:p>
            <a:r>
              <a:rPr lang="en-GB" altLang="en-US" sz="2400" b="1" dirty="0" smtClean="0">
                <a:solidFill>
                  <a:schemeClr val="bg2"/>
                </a:solidFill>
              </a:rPr>
              <a:t>Definition</a:t>
            </a:r>
            <a:r>
              <a:rPr lang="en-GB" altLang="en-US" sz="2400" dirty="0" smtClean="0">
                <a:solidFill>
                  <a:schemeClr val="bg2"/>
                </a:solidFill>
              </a:rPr>
              <a:t> - The </a:t>
            </a:r>
            <a:r>
              <a:rPr lang="en-GB" altLang="en-US" sz="2400" b="1" u="sng" dirty="0" smtClean="0">
                <a:solidFill>
                  <a:schemeClr val="bg2"/>
                </a:solidFill>
              </a:rPr>
              <a:t>physical characteristics </a:t>
            </a:r>
            <a:r>
              <a:rPr lang="en-GB" altLang="en-US" sz="2400" dirty="0" smtClean="0">
                <a:solidFill>
                  <a:schemeClr val="bg2"/>
                </a:solidFill>
              </a:rPr>
              <a:t>of a population </a:t>
            </a:r>
            <a:r>
              <a:rPr lang="en-GB" altLang="en-US" sz="2400" i="1" dirty="0" err="1" smtClean="0">
                <a:solidFill>
                  <a:schemeClr val="bg2"/>
                </a:solidFill>
              </a:rPr>
              <a:t>eg</a:t>
            </a:r>
            <a:r>
              <a:rPr lang="en-GB" altLang="en-US" sz="2400" i="1" dirty="0" smtClean="0">
                <a:solidFill>
                  <a:schemeClr val="bg2"/>
                </a:solidFill>
              </a:rPr>
              <a:t>: sex, family size, income, education, location and occupation</a:t>
            </a:r>
          </a:p>
          <a:p>
            <a:r>
              <a:rPr lang="en-GB" altLang="en-US" sz="2400" i="1" dirty="0" smtClean="0">
                <a:solidFill>
                  <a:schemeClr val="bg2"/>
                </a:solidFill>
              </a:rPr>
              <a:t>Demographics are used by a business to </a:t>
            </a:r>
            <a:r>
              <a:rPr lang="en-GB" altLang="en-US" sz="2400" b="1" i="1" u="sng" dirty="0" smtClean="0">
                <a:solidFill>
                  <a:schemeClr val="bg2"/>
                </a:solidFill>
              </a:rPr>
              <a:t>learn more </a:t>
            </a:r>
            <a:r>
              <a:rPr lang="en-GB" altLang="en-US" sz="2400" i="1" dirty="0" smtClean="0">
                <a:solidFill>
                  <a:schemeClr val="bg2"/>
                </a:solidFill>
              </a:rPr>
              <a:t>about a populations’ characteristics </a:t>
            </a:r>
          </a:p>
          <a:p>
            <a:r>
              <a:rPr lang="en-GB" altLang="en-US" sz="2400" dirty="0" smtClean="0">
                <a:solidFill>
                  <a:schemeClr val="bg2"/>
                </a:solidFill>
              </a:rPr>
              <a:t>Understanding the demographics of a businesses target customers is critical for the success of any business. </a:t>
            </a:r>
          </a:p>
          <a:p>
            <a:r>
              <a:rPr lang="en-GB" altLang="en-US" sz="2400" dirty="0" smtClean="0">
                <a:solidFill>
                  <a:schemeClr val="bg2"/>
                </a:solidFill>
              </a:rPr>
              <a:t>Not only do they need to </a:t>
            </a:r>
            <a:r>
              <a:rPr lang="en-GB" altLang="en-US" sz="2400" b="1" dirty="0" smtClean="0">
                <a:solidFill>
                  <a:schemeClr val="bg2"/>
                </a:solidFill>
              </a:rPr>
              <a:t>understand them </a:t>
            </a:r>
            <a:r>
              <a:rPr lang="en-GB" altLang="en-US" sz="2400" dirty="0" smtClean="0">
                <a:solidFill>
                  <a:schemeClr val="bg2"/>
                </a:solidFill>
              </a:rPr>
              <a:t>in order to decide exactly what their product and services mixes will include, but this information will also </a:t>
            </a:r>
            <a:r>
              <a:rPr lang="en-GB" altLang="en-US" sz="2400" b="1" dirty="0" smtClean="0">
                <a:solidFill>
                  <a:schemeClr val="bg2"/>
                </a:solidFill>
              </a:rPr>
              <a:t>affect pricing, packaging, promotion and place</a:t>
            </a:r>
            <a:r>
              <a:rPr lang="en-GB" altLang="en-US" sz="2400" dirty="0" smtClean="0">
                <a:solidFill>
                  <a:schemeClr val="bg2"/>
                </a:solidFill>
              </a:rPr>
              <a:t>.</a:t>
            </a:r>
          </a:p>
          <a:p>
            <a:endParaRPr lang="en-GB" altLang="en-US" sz="2400" dirty="0" smtClean="0">
              <a:solidFill>
                <a:schemeClr val="bg2"/>
              </a:solidFill>
            </a:endParaRPr>
          </a:p>
          <a:p>
            <a:endParaRPr lang="en-GB" altLang="en-US" sz="2400" dirty="0" smtClean="0"/>
          </a:p>
        </p:txBody>
      </p:sp>
    </p:spTree>
    <p:extLst>
      <p:ext uri="{BB962C8B-B14F-4D97-AF65-F5344CB8AC3E}">
        <p14:creationId xmlns:p14="http://schemas.microsoft.com/office/powerpoint/2010/main" val="367904225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GB" altLang="en-US" b="1" smtClean="0">
                <a:solidFill>
                  <a:schemeClr val="bg2"/>
                </a:solidFill>
              </a:rPr>
              <a:t>Demographic profile</a:t>
            </a:r>
          </a:p>
        </p:txBody>
      </p:sp>
      <p:sp>
        <p:nvSpPr>
          <p:cNvPr id="3" name="Content Placeholder 2"/>
          <p:cNvSpPr>
            <a:spLocks noGrp="1"/>
          </p:cNvSpPr>
          <p:nvPr>
            <p:ph idx="1"/>
          </p:nvPr>
        </p:nvSpPr>
        <p:spPr>
          <a:xfrm>
            <a:off x="467544" y="1484784"/>
            <a:ext cx="8229600" cy="3886200"/>
          </a:xfrm>
        </p:spPr>
        <p:txBody>
          <a:bodyPr/>
          <a:lstStyle/>
          <a:p>
            <a:pPr>
              <a:defRPr/>
            </a:pPr>
            <a:r>
              <a:rPr lang="en-GB" sz="2400" dirty="0" smtClean="0">
                <a:solidFill>
                  <a:schemeClr val="bg2"/>
                </a:solidFill>
              </a:rPr>
              <a:t>Businesses must know the demographic profile of their potential customers. </a:t>
            </a:r>
          </a:p>
          <a:p>
            <a:pPr>
              <a:defRPr/>
            </a:pPr>
            <a:r>
              <a:rPr lang="en-GB" sz="2400" dirty="0" smtClean="0">
                <a:solidFill>
                  <a:schemeClr val="bg2"/>
                </a:solidFill>
              </a:rPr>
              <a:t>Businesses need to look at their community's:</a:t>
            </a:r>
          </a:p>
          <a:p>
            <a:pPr marL="457200" indent="-457200">
              <a:buFont typeface="+mj-lt"/>
              <a:buAutoNum type="arabicPeriod"/>
              <a:defRPr/>
            </a:pPr>
            <a:r>
              <a:rPr lang="en-GB" sz="2400" b="1" dirty="0" smtClean="0">
                <a:solidFill>
                  <a:schemeClr val="bg2"/>
                </a:solidFill>
              </a:rPr>
              <a:t>Purchasing power.</a:t>
            </a:r>
            <a:r>
              <a:rPr lang="en-GB" sz="2400" dirty="0" smtClean="0">
                <a:solidFill>
                  <a:schemeClr val="bg2"/>
                </a:solidFill>
              </a:rPr>
              <a:t> Find out the degree of disposable income within the community.</a:t>
            </a:r>
          </a:p>
          <a:p>
            <a:pPr marL="457200" indent="-457200">
              <a:buFont typeface="+mj-lt"/>
              <a:buAutoNum type="arabicPeriod"/>
              <a:defRPr/>
            </a:pPr>
            <a:r>
              <a:rPr lang="en-GB" sz="2400" b="1" dirty="0" smtClean="0">
                <a:solidFill>
                  <a:schemeClr val="bg2"/>
                </a:solidFill>
              </a:rPr>
              <a:t>Residences.</a:t>
            </a:r>
            <a:r>
              <a:rPr lang="en-GB" sz="2400" dirty="0" smtClean="0">
                <a:solidFill>
                  <a:schemeClr val="bg2"/>
                </a:solidFill>
              </a:rPr>
              <a:t> Are homes rented or owned?</a:t>
            </a:r>
          </a:p>
          <a:p>
            <a:pPr marL="457200" indent="-457200">
              <a:buFont typeface="+mj-lt"/>
              <a:buAutoNum type="arabicPeriod"/>
              <a:defRPr/>
            </a:pPr>
            <a:r>
              <a:rPr lang="en-GB" sz="2400" b="1" dirty="0" smtClean="0">
                <a:solidFill>
                  <a:schemeClr val="bg2"/>
                </a:solidFill>
              </a:rPr>
              <a:t>Means of transportation.</a:t>
            </a:r>
            <a:r>
              <a:rPr lang="en-GB" sz="2400" dirty="0" smtClean="0">
                <a:solidFill>
                  <a:schemeClr val="bg2"/>
                </a:solidFill>
              </a:rPr>
              <a:t> Do prospective customers in the area own vehicles, ride buses or bicycles, and so on?</a:t>
            </a:r>
          </a:p>
        </p:txBody>
      </p:sp>
      <p:pic>
        <p:nvPicPr>
          <p:cNvPr id="9220" name="Picture 2" descr="http://blog.vovici.com/Portals/60483/images/Demographic%20Questions.jpg"/>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2500313" y="4581525"/>
            <a:ext cx="45053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0134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GB" altLang="en-US" b="1" smtClean="0">
                <a:solidFill>
                  <a:schemeClr val="bg2"/>
                </a:solidFill>
              </a:rPr>
              <a:t>Demographic profile</a:t>
            </a:r>
          </a:p>
        </p:txBody>
      </p:sp>
      <p:sp>
        <p:nvSpPr>
          <p:cNvPr id="3" name="Content Placeholder 2"/>
          <p:cNvSpPr>
            <a:spLocks noGrp="1"/>
          </p:cNvSpPr>
          <p:nvPr>
            <p:ph idx="1"/>
          </p:nvPr>
        </p:nvSpPr>
        <p:spPr>
          <a:xfrm>
            <a:off x="500063" y="1643063"/>
            <a:ext cx="5500687" cy="3886200"/>
          </a:xfrm>
        </p:spPr>
        <p:txBody>
          <a:bodyPr/>
          <a:lstStyle/>
          <a:p>
            <a:pPr marL="457200" indent="-457200">
              <a:buFont typeface="+mj-lt"/>
              <a:buAutoNum type="arabicPeriod" startAt="4"/>
              <a:defRPr/>
            </a:pPr>
            <a:r>
              <a:rPr lang="en-GB" sz="2400" b="1" dirty="0" smtClean="0">
                <a:solidFill>
                  <a:schemeClr val="bg2"/>
                </a:solidFill>
              </a:rPr>
              <a:t>Age ranges.</a:t>
            </a:r>
            <a:r>
              <a:rPr lang="en-GB" sz="2400" dirty="0" smtClean="0">
                <a:solidFill>
                  <a:schemeClr val="bg2"/>
                </a:solidFill>
              </a:rPr>
              <a:t> Does the community consist primarily of young people still approaching their prime earning years, young professionals, empty nesters or retirees?</a:t>
            </a:r>
          </a:p>
          <a:p>
            <a:pPr marL="457200" indent="-457200">
              <a:buFont typeface="+mj-lt"/>
              <a:buAutoNum type="arabicPeriod" startAt="4"/>
              <a:defRPr/>
            </a:pPr>
            <a:r>
              <a:rPr lang="en-GB" sz="2400" b="1" dirty="0" smtClean="0">
                <a:solidFill>
                  <a:schemeClr val="bg2"/>
                </a:solidFill>
              </a:rPr>
              <a:t>Family status.</a:t>
            </a:r>
            <a:r>
              <a:rPr lang="en-GB" sz="2400" dirty="0" smtClean="0">
                <a:solidFill>
                  <a:schemeClr val="bg2"/>
                </a:solidFill>
              </a:rPr>
              <a:t> Are there lots of families in the area or mostly singles?</a:t>
            </a:r>
          </a:p>
          <a:p>
            <a:pPr marL="457200" indent="-457200">
              <a:buFont typeface="+mj-lt"/>
              <a:buAutoNum type="arabicPeriod" startAt="4"/>
              <a:defRPr/>
            </a:pPr>
            <a:r>
              <a:rPr lang="en-GB" sz="2400" b="1" dirty="0" smtClean="0">
                <a:solidFill>
                  <a:schemeClr val="bg2"/>
                </a:solidFill>
              </a:rPr>
              <a:t>Leisure activities.</a:t>
            </a:r>
            <a:r>
              <a:rPr lang="en-GB" sz="2400" dirty="0" smtClean="0">
                <a:solidFill>
                  <a:schemeClr val="bg2"/>
                </a:solidFill>
              </a:rPr>
              <a:t> What type of hobbies and recreational activities do people in the community participate in?</a:t>
            </a:r>
          </a:p>
          <a:p>
            <a:pPr>
              <a:defRPr/>
            </a:pPr>
            <a:endParaRPr lang="en-GB" sz="2400" dirty="0"/>
          </a:p>
        </p:txBody>
      </p:sp>
      <p:pic>
        <p:nvPicPr>
          <p:cNvPr id="10244" name="Picture 2" descr="http://www.glcac.org/images/Photo_images/demographics.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76950" y="1571625"/>
            <a:ext cx="30670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64048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anging Demographics in Financial Services, 17-18 April, Athens, Gree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178" y="1556792"/>
            <a:ext cx="336708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pPr algn="ctr"/>
            <a:r>
              <a:rPr lang="en-GB" altLang="en-US" sz="3200" b="1" smtClean="0">
                <a:solidFill>
                  <a:schemeClr val="bg2"/>
                </a:solidFill>
              </a:rPr>
              <a:t>Understanding customer demographics</a:t>
            </a:r>
          </a:p>
        </p:txBody>
      </p:sp>
      <p:sp>
        <p:nvSpPr>
          <p:cNvPr id="3" name="Content Placeholder 2"/>
          <p:cNvSpPr>
            <a:spLocks noGrp="1"/>
          </p:cNvSpPr>
          <p:nvPr>
            <p:ph idx="1"/>
          </p:nvPr>
        </p:nvSpPr>
        <p:spPr>
          <a:xfrm>
            <a:off x="428625" y="1643063"/>
            <a:ext cx="5214938" cy="3886200"/>
          </a:xfrm>
        </p:spPr>
        <p:txBody>
          <a:bodyPr/>
          <a:lstStyle/>
          <a:p>
            <a:r>
              <a:rPr lang="en-GB" altLang="en-US" sz="2400" dirty="0" smtClean="0">
                <a:solidFill>
                  <a:schemeClr val="bg2"/>
                </a:solidFill>
              </a:rPr>
              <a:t>Gives businesses </a:t>
            </a:r>
            <a:r>
              <a:rPr lang="en-GB" altLang="en-US" sz="2400" b="1" dirty="0" smtClean="0">
                <a:solidFill>
                  <a:schemeClr val="bg2"/>
                </a:solidFill>
              </a:rPr>
              <a:t>cost-effective access </a:t>
            </a:r>
            <a:r>
              <a:rPr lang="en-GB" altLang="en-US" sz="2400" dirty="0" smtClean="0">
                <a:solidFill>
                  <a:schemeClr val="bg2"/>
                </a:solidFill>
              </a:rPr>
              <a:t>to what makes their customers, and those you would like to be your customers, tick. </a:t>
            </a:r>
          </a:p>
          <a:p>
            <a:r>
              <a:rPr lang="en-GB" altLang="en-US" sz="2400" dirty="0" smtClean="0">
                <a:solidFill>
                  <a:schemeClr val="bg2"/>
                </a:solidFill>
              </a:rPr>
              <a:t>It allows </a:t>
            </a:r>
            <a:r>
              <a:rPr lang="en-GB" altLang="en-US" sz="2400" b="1" dirty="0" smtClean="0">
                <a:solidFill>
                  <a:schemeClr val="bg2"/>
                </a:solidFill>
              </a:rPr>
              <a:t>businesses to understand their wants, habits and preferences</a:t>
            </a:r>
            <a:r>
              <a:rPr lang="en-GB" altLang="en-US" sz="2400" dirty="0" smtClean="0">
                <a:solidFill>
                  <a:schemeClr val="bg2"/>
                </a:solidFill>
              </a:rPr>
              <a:t> so they can develop and target their </a:t>
            </a:r>
            <a:br>
              <a:rPr lang="en-GB" altLang="en-US" sz="2400" dirty="0" smtClean="0">
                <a:solidFill>
                  <a:schemeClr val="bg2"/>
                </a:solidFill>
              </a:rPr>
            </a:br>
            <a:r>
              <a:rPr lang="en-GB" altLang="en-US" sz="2400" dirty="0" smtClean="0">
                <a:solidFill>
                  <a:schemeClr val="bg2"/>
                </a:solidFill>
              </a:rPr>
              <a:t>products and services, marketing and advertising to gain </a:t>
            </a:r>
            <a:r>
              <a:rPr lang="en-GB" altLang="en-US" sz="2400" b="1" dirty="0" smtClean="0">
                <a:solidFill>
                  <a:schemeClr val="bg2"/>
                </a:solidFill>
              </a:rPr>
              <a:t>maximum impact and buy-in.</a:t>
            </a:r>
            <a:r>
              <a:rPr lang="en-GB" altLang="en-US" sz="2400" dirty="0" smtClean="0">
                <a:solidFill>
                  <a:schemeClr val="bg2"/>
                </a:solidFill>
              </a:rPr>
              <a:t> </a:t>
            </a:r>
          </a:p>
          <a:p>
            <a:pPr>
              <a:buFont typeface="Wingdings" pitchFamily="2" charset="2"/>
              <a:buNone/>
            </a:pPr>
            <a:r>
              <a:rPr lang="en-GB" altLang="en-US" sz="2400" dirty="0" smtClean="0">
                <a:solidFill>
                  <a:schemeClr val="bg2"/>
                </a:solidFill>
              </a:rPr>
              <a:t/>
            </a:r>
            <a:br>
              <a:rPr lang="en-GB" altLang="en-US" sz="2400" dirty="0" smtClean="0">
                <a:solidFill>
                  <a:schemeClr val="bg2"/>
                </a:solidFill>
              </a:rPr>
            </a:br>
            <a:r>
              <a:rPr lang="en-GB" altLang="en-US" sz="2400" dirty="0" smtClean="0"/>
              <a:t/>
            </a:r>
            <a:br>
              <a:rPr lang="en-GB" altLang="en-US" sz="2400" dirty="0" smtClean="0"/>
            </a:br>
            <a:endParaRPr lang="en-GB" altLang="en-US" sz="2400" dirty="0" smtClean="0"/>
          </a:p>
        </p:txBody>
      </p:sp>
    </p:spTree>
    <p:extLst>
      <p:ext uri="{BB962C8B-B14F-4D97-AF65-F5344CB8AC3E}">
        <p14:creationId xmlns:p14="http://schemas.microsoft.com/office/powerpoint/2010/main" val="30251861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420</TotalTime>
  <Words>836</Words>
  <Application>Microsoft Macintosh PowerPoint</Application>
  <PresentationFormat>On-screen Show (4:3)</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Times New Roman</vt:lpstr>
      <vt:lpstr>Wingdings</vt:lpstr>
      <vt:lpstr>Theme1</vt:lpstr>
      <vt:lpstr>Level 2  Business Studies </vt:lpstr>
      <vt:lpstr>Social Influences (change in demographics) </vt:lpstr>
      <vt:lpstr>Social Factors</vt:lpstr>
      <vt:lpstr>Social Factors</vt:lpstr>
      <vt:lpstr>Social Factors</vt:lpstr>
      <vt:lpstr>Demographics</vt:lpstr>
      <vt:lpstr>Demographic profile</vt:lpstr>
      <vt:lpstr>Demographic profile</vt:lpstr>
      <vt:lpstr>Understanding customer demographics</vt:lpstr>
      <vt:lpstr>Understanding customer demographics</vt:lpstr>
      <vt:lpstr>Social influences on business activity </vt:lpstr>
      <vt:lpstr>Social influences on business activity </vt:lpstr>
      <vt:lpstr>Ethical Practice</vt:lpstr>
      <vt:lpstr>PowerPoint Presentation</vt:lpstr>
      <vt:lpstr>Consider these situations </vt:lpstr>
      <vt:lpstr>Factors affecting managerial ethics</vt:lpstr>
      <vt:lpstr>Social Responsibility</vt:lpstr>
      <vt:lpstr>Societal Expectations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Systems</dc:title>
  <cp:lastModifiedBy>Microsoft Office User</cp:lastModifiedBy>
  <cp:revision>1</cp:revision>
  <dcterms:created xsi:type="dcterms:W3CDTF">2011-09-14T00:05:33Z</dcterms:created>
  <dcterms:modified xsi:type="dcterms:W3CDTF">2019-01-13T01:53:26Z</dcterms:modified>
</cp:coreProperties>
</file>