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25"/>
  </p:handoutMasterIdLst>
  <p:sldIdLst>
    <p:sldId id="256" r:id="rId2"/>
    <p:sldId id="260" r:id="rId3"/>
    <p:sldId id="261" r:id="rId4"/>
    <p:sldId id="262" r:id="rId5"/>
    <p:sldId id="266" r:id="rId6"/>
    <p:sldId id="263" r:id="rId7"/>
    <p:sldId id="280" r:id="rId8"/>
    <p:sldId id="281" r:id="rId9"/>
    <p:sldId id="282" r:id="rId10"/>
    <p:sldId id="283" r:id="rId11"/>
    <p:sldId id="259" r:id="rId12"/>
    <p:sldId id="267" r:id="rId13"/>
    <p:sldId id="270" r:id="rId14"/>
    <p:sldId id="271" r:id="rId15"/>
    <p:sldId id="272" r:id="rId16"/>
    <p:sldId id="276" r:id="rId17"/>
    <p:sldId id="273" r:id="rId18"/>
    <p:sldId id="274" r:id="rId19"/>
    <p:sldId id="277" r:id="rId20"/>
    <p:sldId id="268" r:id="rId21"/>
    <p:sldId id="278" r:id="rId22"/>
    <p:sldId id="279" r:id="rId23"/>
    <p:sldId id="265" r:id="rId2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267"/>
  </p:normalViewPr>
  <p:slideViewPr>
    <p:cSldViewPr>
      <p:cViewPr>
        <p:scale>
          <a:sx n="60" d="100"/>
          <a:sy n="60" d="100"/>
        </p:scale>
        <p:origin x="96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C983128-51C6-49E7-9053-DFC4FC191D00}" type="datetimeFigureOut">
              <a:rPr lang="en-US"/>
              <a:pPr>
                <a:defRPr/>
              </a:pPr>
              <a:t>1/13/19</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56F91A81-65A1-4424-86B1-0E21973EAEAE}" type="slidenum">
              <a:rPr lang="en-NZ"/>
              <a:pPr>
                <a:defRPr/>
              </a:pPr>
              <a:t>‹#›</a:t>
            </a:fld>
            <a:endParaRPr lang="en-NZ"/>
          </a:p>
        </p:txBody>
      </p:sp>
    </p:spTree>
    <p:extLst>
      <p:ext uri="{BB962C8B-B14F-4D97-AF65-F5344CB8AC3E}">
        <p14:creationId xmlns:p14="http://schemas.microsoft.com/office/powerpoint/2010/main" val="28840899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436938"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grpSp>
        <p:nvGrpSpPr>
          <p:cNvPr id="6" name="Group 4"/>
          <p:cNvGrpSpPr>
            <a:grpSpLocks/>
          </p:cNvGrpSpPr>
          <p:nvPr/>
        </p:nvGrpSpPr>
        <p:grpSpPr bwMode="auto">
          <a:xfrm>
            <a:off x="417958" y="1207566"/>
            <a:ext cx="2249488" cy="3157538"/>
            <a:chOff x="354" y="672"/>
            <a:chExt cx="1417" cy="1989"/>
          </a:xfrm>
        </p:grpSpPr>
        <p:sp>
          <p:nvSpPr>
            <p:cNvPr id="7" name="Rectangle 5"/>
            <p:cNvSpPr>
              <a:spLocks noChangeArrowheads="1"/>
            </p:cNvSpPr>
            <p:nvPr userDrawn="1"/>
          </p:nvSpPr>
          <p:spPr bwMode="auto">
            <a:xfrm>
              <a:off x="354" y="2257"/>
              <a:ext cx="356"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8" name="Rectangle 6"/>
            <p:cNvSpPr>
              <a:spLocks noChangeArrowheads="1"/>
            </p:cNvSpPr>
            <p:nvPr userDrawn="1"/>
          </p:nvSpPr>
          <p:spPr bwMode="auto">
            <a:xfrm>
              <a:off x="1060" y="1065"/>
              <a:ext cx="355"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9" name="Rectangle 7"/>
            <p:cNvSpPr>
              <a:spLocks noChangeArrowheads="1"/>
            </p:cNvSpPr>
            <p:nvPr userDrawn="1"/>
          </p:nvSpPr>
          <p:spPr bwMode="auto">
            <a:xfrm>
              <a:off x="1409" y="672"/>
              <a:ext cx="362"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0" name="Rectangle 8"/>
            <p:cNvSpPr>
              <a:spLocks noChangeArrowheads="1"/>
            </p:cNvSpPr>
            <p:nvPr userDrawn="1"/>
          </p:nvSpPr>
          <p:spPr bwMode="auto">
            <a:xfrm>
              <a:off x="705" y="2257"/>
              <a:ext cx="361"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mn-cs"/>
              </a:endParaRPr>
            </a:p>
          </p:txBody>
        </p:sp>
        <p:sp>
          <p:nvSpPr>
            <p:cNvPr id="11" name="Rectangle 9"/>
            <p:cNvSpPr>
              <a:spLocks noChangeArrowheads="1"/>
            </p:cNvSpPr>
            <p:nvPr userDrawn="1"/>
          </p:nvSpPr>
          <p:spPr bwMode="auto">
            <a:xfrm>
              <a:off x="1409" y="1065"/>
              <a:ext cx="362"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2" name="Rectangle 10"/>
            <p:cNvSpPr>
              <a:spLocks noChangeArrowheads="1"/>
            </p:cNvSpPr>
            <p:nvPr userDrawn="1"/>
          </p:nvSpPr>
          <p:spPr bwMode="auto">
            <a:xfrm>
              <a:off x="705" y="1464"/>
              <a:ext cx="361"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3" name="Rectangle 11"/>
            <p:cNvSpPr>
              <a:spLocks noChangeArrowheads="1"/>
            </p:cNvSpPr>
            <p:nvPr userDrawn="1"/>
          </p:nvSpPr>
          <p:spPr bwMode="auto">
            <a:xfrm>
              <a:off x="1060" y="1464"/>
              <a:ext cx="355"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4" name="Rectangle 12"/>
            <p:cNvSpPr>
              <a:spLocks noChangeArrowheads="1"/>
            </p:cNvSpPr>
            <p:nvPr userDrawn="1"/>
          </p:nvSpPr>
          <p:spPr bwMode="auto">
            <a:xfrm>
              <a:off x="354" y="1857"/>
              <a:ext cx="356"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5" name="Rectangle 13"/>
            <p:cNvSpPr>
              <a:spLocks noChangeArrowheads="1"/>
            </p:cNvSpPr>
            <p:nvPr userDrawn="1"/>
          </p:nvSpPr>
          <p:spPr bwMode="auto">
            <a:xfrm>
              <a:off x="705" y="1857"/>
              <a:ext cx="361"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grpSp>
      <p:sp>
        <p:nvSpPr>
          <p:cNvPr id="7185" name="Rectangle 17"/>
          <p:cNvSpPr>
            <a:spLocks noGrp="1" noChangeArrowheads="1"/>
          </p:cNvSpPr>
          <p:nvPr>
            <p:ph type="ctrTitle"/>
          </p:nvPr>
        </p:nvSpPr>
        <p:spPr>
          <a:xfrm>
            <a:off x="2971800" y="2060848"/>
            <a:ext cx="5632450" cy="1977752"/>
          </a:xfrm>
        </p:spPr>
        <p:txBody>
          <a:bodyPr/>
          <a:lstStyle>
            <a:lvl1pPr>
              <a:defRPr sz="5000">
                <a:solidFill>
                  <a:schemeClr val="bg2">
                    <a:lumMod val="75000"/>
                  </a:schemeClr>
                </a:solidFill>
              </a:defRPr>
            </a:lvl1pPr>
          </a:lstStyle>
          <a:p>
            <a:r>
              <a:rPr lang="en-US" dirty="0" smtClean="0"/>
              <a:t>Click to edit Master title style</a:t>
            </a:r>
            <a:endParaRPr lang="en-AU" dirty="0"/>
          </a:p>
        </p:txBody>
      </p:sp>
      <p:sp>
        <p:nvSpPr>
          <p:cNvPr id="7186" name="Rectangle 18"/>
          <p:cNvSpPr>
            <a:spLocks noGrp="1" noChangeArrowheads="1"/>
          </p:cNvSpPr>
          <p:nvPr>
            <p:ph type="subTitle" idx="1"/>
          </p:nvPr>
        </p:nvSpPr>
        <p:spPr>
          <a:xfrm>
            <a:off x="2971800" y="4509120"/>
            <a:ext cx="6019800" cy="1510680"/>
          </a:xfrm>
        </p:spPr>
        <p:txBody>
          <a:bodyPr/>
          <a:lstStyle>
            <a:lvl1pPr marL="0" indent="0">
              <a:buFont typeface="Wingdings" pitchFamily="2" charset="2"/>
              <a:buNone/>
              <a:defRPr sz="3400">
                <a:solidFill>
                  <a:schemeClr val="bg2">
                    <a:lumMod val="75000"/>
                  </a:schemeClr>
                </a:solidFill>
              </a:defRPr>
            </a:lvl1pPr>
          </a:lstStyle>
          <a:p>
            <a:r>
              <a:rPr lang="en-US" dirty="0" smtClean="0"/>
              <a:t>Click to edit Master subtitle style</a:t>
            </a:r>
            <a:endParaRPr lang="en-AU" dirty="0"/>
          </a:p>
        </p:txBody>
      </p:sp>
      <p:sp>
        <p:nvSpPr>
          <p:cNvPr id="23" name="Rectangle 14"/>
          <p:cNvSpPr>
            <a:spLocks noGrp="1" noChangeArrowheads="1"/>
          </p:cNvSpPr>
          <p:nvPr>
            <p:ph type="dt" sz="half" idx="10"/>
          </p:nvPr>
        </p:nvSpPr>
        <p:spPr>
          <a:xfrm>
            <a:off x="457200" y="6248400"/>
            <a:ext cx="2133600" cy="457200"/>
          </a:xfrm>
        </p:spPr>
        <p:txBody>
          <a:bodyPr/>
          <a:lstStyle>
            <a:lvl1pPr>
              <a:defRPr/>
            </a:lvl1pPr>
          </a:lstStyle>
          <a:p>
            <a:pPr>
              <a:defRPr/>
            </a:pPr>
            <a:endParaRPr lang="en-AU" dirty="0"/>
          </a:p>
        </p:txBody>
      </p:sp>
      <p:sp>
        <p:nvSpPr>
          <p:cNvPr id="24" name="Rectangle 15"/>
          <p:cNvSpPr>
            <a:spLocks noGrp="1" noChangeArrowheads="1"/>
          </p:cNvSpPr>
          <p:nvPr>
            <p:ph type="ftr" sz="quarter" idx="11"/>
          </p:nvPr>
        </p:nvSpPr>
        <p:spPr/>
        <p:txBody>
          <a:bodyPr/>
          <a:lstStyle>
            <a:lvl1pPr>
              <a:defRPr/>
            </a:lvl1pPr>
          </a:lstStyle>
          <a:p>
            <a:pPr>
              <a:defRPr/>
            </a:pPr>
            <a:endParaRPr lang="en-AU"/>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7" y="0"/>
            <a:ext cx="8568953" cy="1700808"/>
          </a:xfrm>
          <a:prstGeom prst="rect">
            <a:avLst/>
          </a:prstGeom>
          <a:ln>
            <a:noFill/>
          </a:ln>
          <a:effectLst>
            <a:softEdge rad="112500"/>
          </a:effectLst>
        </p:spPr>
      </p:pic>
      <p:sp>
        <p:nvSpPr>
          <p:cNvPr id="27" name="Line 18"/>
          <p:cNvSpPr>
            <a:spLocks noChangeShapeType="1"/>
          </p:cNvSpPr>
          <p:nvPr userDrawn="1"/>
        </p:nvSpPr>
        <p:spPr bwMode="auto">
          <a:xfrm flipH="1">
            <a:off x="147637" y="127000"/>
            <a:ext cx="0" cy="654236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25" name="Rectangle 16"/>
          <p:cNvSpPr>
            <a:spLocks noGrp="1" noChangeArrowheads="1"/>
          </p:cNvSpPr>
          <p:nvPr>
            <p:ph type="sldNum" sz="quarter" idx="12"/>
          </p:nvPr>
        </p:nvSpPr>
        <p:spPr/>
        <p:txBody>
          <a:bodyPr/>
          <a:lstStyle>
            <a:lvl1pPr>
              <a:defRPr/>
            </a:lvl1pPr>
          </a:lstStyle>
          <a:p>
            <a:pPr>
              <a:defRPr/>
            </a:pPr>
            <a:endParaRPr lang="en-AU" dirty="0" smtClean="0"/>
          </a:p>
        </p:txBody>
      </p:sp>
    </p:spTree>
    <p:extLst>
      <p:ext uri="{BB962C8B-B14F-4D97-AF65-F5344CB8AC3E}">
        <p14:creationId xmlns:p14="http://schemas.microsoft.com/office/powerpoint/2010/main" val="433365423"/>
      </p:ext>
    </p:extLst>
  </p:cSld>
  <p:clrMapOvr>
    <a:masterClrMapping/>
  </p:clrMapOvr>
  <p:transition spd="slow">
    <p:plu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1FB33CD1-0870-4A18-96DB-E5D6909B0E85}"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2965657626"/>
      </p:ext>
    </p:extLst>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294A781-99C3-4E29-A545-CAE661B4DD88}"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304052847"/>
      </p:ext>
    </p:extLst>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08912" cy="1080120"/>
          </a:xfrm>
        </p:spPr>
        <p:txBody>
          <a:bodyPr/>
          <a:lstStyle>
            <a:lvl1pPr>
              <a:defRPr sz="3200"/>
            </a:lvl1pPr>
          </a:lstStyle>
          <a:p>
            <a:r>
              <a:rPr lang="en-US" dirty="0" smtClean="0"/>
              <a:t>Click to edit Master title style</a:t>
            </a:r>
            <a:endParaRPr lang="en-NZ" dirty="0"/>
          </a:p>
        </p:txBody>
      </p:sp>
      <p:sp>
        <p:nvSpPr>
          <p:cNvPr id="3" name="Content Placeholder 2"/>
          <p:cNvSpPr>
            <a:spLocks noGrp="1"/>
          </p:cNvSpPr>
          <p:nvPr>
            <p:ph idx="1"/>
          </p:nvPr>
        </p:nvSpPr>
        <p:spPr>
          <a:xfrm>
            <a:off x="457200" y="1628800"/>
            <a:ext cx="8229600" cy="42484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B56A566-94D9-4857-92D1-88A55DFE7DF1}"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dirty="0"/>
          </a:p>
        </p:txBody>
      </p:sp>
    </p:spTree>
    <p:extLst>
      <p:ext uri="{BB962C8B-B14F-4D97-AF65-F5344CB8AC3E}">
        <p14:creationId xmlns:p14="http://schemas.microsoft.com/office/powerpoint/2010/main" val="1745360312"/>
      </p:ext>
    </p:extLst>
  </p:cSld>
  <p:clrMapOvr>
    <a:masterClrMapping/>
  </p:clrMapOvr>
  <p:transition spd="slow">
    <p:plu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B1E4A995-9C76-4972-BE34-DCF590801C12}"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410368474"/>
      </p:ext>
    </p:extLst>
  </p:cSld>
  <p:clrMapOvr>
    <a:masterClrMapping/>
  </p:clrMapOvr>
  <p:transition spd="slow">
    <p:plu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350"/>
            <a:ext cx="8208912" cy="1152426"/>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DD6951EE-6034-49EA-811C-B34BCB98C677}"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54990506"/>
      </p:ext>
    </p:extLst>
  </p:cSld>
  <p:clrMapOvr>
    <a:masterClrMapping/>
  </p:clrMapOvr>
  <p:transition spd="slow">
    <p:plu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2"/>
          <p:cNvSpPr>
            <a:spLocks noGrp="1" noChangeArrowheads="1"/>
          </p:cNvSpPr>
          <p:nvPr>
            <p:ph type="ftr" sz="quarter" idx="10"/>
          </p:nvPr>
        </p:nvSpPr>
        <p:spPr>
          <a:ln/>
        </p:spPr>
        <p:txBody>
          <a:bodyPr/>
          <a:lstStyle>
            <a:lvl1pPr>
              <a:defRPr/>
            </a:lvl1pPr>
          </a:lstStyle>
          <a:p>
            <a:pPr>
              <a:defRPr/>
            </a:pPr>
            <a:endParaRPr lang="en-AU"/>
          </a:p>
        </p:txBody>
      </p:sp>
      <p:sp>
        <p:nvSpPr>
          <p:cNvPr id="8" name="Rectangle 3"/>
          <p:cNvSpPr>
            <a:spLocks noGrp="1" noChangeArrowheads="1"/>
          </p:cNvSpPr>
          <p:nvPr>
            <p:ph type="sldNum" sz="quarter" idx="11"/>
          </p:nvPr>
        </p:nvSpPr>
        <p:spPr>
          <a:ln/>
        </p:spPr>
        <p:txBody>
          <a:bodyPr/>
          <a:lstStyle>
            <a:lvl1pPr>
              <a:defRPr/>
            </a:lvl1pPr>
          </a:lstStyle>
          <a:p>
            <a:pPr>
              <a:defRPr/>
            </a:pPr>
            <a:fld id="{760688A6-6F39-45DA-A34A-A5DA85BDCC3E}" type="slidenum">
              <a:rPr lang="en-AU"/>
              <a:pPr>
                <a:defRPr/>
              </a:pPr>
              <a:t>‹#›</a:t>
            </a:fld>
            <a:endParaRPr lang="en-AU"/>
          </a:p>
        </p:txBody>
      </p:sp>
      <p:sp>
        <p:nvSpPr>
          <p:cNvPr id="9"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91985852"/>
      </p:ext>
    </p:extLst>
  </p:cSld>
  <p:clrMapOvr>
    <a:masterClrMapping/>
  </p:clrMapOvr>
  <p:transition spd="slow">
    <p:plu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2"/>
          <p:cNvSpPr>
            <a:spLocks noGrp="1" noChangeArrowheads="1"/>
          </p:cNvSpPr>
          <p:nvPr>
            <p:ph type="ftr" sz="quarter" idx="10"/>
          </p:nvPr>
        </p:nvSpPr>
        <p:spPr>
          <a:ln/>
        </p:spPr>
        <p:txBody>
          <a:bodyPr/>
          <a:lstStyle>
            <a:lvl1pPr>
              <a:defRPr/>
            </a:lvl1pPr>
          </a:lstStyle>
          <a:p>
            <a:pPr>
              <a:defRPr/>
            </a:pPr>
            <a:endParaRPr lang="en-AU"/>
          </a:p>
        </p:txBody>
      </p:sp>
      <p:sp>
        <p:nvSpPr>
          <p:cNvPr id="4" name="Rectangle 3"/>
          <p:cNvSpPr>
            <a:spLocks noGrp="1" noChangeArrowheads="1"/>
          </p:cNvSpPr>
          <p:nvPr>
            <p:ph type="sldNum" sz="quarter" idx="11"/>
          </p:nvPr>
        </p:nvSpPr>
        <p:spPr>
          <a:ln/>
        </p:spPr>
        <p:txBody>
          <a:bodyPr/>
          <a:lstStyle>
            <a:lvl1pPr>
              <a:defRPr/>
            </a:lvl1pPr>
          </a:lstStyle>
          <a:p>
            <a:pPr>
              <a:defRPr/>
            </a:pPr>
            <a:fld id="{272EA8AF-883B-4420-9FFA-AF84702A3C98}" type="slidenum">
              <a:rPr lang="en-AU"/>
              <a:pPr>
                <a:defRPr/>
              </a:pPr>
              <a:t>‹#›</a:t>
            </a:fld>
            <a:endParaRPr lang="en-AU"/>
          </a:p>
        </p:txBody>
      </p:sp>
      <p:sp>
        <p:nvSpPr>
          <p:cNvPr id="5"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963761150"/>
      </p:ext>
    </p:extLst>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AU"/>
          </a:p>
        </p:txBody>
      </p:sp>
      <p:sp>
        <p:nvSpPr>
          <p:cNvPr id="3" name="Rectangle 3"/>
          <p:cNvSpPr>
            <a:spLocks noGrp="1" noChangeArrowheads="1"/>
          </p:cNvSpPr>
          <p:nvPr>
            <p:ph type="sldNum" sz="quarter" idx="11"/>
          </p:nvPr>
        </p:nvSpPr>
        <p:spPr>
          <a:ln/>
        </p:spPr>
        <p:txBody>
          <a:bodyPr/>
          <a:lstStyle>
            <a:lvl1pPr>
              <a:defRPr/>
            </a:lvl1pPr>
          </a:lstStyle>
          <a:p>
            <a:pPr>
              <a:defRPr/>
            </a:pPr>
            <a:fld id="{12FF8D9F-E133-4ED4-A139-00CA792B856F}" type="slidenum">
              <a:rPr lang="en-AU"/>
              <a:pPr>
                <a:defRPr/>
              </a:pPr>
              <a:t>‹#›</a:t>
            </a:fld>
            <a:endParaRPr lang="en-AU"/>
          </a:p>
        </p:txBody>
      </p:sp>
      <p:sp>
        <p:nvSpPr>
          <p:cNvPr id="4"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462291751"/>
      </p:ext>
    </p:extLst>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9A7EE263-57C0-446D-A0B6-515B9FA0EE7F}"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595314670"/>
      </p:ext>
    </p:extLst>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B43BD93D-5BA7-4426-8D01-0A2590BFE923}"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023487332"/>
      </p:ext>
    </p:extLst>
  </p:cSld>
  <p:clrMapOvr>
    <a:masterClrMapping/>
  </p:clrMapOvr>
  <p:transition spd="slow">
    <p:plus/>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3F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en-AU"/>
          </a:p>
        </p:txBody>
      </p:sp>
      <p:sp>
        <p:nvSpPr>
          <p:cNvPr id="61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42BB271-8565-4DDC-B309-6B2CEEE8D642}" type="slidenum">
              <a:rPr lang="en-AU"/>
              <a:pPr>
                <a:defRPr/>
              </a:pPr>
              <a:t>‹#›</a:t>
            </a:fld>
            <a:endParaRPr lang="en-AU"/>
          </a:p>
        </p:txBody>
      </p:sp>
      <p:sp>
        <p:nvSpPr>
          <p:cNvPr id="1028" name="Rectangle 4"/>
          <p:cNvSpPr>
            <a:spLocks noGrp="1" noChangeArrowheads="1"/>
          </p:cNvSpPr>
          <p:nvPr>
            <p:ph type="title"/>
          </p:nvPr>
        </p:nvSpPr>
        <p:spPr bwMode="auto">
          <a:xfrm>
            <a:off x="467544" y="260350"/>
            <a:ext cx="7472362" cy="115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AU" dirty="0" smtClean="0"/>
          </a:p>
        </p:txBody>
      </p:sp>
      <p:sp>
        <p:nvSpPr>
          <p:cNvPr id="1029" name="Rectangle 5"/>
          <p:cNvSpPr>
            <a:spLocks noGrp="1" noChangeArrowheads="1"/>
          </p:cNvSpPr>
          <p:nvPr>
            <p:ph type="body" idx="1"/>
          </p:nvPr>
        </p:nvSpPr>
        <p:spPr bwMode="auto">
          <a:xfrm>
            <a:off x="457200" y="1628800"/>
            <a:ext cx="8229600" cy="42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615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AU"/>
          </a:p>
        </p:txBody>
      </p:sp>
      <p:pic>
        <p:nvPicPr>
          <p:cNvPr id="1032" name="Picture 8" descr="header_left"/>
          <p:cNvPicPr>
            <a:picLocks noChangeAspect="1" noChangeArrowheads="1"/>
          </p:cNvPicPr>
          <p:nvPr/>
        </p:nvPicPr>
        <p:blipFill>
          <a:blip r:embed="rId13" cstate="print">
            <a:extLst>
              <a:ext uri="{28A0092B-C50C-407E-A947-70E740481C1C}">
                <a14:useLocalDpi xmlns:a14="http://schemas.microsoft.com/office/drawing/2010/main" val="0"/>
              </a:ext>
            </a:extLst>
          </a:blip>
          <a:srcRect l="24586" t="28256" r="44872" b="31798"/>
          <a:stretch>
            <a:fillRect/>
          </a:stretch>
        </p:blipFill>
        <p:spPr bwMode="auto">
          <a:xfrm>
            <a:off x="107950" y="6327775"/>
            <a:ext cx="1223963" cy="465138"/>
          </a:xfrm>
          <a:prstGeom prst="rect">
            <a:avLst/>
          </a:prstGeom>
          <a:noFill/>
          <a:ln w="57150">
            <a:solidFill>
              <a:srgbClr val="000068"/>
            </a:solidFill>
            <a:miter lim="800000"/>
            <a:headEnd/>
            <a:tailEnd/>
          </a:ln>
          <a:extLst>
            <a:ext uri="{909E8E84-426E-40DD-AFC4-6F175D3DCCD1}">
              <a14:hiddenFill xmlns:a14="http://schemas.microsoft.com/office/drawing/2010/main">
                <a:solidFill>
                  <a:srgbClr val="FFFFFF"/>
                </a:solidFill>
              </a14:hiddenFill>
            </a:ext>
          </a:extLst>
        </p:spPr>
      </p:pic>
      <p:sp>
        <p:nvSpPr>
          <p:cNvPr id="6162" name="Line 18"/>
          <p:cNvSpPr>
            <a:spLocks noChangeShapeType="1"/>
          </p:cNvSpPr>
          <p:nvPr/>
        </p:nvSpPr>
        <p:spPr bwMode="auto">
          <a:xfrm flipH="1">
            <a:off x="147638" y="260350"/>
            <a:ext cx="28575" cy="590550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6163" name="Line 19"/>
          <p:cNvSpPr>
            <a:spLocks noChangeShapeType="1"/>
          </p:cNvSpPr>
          <p:nvPr/>
        </p:nvSpPr>
        <p:spPr bwMode="auto">
          <a:xfrm>
            <a:off x="1500188" y="6677025"/>
            <a:ext cx="7416800" cy="0"/>
          </a:xfrm>
          <a:prstGeom prst="line">
            <a:avLst/>
          </a:prstGeom>
          <a:noFill/>
          <a:ln w="38100">
            <a:solidFill>
              <a:schemeClr val="accent1">
                <a:lumMod val="25000"/>
              </a:schemeClr>
            </a:solidFill>
            <a:round/>
            <a:headEnd type="oval" w="med" len="med"/>
            <a:tailEnd type="oval" w="med" len="med"/>
          </a:ln>
          <a:effectLst>
            <a:outerShdw blurRad="50800" dist="38100" dir="8100000" algn="tr" rotWithShape="0">
              <a:prstClr val="black">
                <a:alpha val="40000"/>
              </a:prstClr>
            </a:outerShdw>
          </a:effectLst>
        </p:spPr>
        <p:txBody>
          <a:bodyPr/>
          <a:lstStyle/>
          <a:p>
            <a:pPr>
              <a:defRPr/>
            </a:pPr>
            <a:endParaRPr lang="en-NZ">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lus/>
  </p:transition>
  <p:timing>
    <p:tnLst>
      <p:par>
        <p:cTn id="1" dur="indefinite" restart="never" nodeType="tmRoot"/>
      </p:par>
    </p:tnLst>
  </p:timing>
  <p:txStyles>
    <p:titleStyle>
      <a:lvl1pPr algn="l" rtl="0" fontAlgn="base">
        <a:spcBef>
          <a:spcPct val="0"/>
        </a:spcBef>
        <a:spcAft>
          <a:spcPct val="0"/>
        </a:spcAft>
        <a:defRPr sz="3600">
          <a:solidFill>
            <a:schemeClr val="tx1"/>
          </a:solidFill>
          <a:latin typeface="Calibri" pitchFamily="34" charset="0"/>
          <a:ea typeface="+mj-ea"/>
          <a:cs typeface="Calibri" pitchFamily="34" charset="0"/>
        </a:defRPr>
      </a:lvl1pPr>
      <a:lvl2pPr algn="l" rtl="0" fontAlgn="base">
        <a:spcBef>
          <a:spcPct val="0"/>
        </a:spcBef>
        <a:spcAft>
          <a:spcPct val="0"/>
        </a:spcAft>
        <a:defRPr sz="3200">
          <a:solidFill>
            <a:schemeClr val="tx1"/>
          </a:solidFill>
          <a:latin typeface="Arial" charset="0"/>
        </a:defRPr>
      </a:lvl2pPr>
      <a:lvl3pPr algn="l" rtl="0" fontAlgn="base">
        <a:spcBef>
          <a:spcPct val="0"/>
        </a:spcBef>
        <a:spcAft>
          <a:spcPct val="0"/>
        </a:spcAft>
        <a:defRPr sz="3200">
          <a:solidFill>
            <a:schemeClr val="tx1"/>
          </a:solidFill>
          <a:latin typeface="Arial" charset="0"/>
        </a:defRPr>
      </a:lvl3pPr>
      <a:lvl4pPr algn="l" rtl="0" fontAlgn="base">
        <a:spcBef>
          <a:spcPct val="0"/>
        </a:spcBef>
        <a:spcAft>
          <a:spcPct val="0"/>
        </a:spcAft>
        <a:defRPr sz="3200">
          <a:solidFill>
            <a:schemeClr val="tx1"/>
          </a:solidFill>
          <a:latin typeface="Arial" charset="0"/>
        </a:defRPr>
      </a:lvl4pPr>
      <a:lvl5pPr algn="l" rtl="0" fontAlgn="base">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Calibri" pitchFamily="34" charset="0"/>
          <a:cs typeface="Calibri" pitchFamily="34"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Calibri" pitchFamily="34" charset="0"/>
          <a:cs typeface="Calibri" pitchFamily="34" charset="0"/>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23.jpeg"/><Relationship Id="rId13"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hyperlink" Target="http://education-for-enterprise.tki.org.nz/Resources-tools-templates/Business-case-studies/Les-Mill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ducation-for-enterprise.tki.org.nz/Resources-tools-templates/Business-case-studies/Trilogy" TargetMode="External"/><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cation-for-enterprise.tki.org.nz/Resources-tools-templates/Business-case-studies/Sir-Stephen-Tindall" TargetMode="External"/><Relationship Id="rId3"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hyperlink" Target="http://education-for-enterprise.tki.org.nz/Business-and-community/What-business-leaders-sa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llagher.co.nz/" TargetMode="External"/><Relationship Id="rId3"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hyperlink" Target="http://education-for-enterprise.tki.org.nz/" TargetMode="External"/><Relationship Id="rId4" Type="http://schemas.openxmlformats.org/officeDocument/2006/relationships/hyperlink" Target="http://www.ft.com/intl/cms/54927cac-54fb-11da-8a74-00000e25118c.pdf" TargetMode="External"/><Relationship Id="rId5" Type="http://schemas.openxmlformats.org/officeDocument/2006/relationships/hyperlink" Target="http://ozelacademy.com/OJAS_v4n1/OJAS_v4n1_8.pdf" TargetMode="External"/><Relationship Id="rId6"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hyperlink" Target="http://businesscasestudies.co.uk/business-theory/strategy/enterprise-culture.html#ixzz23CT3mdR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85918" y="1928802"/>
            <a:ext cx="66246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5000" b="1"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rPr>
              <a:t>Level 2 </a:t>
            </a:r>
            <a:br>
              <a:rPr kumimoji="0" lang="en-NZ" sz="5000" b="1"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rPr>
            </a:br>
            <a:r>
              <a:rPr kumimoji="0" lang="en-NZ" sz="5000" b="1"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rPr>
              <a:t>Business Studies</a:t>
            </a:r>
            <a:r>
              <a:rPr kumimoji="0" lang="en-GB" sz="5000" b="0"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rPr>
              <a:t> </a:t>
            </a:r>
            <a:endParaRPr kumimoji="0" lang="en-AU" sz="5000" b="0" i="0" u="none" strike="noStrike" kern="0" cap="none" spc="0" normalizeH="0" baseline="0" noProof="0" dirty="0" smtClean="0">
              <a:ln>
                <a:noFill/>
              </a:ln>
              <a:solidFill>
                <a:schemeClr val="bg2">
                  <a:lumMod val="75000"/>
                </a:schemeClr>
              </a:solidFill>
              <a:effectLst/>
              <a:uLnTx/>
              <a:uFillTx/>
              <a:latin typeface="Calibri" pitchFamily="34" charset="0"/>
              <a:ea typeface="+mj-ea"/>
              <a:cs typeface="Calibri" pitchFamily="34" charset="0"/>
            </a:endParaRPr>
          </a:p>
        </p:txBody>
      </p:sp>
      <p:sp>
        <p:nvSpPr>
          <p:cNvPr id="7" name="Rectangle 3"/>
          <p:cNvSpPr txBox="1">
            <a:spLocks noChangeArrowheads="1"/>
          </p:cNvSpPr>
          <p:nvPr/>
        </p:nvSpPr>
        <p:spPr bwMode="auto">
          <a:xfrm>
            <a:off x="900113" y="4508500"/>
            <a:ext cx="7559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
                <a:schemeClr val="bg2"/>
              </a:buClr>
              <a:buSzPct val="75000"/>
              <a:buFont typeface="Wingdings" pitchFamily="2" charset="2"/>
              <a:buNone/>
              <a:tabLst/>
              <a:defRPr/>
            </a:pPr>
            <a:r>
              <a:rPr kumimoji="0" lang="en-NZ" sz="4400" b="1" i="0" u="none" strike="noStrike" kern="0" cap="none" spc="0" normalizeH="0" baseline="0" noProof="0" smtClean="0">
                <a:ln>
                  <a:noFill/>
                </a:ln>
                <a:solidFill>
                  <a:srgbClr val="000066"/>
                </a:solidFill>
                <a:effectLst/>
                <a:uLnTx/>
                <a:uFillTx/>
                <a:latin typeface="Calibri" pitchFamily="34" charset="0"/>
                <a:ea typeface="+mn-ea"/>
                <a:cs typeface="Calibri" pitchFamily="34" charset="0"/>
              </a:rPr>
              <a:t>2.2 - AS908</a:t>
            </a:r>
            <a:r>
              <a:rPr kumimoji="0" lang="en-GB" sz="4400" b="1" i="0" u="none" strike="noStrike" kern="0" cap="none" spc="0" normalizeH="0" baseline="0" noProof="0" smtClean="0">
                <a:ln>
                  <a:noFill/>
                </a:ln>
                <a:solidFill>
                  <a:srgbClr val="000066"/>
                </a:solidFill>
                <a:effectLst/>
                <a:uLnTx/>
                <a:uFillTx/>
                <a:latin typeface="Calibri" pitchFamily="34" charset="0"/>
                <a:ea typeface="+mn-ea"/>
                <a:cs typeface="Calibri" pitchFamily="34" charset="0"/>
              </a:rPr>
              <a:t>44</a:t>
            </a:r>
            <a:r>
              <a:rPr kumimoji="0" lang="en-GB" sz="3000" b="0" i="0" u="none" strike="noStrike" kern="0" cap="none" spc="0" normalizeH="0" baseline="0" noProof="0" smtClean="0">
                <a:ln>
                  <a:noFill/>
                </a:ln>
                <a:solidFill>
                  <a:schemeClr val="hlink"/>
                </a:solidFill>
                <a:effectLst/>
                <a:uLnTx/>
                <a:uFillTx/>
                <a:latin typeface="Calibri" pitchFamily="34" charset="0"/>
                <a:ea typeface="+mn-ea"/>
                <a:cs typeface="Calibri" pitchFamily="34" charset="0"/>
              </a:rPr>
              <a:t/>
            </a:r>
            <a:br>
              <a:rPr kumimoji="0" lang="en-GB" sz="3000" b="0" i="0" u="none" strike="noStrike" kern="0" cap="none" spc="0" normalizeH="0" baseline="0" noProof="0" smtClean="0">
                <a:ln>
                  <a:noFill/>
                </a:ln>
                <a:solidFill>
                  <a:schemeClr val="hlink"/>
                </a:solidFill>
                <a:effectLst/>
                <a:uLnTx/>
                <a:uFillTx/>
                <a:latin typeface="Calibri" pitchFamily="34" charset="0"/>
                <a:ea typeface="+mn-ea"/>
                <a:cs typeface="Calibri" pitchFamily="34" charset="0"/>
              </a:rPr>
            </a:br>
            <a:endParaRPr kumimoji="0" lang="en-GB" sz="3000" b="0" i="0" u="none" strike="noStrike" kern="0" cap="none" spc="0" normalizeH="0" baseline="0" noProof="0" smtClean="0">
              <a:ln>
                <a:noFill/>
              </a:ln>
              <a:solidFill>
                <a:schemeClr val="hlink"/>
              </a:solidFill>
              <a:effectLst/>
              <a:uLnTx/>
              <a:uFillTx/>
              <a:latin typeface="Calibri" pitchFamily="34" charset="0"/>
              <a:ea typeface="+mn-ea"/>
              <a:cs typeface="Calibri" pitchFamily="34" charset="0"/>
            </a:endParaRPr>
          </a:p>
          <a:p>
            <a:pPr marL="0" marR="0" lvl="0" indent="0" algn="ctr" defTabSz="914400" rtl="0" eaLnBrk="1" fontAlgn="base" latinLnBrk="0" hangingPunct="1">
              <a:lnSpc>
                <a:spcPct val="80000"/>
              </a:lnSpc>
              <a:spcBef>
                <a:spcPct val="20000"/>
              </a:spcBef>
              <a:spcAft>
                <a:spcPct val="0"/>
              </a:spcAft>
              <a:buClr>
                <a:schemeClr val="bg2"/>
              </a:buClr>
              <a:buSzPct val="75000"/>
              <a:buFont typeface="Wingdings" pitchFamily="2" charset="2"/>
              <a:buNone/>
              <a:tabLst/>
              <a:defRPr/>
            </a:pPr>
            <a:r>
              <a:rPr kumimoji="0" lang="en-AU" sz="2800" b="0" i="0" u="none" strike="noStrike" kern="0" cap="none" spc="0" normalizeH="0" baseline="0" noProof="0" smtClean="0">
                <a:ln>
                  <a:noFill/>
                </a:ln>
                <a:solidFill>
                  <a:schemeClr val="bg2"/>
                </a:solidFill>
                <a:effectLst/>
                <a:uLnTx/>
                <a:uFillTx/>
                <a:latin typeface="Calibri" pitchFamily="34" charset="0"/>
                <a:ea typeface="+mn-ea"/>
                <a:cs typeface="Calibri" pitchFamily="34" charset="0"/>
              </a:rPr>
              <a:t>Demonstrate understanding of the internal operations of a large business</a:t>
            </a:r>
            <a:endParaRPr kumimoji="0" lang="en-AU" sz="2400" b="0" i="0" u="none" strike="noStrike" kern="0" cap="none" spc="0" normalizeH="0" baseline="0" noProof="0" dirty="0" smtClean="0">
              <a:ln>
                <a:noFill/>
              </a:ln>
              <a:solidFill>
                <a:schemeClr val="bg2"/>
              </a:solidFill>
              <a:effectLst/>
              <a:uLnTx/>
              <a:uFillTx/>
              <a:latin typeface="Calibri" pitchFamily="34" charset="0"/>
              <a:ea typeface="+mn-ea"/>
              <a:cs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2"/>
                </a:solidFill>
              </a:rPr>
              <a:t>Businesses </a:t>
            </a:r>
            <a:r>
              <a:rPr lang="en-GB" sz="4000" b="1" dirty="0" smtClean="0">
                <a:solidFill>
                  <a:srgbClr val="FF0000"/>
                </a:solidFill>
              </a:rPr>
              <a:t>+</a:t>
            </a:r>
            <a:r>
              <a:rPr lang="en-GB" sz="4000" b="1" dirty="0" smtClean="0">
                <a:solidFill>
                  <a:schemeClr val="bg2"/>
                </a:solidFill>
              </a:rPr>
              <a:t> Enterprise Culture </a:t>
            </a:r>
            <a:r>
              <a:rPr lang="en-GB" sz="2400" b="1" dirty="0" smtClean="0">
                <a:solidFill>
                  <a:schemeClr val="bg2"/>
                </a:solidFill>
              </a:rPr>
              <a:t>(cont’d)</a:t>
            </a:r>
            <a:endParaRPr lang="en-GB" sz="4000" dirty="0"/>
          </a:p>
        </p:txBody>
      </p:sp>
      <p:sp>
        <p:nvSpPr>
          <p:cNvPr id="3" name="Content Placeholder 2"/>
          <p:cNvSpPr>
            <a:spLocks noGrp="1"/>
          </p:cNvSpPr>
          <p:nvPr>
            <p:ph idx="1"/>
          </p:nvPr>
        </p:nvSpPr>
        <p:spPr/>
        <p:txBody>
          <a:bodyPr/>
          <a:lstStyle/>
          <a:p>
            <a:r>
              <a:rPr lang="en-GB" sz="2800" dirty="0" smtClean="0">
                <a:solidFill>
                  <a:schemeClr val="bg2"/>
                </a:solidFill>
              </a:rPr>
              <a:t>Enterprise culture is the ability to think of new projects and make them successful. </a:t>
            </a:r>
          </a:p>
          <a:p>
            <a:r>
              <a:rPr lang="en-GB" sz="2800" dirty="0" smtClean="0">
                <a:solidFill>
                  <a:schemeClr val="bg2"/>
                </a:solidFill>
              </a:rPr>
              <a:t>It is an initiative with novel ideas in which people are encouraged to develop </a:t>
            </a:r>
            <a:br>
              <a:rPr lang="en-GB" sz="2800" dirty="0" smtClean="0">
                <a:solidFill>
                  <a:schemeClr val="bg2"/>
                </a:solidFill>
              </a:rPr>
            </a:br>
            <a:r>
              <a:rPr lang="en-GB" sz="2800" dirty="0" smtClean="0">
                <a:solidFill>
                  <a:schemeClr val="bg2"/>
                </a:solidFill>
              </a:rPr>
              <a:t>small businesses. </a:t>
            </a:r>
          </a:p>
          <a:p>
            <a:r>
              <a:rPr lang="en-GB" sz="2800" dirty="0" smtClean="0">
                <a:solidFill>
                  <a:schemeClr val="bg2"/>
                </a:solidFill>
              </a:rPr>
              <a:t>Enterprise culture builds </a:t>
            </a:r>
            <a:br>
              <a:rPr lang="en-GB" sz="2800" dirty="0" smtClean="0">
                <a:solidFill>
                  <a:schemeClr val="bg2"/>
                </a:solidFill>
              </a:rPr>
            </a:br>
            <a:r>
              <a:rPr lang="en-GB" sz="2800" dirty="0" smtClean="0">
                <a:solidFill>
                  <a:schemeClr val="bg2"/>
                </a:solidFill>
              </a:rPr>
              <a:t>entrepreneurship. </a:t>
            </a:r>
            <a:endParaRPr lang="en-GB" sz="2800" dirty="0">
              <a:solidFill>
                <a:schemeClr val="bg2"/>
              </a:solidFill>
            </a:endParaRPr>
          </a:p>
        </p:txBody>
      </p:sp>
      <p:pic>
        <p:nvPicPr>
          <p:cNvPr id="4" name="Picture 4" descr="https://encrypted-tbn3.google.com/images?q=tbn:ANd9GcRjk-DEXdShks2graQFjqPnwYgWeM3Gr4LYwV-w1dqm6NuX0mTo"/>
          <p:cNvPicPr>
            <a:picLocks noChangeAspect="1" noChangeArrowheads="1"/>
          </p:cNvPicPr>
          <p:nvPr/>
        </p:nvPicPr>
        <p:blipFill>
          <a:blip r:embed="rId2" cstate="print"/>
          <a:srcRect/>
          <a:stretch>
            <a:fillRect/>
          </a:stretch>
        </p:blipFill>
        <p:spPr bwMode="auto">
          <a:xfrm>
            <a:off x="4929190" y="3286124"/>
            <a:ext cx="3624155" cy="3095634"/>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gentrepreneurs.com/wp-content/uploads/2009/04/newzealand-biz-forum-590x.jpg"/>
          <p:cNvPicPr>
            <a:picLocks noChangeAspect="1" noChangeArrowheads="1"/>
          </p:cNvPicPr>
          <p:nvPr/>
        </p:nvPicPr>
        <p:blipFill>
          <a:blip r:embed="rId2" cstate="print"/>
          <a:srcRect/>
          <a:stretch>
            <a:fillRect/>
          </a:stretch>
        </p:blipFill>
        <p:spPr bwMode="auto">
          <a:xfrm>
            <a:off x="1928794" y="1857364"/>
            <a:ext cx="5476875" cy="3857625"/>
          </a:xfrm>
          <a:prstGeom prst="rect">
            <a:avLst/>
          </a:prstGeom>
          <a:noFill/>
        </p:spPr>
      </p:pic>
      <p:pic>
        <p:nvPicPr>
          <p:cNvPr id="7174" name="Picture 6" descr="http://www.techlink.org.nz/Case-studies/Technological-practice/Food-and-Biological/watties-stir-fry/images/logo.jpg"/>
          <p:cNvPicPr>
            <a:picLocks noChangeAspect="1" noChangeArrowheads="1"/>
          </p:cNvPicPr>
          <p:nvPr/>
        </p:nvPicPr>
        <p:blipFill>
          <a:blip r:embed="rId3" cstate="print">
            <a:clrChange>
              <a:clrFrom>
                <a:srgbClr val="ECF2FE"/>
              </a:clrFrom>
              <a:clrTo>
                <a:srgbClr val="ECF2FE">
                  <a:alpha val="0"/>
                </a:srgbClr>
              </a:clrTo>
            </a:clrChange>
          </a:blip>
          <a:srcRect/>
          <a:stretch>
            <a:fillRect/>
          </a:stretch>
        </p:blipFill>
        <p:spPr bwMode="auto">
          <a:xfrm>
            <a:off x="7000892" y="1500174"/>
            <a:ext cx="1762125" cy="1333501"/>
          </a:xfrm>
          <a:prstGeom prst="rect">
            <a:avLst/>
          </a:prstGeom>
          <a:noFill/>
        </p:spPr>
      </p:pic>
      <p:pic>
        <p:nvPicPr>
          <p:cNvPr id="7176" name="Picture 8" descr="https://encrypted-tbn1.google.com/images?q=tbn:ANd9GcQJ5Gjp34er3Ue6rUdC1DgPd8KZAAiTQdQzglJP_QvRsy1-_ifG"/>
          <p:cNvPicPr>
            <a:picLocks noChangeAspect="1" noChangeArrowheads="1"/>
          </p:cNvPicPr>
          <p:nvPr/>
        </p:nvPicPr>
        <p:blipFill>
          <a:blip r:embed="rId4" cstate="print">
            <a:clrChange>
              <a:clrFrom>
                <a:srgbClr val="FFFFF7"/>
              </a:clrFrom>
              <a:clrTo>
                <a:srgbClr val="FFFFF7">
                  <a:alpha val="0"/>
                </a:srgbClr>
              </a:clrTo>
            </a:clrChange>
          </a:blip>
          <a:srcRect/>
          <a:stretch>
            <a:fillRect/>
          </a:stretch>
        </p:blipFill>
        <p:spPr bwMode="auto">
          <a:xfrm>
            <a:off x="500034" y="1857364"/>
            <a:ext cx="1143008" cy="1127352"/>
          </a:xfrm>
          <a:prstGeom prst="rect">
            <a:avLst/>
          </a:prstGeom>
          <a:noFill/>
        </p:spPr>
      </p:pic>
      <p:pic>
        <p:nvPicPr>
          <p:cNvPr id="7178" name="Picture 10" descr="https://encrypted-tbn1.google.com/images?q=tbn:ANd9GcTz_y8u3EYRM8JEiN0ma1N1vAArm-i5P724EHxPRc91_sccpjsQ"/>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71472" y="214290"/>
            <a:ext cx="2609850" cy="1752600"/>
          </a:xfrm>
          <a:prstGeom prst="rect">
            <a:avLst/>
          </a:prstGeom>
          <a:noFill/>
        </p:spPr>
      </p:pic>
      <p:pic>
        <p:nvPicPr>
          <p:cNvPr id="7180" name="Picture 12" descr="https://encrypted-tbn2.google.com/images?q=tbn:ANd9GcT6Qn1wsy6hZxzoiTR8Fw-td5WeS83D-isZWwaragZH_BwC2V1Vj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844" y="3000372"/>
            <a:ext cx="2819400" cy="1619250"/>
          </a:xfrm>
          <a:prstGeom prst="rect">
            <a:avLst/>
          </a:prstGeom>
          <a:noFill/>
        </p:spPr>
      </p:pic>
      <p:pic>
        <p:nvPicPr>
          <p:cNvPr id="7182" name="Picture 14" descr="https://encrypted-tbn3.google.com/images?q=tbn:ANd9GcQoYOWgvw1stbhJq5_9ODTF_F9PiA-_MHOzK3AQnjnYa48WPZTN"/>
          <p:cNvPicPr>
            <a:picLocks noChangeAspect="1" noChangeArrowheads="1"/>
          </p:cNvPicPr>
          <p:nvPr/>
        </p:nvPicPr>
        <p:blipFill>
          <a:blip r:embed="rId7" cstate="print"/>
          <a:srcRect/>
          <a:stretch>
            <a:fillRect/>
          </a:stretch>
        </p:blipFill>
        <p:spPr bwMode="auto">
          <a:xfrm>
            <a:off x="7215206" y="4071942"/>
            <a:ext cx="1371600" cy="1095376"/>
          </a:xfrm>
          <a:prstGeom prst="rect">
            <a:avLst/>
          </a:prstGeom>
          <a:noFill/>
        </p:spPr>
      </p:pic>
      <p:pic>
        <p:nvPicPr>
          <p:cNvPr id="2050" name="Picture 2" descr="http://www.skiequipmentuk.co.uk/images/uploaded/Icebreakertrans.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286512" y="285728"/>
            <a:ext cx="2428875" cy="1514475"/>
          </a:xfrm>
          <a:prstGeom prst="rect">
            <a:avLst/>
          </a:prstGeom>
          <a:noFill/>
        </p:spPr>
      </p:pic>
      <p:pic>
        <p:nvPicPr>
          <p:cNvPr id="2052" name="Picture 4" descr="http://www.awapuniracing.co.nz/portals/93/images/MJC/Gallagher%20Logo_Orange.jpg"/>
          <p:cNvPicPr>
            <a:picLocks noChangeAspect="1" noChangeArrowheads="1"/>
          </p:cNvPicPr>
          <p:nvPr/>
        </p:nvPicPr>
        <p:blipFill>
          <a:blip r:embed="rId9" cstate="print"/>
          <a:srcRect/>
          <a:stretch>
            <a:fillRect/>
          </a:stretch>
        </p:blipFill>
        <p:spPr bwMode="auto">
          <a:xfrm>
            <a:off x="2714612" y="5500702"/>
            <a:ext cx="3767128" cy="1087953"/>
          </a:xfrm>
          <a:prstGeom prst="rect">
            <a:avLst/>
          </a:prstGeom>
          <a:noFill/>
        </p:spPr>
      </p:pic>
      <p:pic>
        <p:nvPicPr>
          <p:cNvPr id="2054" name="Picture 6" descr="http://t0.gstatic.com/images?q=tbn:ANd9GcR4A4_pGy0qQRiJuOJZDTGIxmAC8-NRETN-b-FFsv9cW2cYSS6pvA"/>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143768" y="5286388"/>
            <a:ext cx="1785918" cy="1252808"/>
          </a:xfrm>
          <a:prstGeom prst="rect">
            <a:avLst/>
          </a:prstGeom>
          <a:noFill/>
        </p:spPr>
      </p:pic>
      <p:pic>
        <p:nvPicPr>
          <p:cNvPr id="2056" name="Picture 8" descr="http://t1.gstatic.com/images?q=tbn:ANd9GcTGXWLjNCIGDhFvDLy-YKJ__NlPA_PfunWw3AHdQBJDfnWkokFy"/>
          <p:cNvPicPr>
            <a:picLocks noChangeAspect="1" noChangeArrowheads="1"/>
          </p:cNvPicPr>
          <p:nvPr/>
        </p:nvPicPr>
        <p:blipFill>
          <a:blip r:embed="rId11" cstate="print"/>
          <a:srcRect/>
          <a:stretch>
            <a:fillRect/>
          </a:stretch>
        </p:blipFill>
        <p:spPr bwMode="auto">
          <a:xfrm>
            <a:off x="3714744" y="428604"/>
            <a:ext cx="2143125" cy="2143125"/>
          </a:xfrm>
          <a:prstGeom prst="rect">
            <a:avLst/>
          </a:prstGeom>
          <a:noFill/>
        </p:spPr>
      </p:pic>
      <p:pic>
        <p:nvPicPr>
          <p:cNvPr id="2058" name="Picture 10" descr="http://t1.gstatic.com/images?q=tbn:ANd9GcRqkCUAPFrM8ohbYpyXqSaVDjof0txoaHrqJms5Tz5xTAhsM8T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28596" y="4643446"/>
            <a:ext cx="2357454" cy="945645"/>
          </a:xfrm>
          <a:prstGeom prst="rect">
            <a:avLst/>
          </a:prstGeom>
          <a:noFill/>
        </p:spPr>
      </p:pic>
      <p:pic>
        <p:nvPicPr>
          <p:cNvPr id="2060" name="Picture 12" descr="http://t0.gstatic.com/images?q=tbn:ANd9GcQ6KRMH0WrKY_tKOQxrjBCYN0mZIG-1yE0_uxrYp-Y96klP7qxbQA"/>
          <p:cNvPicPr>
            <a:picLocks noChangeAspect="1" noChangeArrowheads="1"/>
          </p:cNvPicPr>
          <p:nvPr/>
        </p:nvPicPr>
        <p:blipFill>
          <a:blip r:embed="rId13" cstate="print"/>
          <a:srcRect/>
          <a:stretch>
            <a:fillRect/>
          </a:stretch>
        </p:blipFill>
        <p:spPr bwMode="auto">
          <a:xfrm>
            <a:off x="6929454" y="2571744"/>
            <a:ext cx="2000264" cy="1285885"/>
          </a:xfrm>
          <a:prstGeom prst="rect">
            <a:avLst/>
          </a:prstGeom>
          <a:noFill/>
        </p:spPr>
      </p:pic>
      <p:sp>
        <p:nvSpPr>
          <p:cNvPr id="14" name="Rectangle 13"/>
          <p:cNvSpPr/>
          <p:nvPr/>
        </p:nvSpPr>
        <p:spPr>
          <a:xfrm>
            <a:off x="2071670" y="3214686"/>
            <a:ext cx="5357834" cy="1938992"/>
          </a:xfrm>
          <a:prstGeom prst="rect">
            <a:avLst/>
          </a:prstGeom>
        </p:spPr>
        <p:txBody>
          <a:bodyPr wrap="square">
            <a:spAutoFit/>
          </a:bodyPr>
          <a:lstStyle/>
          <a:p>
            <a:pPr algn="ctr"/>
            <a:r>
              <a:rPr lang="en-GB"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NZ Businesses with a Strong </a:t>
            </a:r>
            <a:br>
              <a:rPr lang="en-GB"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GB"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Enterprise Culture</a:t>
            </a:r>
            <a:endParaRPr lang="en-GB"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00072023"/>
      </p:ext>
    </p:extLst>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2"/>
                </a:solidFill>
              </a:rPr>
              <a:t>NZ Businesses with a Strong Enterprise Culture</a:t>
            </a:r>
            <a:r>
              <a:rPr lang="en-GB" dirty="0" smtClean="0"/>
              <a:t/>
            </a:r>
            <a:br>
              <a:rPr lang="en-GB" dirty="0" smtClean="0"/>
            </a:br>
            <a:r>
              <a:rPr lang="en-GB" sz="4000" b="1" dirty="0" smtClean="0">
                <a:solidFill>
                  <a:srgbClr val="FF0000"/>
                </a:solidFill>
              </a:rPr>
              <a:t>1. Les Mills</a:t>
            </a:r>
            <a:endParaRPr lang="en-GB" b="1" dirty="0">
              <a:solidFill>
                <a:srgbClr val="FF0000"/>
              </a:solidFill>
            </a:endParaRPr>
          </a:p>
        </p:txBody>
      </p:sp>
      <p:sp>
        <p:nvSpPr>
          <p:cNvPr id="3" name="Content Placeholder 2"/>
          <p:cNvSpPr>
            <a:spLocks noGrp="1"/>
          </p:cNvSpPr>
          <p:nvPr>
            <p:ph idx="1"/>
          </p:nvPr>
        </p:nvSpPr>
        <p:spPr>
          <a:xfrm>
            <a:off x="428596" y="1428736"/>
            <a:ext cx="8229600" cy="4248472"/>
          </a:xfrm>
        </p:spPr>
        <p:txBody>
          <a:bodyPr/>
          <a:lstStyle/>
          <a:p>
            <a:r>
              <a:rPr lang="en-GB" dirty="0" smtClean="0">
                <a:solidFill>
                  <a:schemeClr val="bg2"/>
                </a:solidFill>
              </a:rPr>
              <a:t>Through an 'open to all' policy, and marketing campaigns, the company has led the fitness industry for over forty years. The company also introduced a personal training programme where trainers contract to a Les Mills club, and pay rent to do so, as well as managing their own clients. </a:t>
            </a:r>
          </a:p>
          <a:p>
            <a:r>
              <a:rPr lang="en-GB" dirty="0" smtClean="0">
                <a:solidFill>
                  <a:schemeClr val="bg2"/>
                </a:solidFill>
              </a:rPr>
              <a:t>The latest initiative is a Team Training category aimed at building stronger connections between members through programmes such as Les Mills BOOTCAMP®, Les Mills LOOK BETTER NAKED® and Les Mills SPARTAN®.</a:t>
            </a:r>
          </a:p>
          <a:p>
            <a:r>
              <a:rPr lang="en-GB" dirty="0" smtClean="0">
                <a:solidFill>
                  <a:schemeClr val="bg2"/>
                </a:solidFill>
              </a:rPr>
              <a:t>Read more: </a:t>
            </a:r>
            <a:r>
              <a:rPr lang="en-GB" sz="1100" dirty="0" smtClean="0">
                <a:solidFill>
                  <a:schemeClr val="bg2"/>
                </a:solidFill>
                <a:hlinkClick r:id="rId2"/>
              </a:rPr>
              <a:t>http://education-for-enterprise.tki.org.nz/Resources-tools-templates/Business-case-studies/Les-Mills</a:t>
            </a:r>
            <a:endParaRPr lang="en-GB" dirty="0" smtClean="0">
              <a:solidFill>
                <a:schemeClr val="bg2"/>
              </a:solidFill>
            </a:endParaRPr>
          </a:p>
          <a:p>
            <a:endParaRPr lang="en-GB" dirty="0" smtClean="0">
              <a:solidFill>
                <a:schemeClr val="bg2"/>
              </a:solidFill>
            </a:endParaRPr>
          </a:p>
          <a:p>
            <a:endParaRPr lang="en-GB" dirty="0"/>
          </a:p>
        </p:txBody>
      </p:sp>
      <p:pic>
        <p:nvPicPr>
          <p:cNvPr id="26626" name="Picture 2" descr="Les Mills Boot Ca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71604" y="5376881"/>
            <a:ext cx="1979688" cy="1123953"/>
          </a:xfrm>
          <a:prstGeom prst="rect">
            <a:avLst/>
          </a:prstGeom>
          <a:noFill/>
        </p:spPr>
      </p:pic>
      <p:pic>
        <p:nvPicPr>
          <p:cNvPr id="26628" name="Picture 4" descr="http://web.lesmills.co.nz/gfi_photos/lm%20pic.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29124" y="5266730"/>
            <a:ext cx="3214710" cy="1234104"/>
          </a:xfrm>
          <a:prstGeom prst="rect">
            <a:avLst/>
          </a:prstGeom>
          <a:noFill/>
        </p:spPr>
      </p:pic>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rilogy face care product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53280" y="4643446"/>
            <a:ext cx="1905000" cy="1981201"/>
          </a:xfrm>
          <a:prstGeom prst="rect">
            <a:avLst/>
          </a:prstGeom>
          <a:noFill/>
        </p:spPr>
      </p:pic>
      <p:sp>
        <p:nvSpPr>
          <p:cNvPr id="2" name="Title 1"/>
          <p:cNvSpPr>
            <a:spLocks noGrp="1"/>
          </p:cNvSpPr>
          <p:nvPr>
            <p:ph type="title"/>
          </p:nvPr>
        </p:nvSpPr>
        <p:spPr/>
        <p:txBody>
          <a:bodyPr/>
          <a:lstStyle/>
          <a:p>
            <a:pPr algn="ctr"/>
            <a:r>
              <a:rPr lang="en-GB" b="1" dirty="0" smtClean="0">
                <a:solidFill>
                  <a:schemeClr val="bg2"/>
                </a:solidFill>
              </a:rPr>
              <a:t>NZ Businesses with a Strong Enterprise Culture</a:t>
            </a:r>
            <a:r>
              <a:rPr lang="en-GB" dirty="0" smtClean="0"/>
              <a:t/>
            </a:r>
            <a:br>
              <a:rPr lang="en-GB" dirty="0" smtClean="0"/>
            </a:br>
            <a:r>
              <a:rPr lang="en-GB" sz="4000" b="1" dirty="0" smtClean="0">
                <a:solidFill>
                  <a:srgbClr val="FF0000"/>
                </a:solidFill>
              </a:rPr>
              <a:t>2. Trilogy</a:t>
            </a:r>
            <a:endParaRPr lang="en-GB" b="1" dirty="0">
              <a:solidFill>
                <a:srgbClr val="FF0000"/>
              </a:solidFill>
            </a:endParaRPr>
          </a:p>
        </p:txBody>
      </p:sp>
      <p:sp>
        <p:nvSpPr>
          <p:cNvPr id="3" name="Content Placeholder 2"/>
          <p:cNvSpPr>
            <a:spLocks noGrp="1"/>
          </p:cNvSpPr>
          <p:nvPr>
            <p:ph idx="1"/>
          </p:nvPr>
        </p:nvSpPr>
        <p:spPr>
          <a:xfrm>
            <a:off x="457200" y="1628800"/>
            <a:ext cx="6543692" cy="4248472"/>
          </a:xfrm>
        </p:spPr>
        <p:txBody>
          <a:bodyPr/>
          <a:lstStyle/>
          <a:p>
            <a:r>
              <a:rPr lang="en-GB" dirty="0" smtClean="0">
                <a:solidFill>
                  <a:schemeClr val="bg2"/>
                </a:solidFill>
              </a:rPr>
              <a:t>New Zealand natural skincare company Trilogy was founded in 2002 by sisters Sarah Gibbs and Catherine de </a:t>
            </a:r>
            <a:r>
              <a:rPr lang="en-GB" dirty="0" err="1" smtClean="0">
                <a:solidFill>
                  <a:schemeClr val="bg2"/>
                </a:solidFill>
              </a:rPr>
              <a:t>Groot</a:t>
            </a:r>
            <a:r>
              <a:rPr lang="en-GB" dirty="0" smtClean="0">
                <a:solidFill>
                  <a:schemeClr val="bg2"/>
                </a:solidFill>
              </a:rPr>
              <a:t>. In just a few years the sisters have built their business from a boutique local operation into a recognised and admired international brand sold in 16 markets worldwide. </a:t>
            </a:r>
          </a:p>
          <a:p>
            <a:r>
              <a:rPr lang="en-GB" dirty="0" smtClean="0">
                <a:solidFill>
                  <a:schemeClr val="bg2"/>
                </a:solidFill>
              </a:rPr>
              <a:t>Trilogy has appeared on the Deloitte/Unlimited Fast 50 Index for three consecutive years; first appearing as New Zealand’s third fastest growing business in 2006 with a staggering 690 percent growth. </a:t>
            </a:r>
          </a:p>
          <a:p>
            <a:r>
              <a:rPr lang="en-GB" dirty="0" smtClean="0">
                <a:solidFill>
                  <a:schemeClr val="bg2"/>
                </a:solidFill>
              </a:rPr>
              <a:t>Read more: </a:t>
            </a:r>
            <a:r>
              <a:rPr lang="en-GB" sz="1200" dirty="0" smtClean="0">
                <a:solidFill>
                  <a:schemeClr val="bg2"/>
                </a:solidFill>
                <a:hlinkClick r:id="rId3"/>
              </a:rPr>
              <a:t>http://education-for-enterprise.tki.org.nz/Resources-tools-templates/Business-case-studies/Trilogy</a:t>
            </a:r>
            <a:endParaRPr lang="en-GB" dirty="0" smtClean="0">
              <a:solidFill>
                <a:schemeClr val="bg2"/>
              </a:solidFill>
            </a:endParaRPr>
          </a:p>
          <a:p>
            <a:endParaRPr lang="en-GB" dirty="0" smtClean="0">
              <a:solidFill>
                <a:schemeClr val="bg2"/>
              </a:solidFill>
            </a:endParaRPr>
          </a:p>
          <a:p>
            <a:endParaRPr lang="en-GB" dirty="0"/>
          </a:p>
        </p:txBody>
      </p:sp>
      <p:pic>
        <p:nvPicPr>
          <p:cNvPr id="27652" name="Picture 4" descr="Trilogy - Catherine and Sarah."/>
          <p:cNvPicPr>
            <a:picLocks noChangeAspect="1" noChangeArrowheads="1"/>
          </p:cNvPicPr>
          <p:nvPr/>
        </p:nvPicPr>
        <p:blipFill>
          <a:blip r:embed="rId4" cstate="print"/>
          <a:srcRect/>
          <a:stretch>
            <a:fillRect/>
          </a:stretch>
        </p:blipFill>
        <p:spPr bwMode="auto">
          <a:xfrm>
            <a:off x="6929454" y="1643050"/>
            <a:ext cx="1905000" cy="2857500"/>
          </a:xfrm>
          <a:prstGeom prst="rect">
            <a:avLst/>
          </a:prstGeom>
          <a:ln>
            <a:noFill/>
          </a:ln>
          <a:effectLst>
            <a:softEdge rad="112500"/>
          </a:effectLst>
        </p:spPr>
      </p:pic>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2"/>
                </a:solidFill>
              </a:rPr>
              <a:t>NZ Businesses with a Strong Enterprise Culture</a:t>
            </a:r>
            <a:r>
              <a:rPr lang="en-GB" dirty="0" smtClean="0"/>
              <a:t/>
            </a:r>
            <a:br>
              <a:rPr lang="en-GB" dirty="0" smtClean="0"/>
            </a:br>
            <a:r>
              <a:rPr lang="en-GB" sz="3600" b="1" dirty="0" smtClean="0">
                <a:solidFill>
                  <a:srgbClr val="FF0000"/>
                </a:solidFill>
              </a:rPr>
              <a:t>3. Sir Stephen </a:t>
            </a:r>
            <a:r>
              <a:rPr lang="en-GB" sz="3600" b="1" dirty="0" err="1" smtClean="0">
                <a:solidFill>
                  <a:srgbClr val="FF0000"/>
                </a:solidFill>
              </a:rPr>
              <a:t>Tindall</a:t>
            </a:r>
            <a:r>
              <a:rPr lang="en-GB" sz="3600" b="1" dirty="0" smtClean="0">
                <a:solidFill>
                  <a:srgbClr val="FF0000"/>
                </a:solidFill>
              </a:rPr>
              <a:t> and The Warehouse</a:t>
            </a:r>
            <a:endParaRPr lang="en-GB" b="1" dirty="0">
              <a:solidFill>
                <a:srgbClr val="FF0000"/>
              </a:solidFill>
            </a:endParaRPr>
          </a:p>
        </p:txBody>
      </p:sp>
      <p:sp>
        <p:nvSpPr>
          <p:cNvPr id="3" name="Content Placeholder 2"/>
          <p:cNvSpPr>
            <a:spLocks noGrp="1"/>
          </p:cNvSpPr>
          <p:nvPr>
            <p:ph idx="1"/>
          </p:nvPr>
        </p:nvSpPr>
        <p:spPr>
          <a:xfrm>
            <a:off x="142844" y="1643050"/>
            <a:ext cx="8715436" cy="4248472"/>
          </a:xfrm>
        </p:spPr>
        <p:txBody>
          <a:bodyPr/>
          <a:lstStyle/>
          <a:p>
            <a:r>
              <a:rPr lang="en-GB" dirty="0" smtClean="0">
                <a:solidFill>
                  <a:schemeClr val="bg2"/>
                </a:solidFill>
              </a:rPr>
              <a:t>Stephen </a:t>
            </a:r>
            <a:r>
              <a:rPr lang="en-GB" dirty="0" err="1" smtClean="0">
                <a:solidFill>
                  <a:schemeClr val="bg2"/>
                </a:solidFill>
              </a:rPr>
              <a:t>Tindall</a:t>
            </a:r>
            <a:r>
              <a:rPr lang="en-GB" dirty="0" smtClean="0">
                <a:solidFill>
                  <a:schemeClr val="bg2"/>
                </a:solidFill>
              </a:rPr>
              <a:t> is very passionate about the </a:t>
            </a:r>
            <a:br>
              <a:rPr lang="en-GB" dirty="0" smtClean="0">
                <a:solidFill>
                  <a:schemeClr val="bg2"/>
                </a:solidFill>
              </a:rPr>
            </a:br>
            <a:r>
              <a:rPr lang="en-GB" dirty="0" smtClean="0">
                <a:solidFill>
                  <a:schemeClr val="bg2"/>
                </a:solidFill>
              </a:rPr>
              <a:t>success of the New Zealand economy. </a:t>
            </a:r>
          </a:p>
          <a:p>
            <a:r>
              <a:rPr lang="en-GB" dirty="0" smtClean="0">
                <a:solidFill>
                  <a:schemeClr val="bg2"/>
                </a:solidFill>
              </a:rPr>
              <a:t>He believes a successful economy is achieved </a:t>
            </a:r>
            <a:br>
              <a:rPr lang="en-GB" dirty="0" smtClean="0">
                <a:solidFill>
                  <a:schemeClr val="bg2"/>
                </a:solidFill>
              </a:rPr>
            </a:br>
            <a:r>
              <a:rPr lang="en-GB" dirty="0" smtClean="0">
                <a:solidFill>
                  <a:schemeClr val="bg2"/>
                </a:solidFill>
              </a:rPr>
              <a:t>from a culture that wants to be more enterprising. </a:t>
            </a:r>
          </a:p>
          <a:p>
            <a:r>
              <a:rPr lang="en-GB" dirty="0" smtClean="0">
                <a:solidFill>
                  <a:schemeClr val="bg2"/>
                </a:solidFill>
              </a:rPr>
              <a:t>This enterprising spirit can start with children </a:t>
            </a:r>
            <a:br>
              <a:rPr lang="en-GB" dirty="0" smtClean="0">
                <a:solidFill>
                  <a:schemeClr val="bg2"/>
                </a:solidFill>
              </a:rPr>
            </a:br>
            <a:r>
              <a:rPr lang="en-GB" dirty="0" smtClean="0">
                <a:solidFill>
                  <a:schemeClr val="bg2"/>
                </a:solidFill>
              </a:rPr>
              <a:t>at a young age by completing simple tasks such </a:t>
            </a:r>
            <a:br>
              <a:rPr lang="en-GB" dirty="0" smtClean="0">
                <a:solidFill>
                  <a:schemeClr val="bg2"/>
                </a:solidFill>
              </a:rPr>
            </a:br>
            <a:r>
              <a:rPr lang="en-GB" dirty="0" smtClean="0">
                <a:solidFill>
                  <a:schemeClr val="bg2"/>
                </a:solidFill>
              </a:rPr>
              <a:t>as handling money and setting up small stalls. </a:t>
            </a:r>
          </a:p>
          <a:p>
            <a:pPr>
              <a:buNone/>
            </a:pPr>
            <a:r>
              <a:rPr lang="en-GB" b="1" dirty="0" smtClean="0">
                <a:solidFill>
                  <a:schemeClr val="bg2"/>
                </a:solidFill>
              </a:rPr>
              <a:t>The man behind The Warehouse</a:t>
            </a:r>
          </a:p>
          <a:p>
            <a:r>
              <a:rPr lang="en-GB" dirty="0" err="1" smtClean="0">
                <a:solidFill>
                  <a:schemeClr val="bg2"/>
                </a:solidFill>
              </a:rPr>
              <a:t>Tindall</a:t>
            </a:r>
            <a:r>
              <a:rPr lang="en-GB" dirty="0" smtClean="0">
                <a:solidFill>
                  <a:schemeClr val="bg2"/>
                </a:solidFill>
              </a:rPr>
              <a:t> was exposed to business early in life and has always had an entrepreneurial streak. His first job was at home completing household chores for pocket money, then going on to mow lawns for neighbours. </a:t>
            </a:r>
          </a:p>
          <a:p>
            <a:endParaRPr lang="en-GB" dirty="0" smtClean="0">
              <a:solidFill>
                <a:schemeClr val="bg2"/>
              </a:solidFill>
            </a:endParaRPr>
          </a:p>
          <a:p>
            <a:endParaRPr lang="en-GB" dirty="0"/>
          </a:p>
        </p:txBody>
      </p:sp>
      <p:pic>
        <p:nvPicPr>
          <p:cNvPr id="29698" name="Picture 2" descr="http://static.stuff.co.nz/1233108507/777/558777.jpg"/>
          <p:cNvPicPr>
            <a:picLocks noChangeAspect="1" noChangeArrowheads="1"/>
          </p:cNvPicPr>
          <p:nvPr/>
        </p:nvPicPr>
        <p:blipFill>
          <a:blip r:embed="rId2" cstate="print"/>
          <a:srcRect/>
          <a:stretch>
            <a:fillRect/>
          </a:stretch>
        </p:blipFill>
        <p:spPr bwMode="auto">
          <a:xfrm>
            <a:off x="6810410" y="1785926"/>
            <a:ext cx="2262184" cy="2714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2"/>
                </a:solidFill>
              </a:rPr>
              <a:t>NZ Businesses with a Strong Enterprise Culture</a:t>
            </a:r>
            <a:r>
              <a:rPr lang="en-GB" dirty="0" smtClean="0"/>
              <a:t/>
            </a:r>
            <a:br>
              <a:rPr lang="en-GB" dirty="0" smtClean="0"/>
            </a:br>
            <a:r>
              <a:rPr lang="en-GB" sz="3600" b="1" dirty="0" smtClean="0">
                <a:solidFill>
                  <a:srgbClr val="FF0000"/>
                </a:solidFill>
              </a:rPr>
              <a:t>3. Sir Stephen </a:t>
            </a:r>
            <a:r>
              <a:rPr lang="en-GB" sz="3600" b="1" dirty="0" err="1" smtClean="0">
                <a:solidFill>
                  <a:srgbClr val="FF0000"/>
                </a:solidFill>
              </a:rPr>
              <a:t>Tindall</a:t>
            </a:r>
            <a:r>
              <a:rPr lang="en-GB" sz="3600" b="1" dirty="0" smtClean="0">
                <a:solidFill>
                  <a:srgbClr val="FF0000"/>
                </a:solidFill>
              </a:rPr>
              <a:t> and The Warehouse</a:t>
            </a:r>
            <a:endParaRPr lang="en-GB" b="1" dirty="0">
              <a:solidFill>
                <a:srgbClr val="FF0000"/>
              </a:solidFill>
            </a:endParaRPr>
          </a:p>
        </p:txBody>
      </p:sp>
      <p:sp>
        <p:nvSpPr>
          <p:cNvPr id="3" name="Content Placeholder 2"/>
          <p:cNvSpPr>
            <a:spLocks noGrp="1"/>
          </p:cNvSpPr>
          <p:nvPr>
            <p:ph idx="1"/>
          </p:nvPr>
        </p:nvSpPr>
        <p:spPr>
          <a:xfrm>
            <a:off x="428596" y="1643050"/>
            <a:ext cx="8215370" cy="4248472"/>
          </a:xfrm>
        </p:spPr>
        <p:txBody>
          <a:bodyPr/>
          <a:lstStyle/>
          <a:p>
            <a:r>
              <a:rPr lang="en-GB" sz="2000" dirty="0" smtClean="0">
                <a:solidFill>
                  <a:schemeClr val="bg2"/>
                </a:solidFill>
              </a:rPr>
              <a:t>At the age of 14, </a:t>
            </a:r>
            <a:r>
              <a:rPr lang="en-GB" sz="2000" dirty="0" err="1" smtClean="0">
                <a:solidFill>
                  <a:schemeClr val="bg2"/>
                </a:solidFill>
              </a:rPr>
              <a:t>Tindall</a:t>
            </a:r>
            <a:r>
              <a:rPr lang="en-GB" sz="2000" dirty="0" smtClean="0">
                <a:solidFill>
                  <a:schemeClr val="bg2"/>
                </a:solidFill>
              </a:rPr>
              <a:t> worked at a local store delivering groceries and then helped his father at the hardware store. He also had a holiday job at the Reserve Bank, with a friend, where they drilled holes into old notes. His first job out of school was at his Great Grandfather’s company, George Court &amp; Sons, where he worked for 12 years. </a:t>
            </a:r>
          </a:p>
          <a:p>
            <a:r>
              <a:rPr lang="en-GB" sz="2000" dirty="0" err="1" smtClean="0">
                <a:solidFill>
                  <a:schemeClr val="bg2"/>
                </a:solidFill>
              </a:rPr>
              <a:t>Tindall</a:t>
            </a:r>
            <a:r>
              <a:rPr lang="en-GB" sz="2000" dirty="0" smtClean="0">
                <a:solidFill>
                  <a:schemeClr val="bg2"/>
                </a:solidFill>
              </a:rPr>
              <a:t> spent five years part-time at the Auckland Institute of Technology and gained a NZIM Management Diploma and New Zealand Institute of Purchasing and Supply Diploma. </a:t>
            </a:r>
          </a:p>
          <a:p>
            <a:r>
              <a:rPr lang="en-GB" sz="2000" dirty="0" smtClean="0">
                <a:solidFill>
                  <a:schemeClr val="bg2"/>
                </a:solidFill>
              </a:rPr>
              <a:t>Read more</a:t>
            </a:r>
            <a:r>
              <a:rPr lang="en-GB" sz="2800" dirty="0" smtClean="0">
                <a:solidFill>
                  <a:schemeClr val="bg2"/>
                </a:solidFill>
              </a:rPr>
              <a:t>: </a:t>
            </a:r>
            <a:r>
              <a:rPr lang="en-GB" sz="1050" dirty="0" smtClean="0">
                <a:solidFill>
                  <a:schemeClr val="bg2"/>
                </a:solidFill>
                <a:hlinkClick r:id="rId2"/>
              </a:rPr>
              <a:t>http://education-for-enterprise.tki.org.nz/Resources-tools-templates/Business-case-studies/Sir-Stephen-Tindall</a:t>
            </a:r>
            <a:endParaRPr lang="en-GB" sz="2800" dirty="0" smtClean="0">
              <a:solidFill>
                <a:schemeClr val="bg2"/>
              </a:solidFill>
            </a:endParaRPr>
          </a:p>
          <a:p>
            <a:endParaRPr lang="en-GB" sz="2000" dirty="0" smtClean="0">
              <a:solidFill>
                <a:schemeClr val="bg2"/>
              </a:solidFill>
            </a:endParaRPr>
          </a:p>
          <a:p>
            <a:endParaRPr lang="en-GB" sz="2000" dirty="0" smtClean="0">
              <a:solidFill>
                <a:schemeClr val="bg2"/>
              </a:solidFill>
            </a:endParaRPr>
          </a:p>
          <a:p>
            <a:endParaRPr lang="en-GB" dirty="0" smtClean="0">
              <a:solidFill>
                <a:schemeClr val="bg2"/>
              </a:solidFill>
            </a:endParaRPr>
          </a:p>
          <a:p>
            <a:endParaRPr lang="en-GB" dirty="0"/>
          </a:p>
        </p:txBody>
      </p:sp>
      <p:pic>
        <p:nvPicPr>
          <p:cNvPr id="28674" name="Picture 2" descr="http://www.discovertv.co.nz/files/Stories/OctoberNovember2009/THE-WAREHOUSE_logo.jpg"/>
          <p:cNvPicPr>
            <a:picLocks noChangeAspect="1" noChangeArrowheads="1"/>
          </p:cNvPicPr>
          <p:nvPr/>
        </p:nvPicPr>
        <p:blipFill>
          <a:blip r:embed="rId3" cstate="print"/>
          <a:srcRect/>
          <a:stretch>
            <a:fillRect/>
          </a:stretch>
        </p:blipFill>
        <p:spPr bwMode="auto">
          <a:xfrm>
            <a:off x="2357422" y="4929198"/>
            <a:ext cx="4714908" cy="1500913"/>
          </a:xfrm>
          <a:prstGeom prst="rect">
            <a:avLst/>
          </a:prstGeom>
          <a:noFill/>
        </p:spPr>
      </p:pic>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2"/>
                </a:solidFill>
              </a:rPr>
              <a:t>NZ Businesses with a Strong Enterprise Culture</a:t>
            </a:r>
            <a:r>
              <a:rPr lang="en-GB" dirty="0" smtClean="0"/>
              <a:t/>
            </a:r>
            <a:br>
              <a:rPr lang="en-GB" dirty="0" smtClean="0"/>
            </a:br>
            <a:r>
              <a:rPr lang="en-GB" sz="3600" b="1" dirty="0" smtClean="0">
                <a:solidFill>
                  <a:srgbClr val="FF0000"/>
                </a:solidFill>
              </a:rPr>
              <a:t>3. Sir Stephen </a:t>
            </a:r>
            <a:r>
              <a:rPr lang="en-GB" sz="3600" b="1" dirty="0" err="1" smtClean="0">
                <a:solidFill>
                  <a:srgbClr val="FF0000"/>
                </a:solidFill>
              </a:rPr>
              <a:t>Tindall</a:t>
            </a:r>
            <a:r>
              <a:rPr lang="en-GB" sz="3600" b="1" dirty="0" smtClean="0">
                <a:solidFill>
                  <a:srgbClr val="FF0000"/>
                </a:solidFill>
              </a:rPr>
              <a:t> and The Warehouse</a:t>
            </a:r>
            <a:endParaRPr lang="en-GB" b="1" dirty="0">
              <a:solidFill>
                <a:srgbClr val="FF0000"/>
              </a:solidFill>
            </a:endParaRPr>
          </a:p>
        </p:txBody>
      </p:sp>
      <p:sp>
        <p:nvSpPr>
          <p:cNvPr id="3" name="Content Placeholder 2"/>
          <p:cNvSpPr>
            <a:spLocks noGrp="1"/>
          </p:cNvSpPr>
          <p:nvPr>
            <p:ph idx="1"/>
          </p:nvPr>
        </p:nvSpPr>
        <p:spPr>
          <a:xfrm>
            <a:off x="428596" y="1643050"/>
            <a:ext cx="8215370" cy="4248472"/>
          </a:xfrm>
        </p:spPr>
        <p:txBody>
          <a:bodyPr/>
          <a:lstStyle/>
          <a:p>
            <a:r>
              <a:rPr lang="en-GB" sz="2000" dirty="0" smtClean="0">
                <a:solidFill>
                  <a:schemeClr val="bg2"/>
                </a:solidFill>
              </a:rPr>
              <a:t>Listen to Stephen </a:t>
            </a:r>
            <a:r>
              <a:rPr lang="en-GB" sz="2000" dirty="0" err="1" smtClean="0">
                <a:solidFill>
                  <a:schemeClr val="bg2"/>
                </a:solidFill>
              </a:rPr>
              <a:t>Tindall</a:t>
            </a:r>
            <a:r>
              <a:rPr lang="en-GB" sz="2000" dirty="0" smtClean="0">
                <a:solidFill>
                  <a:schemeClr val="bg2"/>
                </a:solidFill>
              </a:rPr>
              <a:t> talk about the importance of Enterprise:</a:t>
            </a:r>
          </a:p>
          <a:p>
            <a:pPr indent="12700">
              <a:buNone/>
            </a:pPr>
            <a:r>
              <a:rPr lang="en-GB" sz="2000" dirty="0" smtClean="0">
                <a:solidFill>
                  <a:schemeClr val="bg2"/>
                </a:solidFill>
                <a:hlinkClick r:id="rId2"/>
              </a:rPr>
              <a:t>http://education-for-enterprise.tki.org.nz/Business-and-community/What-business-leaders-say</a:t>
            </a:r>
            <a:endParaRPr lang="en-GB" sz="2000" dirty="0" smtClean="0">
              <a:solidFill>
                <a:schemeClr val="bg2"/>
              </a:solidFill>
            </a:endParaRPr>
          </a:p>
          <a:p>
            <a:endParaRPr lang="en-GB" sz="2000" dirty="0" smtClean="0">
              <a:solidFill>
                <a:schemeClr val="bg2"/>
              </a:solidFill>
            </a:endParaRPr>
          </a:p>
          <a:p>
            <a:endParaRPr lang="en-GB" sz="2000" dirty="0" smtClean="0">
              <a:solidFill>
                <a:schemeClr val="bg2"/>
              </a:solidFill>
            </a:endParaRPr>
          </a:p>
          <a:p>
            <a:endParaRPr lang="en-GB" dirty="0" smtClean="0">
              <a:solidFill>
                <a:schemeClr val="bg2"/>
              </a:solidFill>
            </a:endParaRPr>
          </a:p>
          <a:p>
            <a:endParaRPr lang="en-GB" dirty="0"/>
          </a:p>
        </p:txBody>
      </p:sp>
      <p:pic>
        <p:nvPicPr>
          <p:cNvPr id="1026" name="Picture 2" descr="http://www.readersdigest.com.au/files/aus-en/images/trusted-brands-2011/edm-nz/11_the_warehouse.jpg"/>
          <p:cNvPicPr>
            <a:picLocks noChangeAspect="1" noChangeArrowheads="1"/>
          </p:cNvPicPr>
          <p:nvPr/>
        </p:nvPicPr>
        <p:blipFill>
          <a:blip r:embed="rId3" cstate="print"/>
          <a:srcRect/>
          <a:stretch>
            <a:fillRect/>
          </a:stretch>
        </p:blipFill>
        <p:spPr bwMode="auto">
          <a:xfrm>
            <a:off x="4714876" y="3571876"/>
            <a:ext cx="2857500" cy="2381250"/>
          </a:xfrm>
          <a:prstGeom prst="rect">
            <a:avLst/>
          </a:prstGeom>
          <a:noFill/>
        </p:spPr>
      </p:pic>
      <p:pic>
        <p:nvPicPr>
          <p:cNvPr id="1028" name="Picture 4" descr="http://georgiefenwicke.files.wordpress.com/2010/07/srt-business-shirt-2008.jpg"/>
          <p:cNvPicPr>
            <a:picLocks noChangeAspect="1" noChangeArrowheads="1"/>
          </p:cNvPicPr>
          <p:nvPr/>
        </p:nvPicPr>
        <p:blipFill>
          <a:blip r:embed="rId4" cstate="print"/>
          <a:srcRect/>
          <a:stretch>
            <a:fillRect/>
          </a:stretch>
        </p:blipFill>
        <p:spPr bwMode="auto">
          <a:xfrm>
            <a:off x="1714480" y="3000372"/>
            <a:ext cx="2714644" cy="3396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2"/>
                </a:solidFill>
              </a:rPr>
              <a:t>NZ Businesses with a Strong Enterprise Culture</a:t>
            </a:r>
            <a:r>
              <a:rPr lang="en-GB" dirty="0" smtClean="0"/>
              <a:t/>
            </a:r>
            <a:br>
              <a:rPr lang="en-GB" dirty="0" smtClean="0"/>
            </a:br>
            <a:r>
              <a:rPr lang="en-GB" sz="4000" b="1" dirty="0" smtClean="0">
                <a:solidFill>
                  <a:srgbClr val="FF0000"/>
                </a:solidFill>
              </a:rPr>
              <a:t>4. Sam Morgan and Trade Me</a:t>
            </a:r>
            <a:endParaRPr lang="en-GB" b="1" dirty="0">
              <a:solidFill>
                <a:srgbClr val="FF0000"/>
              </a:solidFill>
            </a:endParaRPr>
          </a:p>
        </p:txBody>
      </p:sp>
      <p:sp>
        <p:nvSpPr>
          <p:cNvPr id="3" name="Content Placeholder 2"/>
          <p:cNvSpPr>
            <a:spLocks noGrp="1"/>
          </p:cNvSpPr>
          <p:nvPr>
            <p:ph idx="1"/>
          </p:nvPr>
        </p:nvSpPr>
        <p:spPr>
          <a:xfrm>
            <a:off x="457200" y="1357298"/>
            <a:ext cx="8401080" cy="4248472"/>
          </a:xfrm>
        </p:spPr>
        <p:txBody>
          <a:bodyPr/>
          <a:lstStyle/>
          <a:p>
            <a:r>
              <a:rPr lang="en-GB" dirty="0" smtClean="0">
                <a:solidFill>
                  <a:schemeClr val="bg2"/>
                </a:solidFill>
              </a:rPr>
              <a:t>What makes Sam Morgan different from others is his ability to take action. Some people spend a lot of time talking about things, others get out and do them. Morgan’s ability to act and make decisions has resulted in him creating a multimillion dollar business – Trade Me – and has given him the financial ability to become a philanthropist.</a:t>
            </a:r>
          </a:p>
          <a:p>
            <a:pPr>
              <a:buNone/>
            </a:pPr>
            <a:r>
              <a:rPr lang="en-GB" b="1" dirty="0" smtClean="0">
                <a:solidFill>
                  <a:schemeClr val="bg2"/>
                </a:solidFill>
              </a:rPr>
              <a:t>Background</a:t>
            </a:r>
          </a:p>
          <a:p>
            <a:r>
              <a:rPr lang="en-GB" dirty="0" smtClean="0">
                <a:solidFill>
                  <a:schemeClr val="bg2"/>
                </a:solidFill>
              </a:rPr>
              <a:t>Sam Morgan, founder of Trade Me, had an </a:t>
            </a:r>
            <a:br>
              <a:rPr lang="en-GB" dirty="0" smtClean="0">
                <a:solidFill>
                  <a:schemeClr val="bg2"/>
                </a:solidFill>
              </a:rPr>
            </a:br>
            <a:r>
              <a:rPr lang="en-GB" dirty="0" smtClean="0">
                <a:solidFill>
                  <a:schemeClr val="bg2"/>
                </a:solidFill>
              </a:rPr>
              <a:t>unconventional family upbringing in Wellington. </a:t>
            </a:r>
            <a:br>
              <a:rPr lang="en-GB" dirty="0" smtClean="0">
                <a:solidFill>
                  <a:schemeClr val="bg2"/>
                </a:solidFill>
              </a:rPr>
            </a:br>
            <a:r>
              <a:rPr lang="en-GB" dirty="0" smtClean="0">
                <a:solidFill>
                  <a:schemeClr val="bg2"/>
                </a:solidFill>
              </a:rPr>
              <a:t>At one point this included living on a bus with </a:t>
            </a:r>
            <a:br>
              <a:rPr lang="en-GB" dirty="0" smtClean="0">
                <a:solidFill>
                  <a:schemeClr val="bg2"/>
                </a:solidFill>
              </a:rPr>
            </a:br>
            <a:r>
              <a:rPr lang="en-GB" dirty="0" smtClean="0">
                <a:solidFill>
                  <a:schemeClr val="bg2"/>
                </a:solidFill>
              </a:rPr>
              <a:t>his parents and three siblings.</a:t>
            </a:r>
          </a:p>
          <a:p>
            <a:endParaRPr lang="en-GB" dirty="0" smtClean="0">
              <a:solidFill>
                <a:schemeClr val="bg2"/>
              </a:solidFill>
            </a:endParaRPr>
          </a:p>
          <a:p>
            <a:endParaRPr lang="en-GB" dirty="0"/>
          </a:p>
        </p:txBody>
      </p:sp>
      <p:pic>
        <p:nvPicPr>
          <p:cNvPr id="30722" name="Picture 2" descr="http://t0.gstatic.com/images?q=tbn:ANd9GcRDRS0g8sYRbOyEIUKUmPphJn7p29EsqpVKPYjmA_EYIVkERL3l"/>
          <p:cNvPicPr>
            <a:picLocks noChangeAspect="1" noChangeArrowheads="1"/>
          </p:cNvPicPr>
          <p:nvPr/>
        </p:nvPicPr>
        <p:blipFill>
          <a:blip r:embed="rId2" cstate="print"/>
          <a:srcRect/>
          <a:stretch>
            <a:fillRect/>
          </a:stretch>
        </p:blipFill>
        <p:spPr bwMode="auto">
          <a:xfrm>
            <a:off x="7000892" y="3429000"/>
            <a:ext cx="1809750" cy="2171701"/>
          </a:xfrm>
          <a:prstGeom prst="rect">
            <a:avLst/>
          </a:prstGeom>
          <a:ln>
            <a:noFill/>
          </a:ln>
          <a:effectLst>
            <a:outerShdw blurRad="292100" dist="139700" dir="2700000" algn="tl" rotWithShape="0">
              <a:srgbClr val="333333">
                <a:alpha val="65000"/>
              </a:srgbClr>
            </a:outerShdw>
          </a:effectLst>
        </p:spPr>
      </p:pic>
      <p:pic>
        <p:nvPicPr>
          <p:cNvPr id="30724" name="Picture 4" descr="Buy online and sell with Trade M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57356" y="5929330"/>
            <a:ext cx="2857500" cy="552450"/>
          </a:xfrm>
          <a:prstGeom prst="rect">
            <a:avLst/>
          </a:prstGeom>
          <a:noFill/>
        </p:spPr>
      </p:pic>
      <p:pic>
        <p:nvPicPr>
          <p:cNvPr id="30726" name="Picture 6" descr="http://3.bp.blogspot.com/-R5jhmQ2ToYk/TlbDLb2JGyI/AAAAAAAABHU/iKS31sdSDP8/s1600/fraudster-gets-prison-term-for-trademe-con-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57884" y="5143512"/>
            <a:ext cx="3048000" cy="2286001"/>
          </a:xfrm>
          <a:prstGeom prst="rect">
            <a:avLst/>
          </a:prstGeom>
          <a:noFill/>
        </p:spPr>
      </p:pic>
    </p:spTree>
  </p:cSld>
  <p:clrMapOvr>
    <a:masterClrMapping/>
  </p:clrMapOvr>
  <p:transition spd="slow">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2"/>
                </a:solidFill>
              </a:rPr>
              <a:t>NZ Businesses with a Strong Enterprise Culture</a:t>
            </a:r>
            <a:r>
              <a:rPr lang="en-GB" dirty="0" smtClean="0"/>
              <a:t/>
            </a:r>
            <a:br>
              <a:rPr lang="en-GB" dirty="0" smtClean="0"/>
            </a:br>
            <a:r>
              <a:rPr lang="en-GB" sz="4000" b="1" dirty="0" smtClean="0">
                <a:solidFill>
                  <a:srgbClr val="FF0000"/>
                </a:solidFill>
              </a:rPr>
              <a:t>4. Sam Morgan and Trade Me</a:t>
            </a:r>
            <a:endParaRPr lang="en-GB" b="1" dirty="0">
              <a:solidFill>
                <a:srgbClr val="FF0000"/>
              </a:solidFill>
            </a:endParaRPr>
          </a:p>
        </p:txBody>
      </p:sp>
      <p:sp>
        <p:nvSpPr>
          <p:cNvPr id="3" name="Content Placeholder 2"/>
          <p:cNvSpPr>
            <a:spLocks noGrp="1"/>
          </p:cNvSpPr>
          <p:nvPr>
            <p:ph idx="1"/>
          </p:nvPr>
        </p:nvSpPr>
        <p:spPr>
          <a:xfrm>
            <a:off x="457200" y="1357298"/>
            <a:ext cx="8401080" cy="4248472"/>
          </a:xfrm>
        </p:spPr>
        <p:txBody>
          <a:bodyPr/>
          <a:lstStyle/>
          <a:p>
            <a:endParaRPr lang="en-GB" dirty="0" smtClean="0">
              <a:solidFill>
                <a:schemeClr val="bg2"/>
              </a:solidFill>
            </a:endParaRPr>
          </a:p>
          <a:p>
            <a:endParaRPr lang="en-GB" dirty="0"/>
          </a:p>
        </p:txBody>
      </p:sp>
      <p:sp>
        <p:nvSpPr>
          <p:cNvPr id="7" name="Content Placeholder 2"/>
          <p:cNvSpPr txBox="1">
            <a:spLocks/>
          </p:cNvSpPr>
          <p:nvPr/>
        </p:nvSpPr>
        <p:spPr bwMode="auto">
          <a:xfrm>
            <a:off x="357158" y="1428736"/>
            <a:ext cx="8462994" cy="34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b="1" dirty="0" smtClean="0">
                <a:solidFill>
                  <a:schemeClr val="bg2"/>
                </a:solidFill>
                <a:latin typeface="Calibri" pitchFamily="34" charset="0"/>
                <a:cs typeface="Calibri" pitchFamily="34" charset="0"/>
              </a:rPr>
              <a:t>Trade Me</a:t>
            </a:r>
          </a:p>
          <a:p>
            <a:pPr>
              <a:buFont typeface="Wingdings" pitchFamily="2" charset="2"/>
              <a:buChar char="§"/>
            </a:pPr>
            <a:r>
              <a:rPr lang="en-GB" sz="2400" dirty="0" smtClean="0">
                <a:solidFill>
                  <a:schemeClr val="bg2"/>
                </a:solidFill>
                <a:latin typeface="Calibri" pitchFamily="34" charset="0"/>
                <a:cs typeface="Calibri" pitchFamily="34" charset="0"/>
              </a:rPr>
              <a:t> The idea for Trade Me started when Morgan was searching for a second hand heater for his student flat. During this search he came up with the idea of online auctions in New Zealand. It was an idea that was to make Sam Morgan a multimillionaire.</a:t>
            </a:r>
          </a:p>
          <a:p>
            <a:pPr>
              <a:buFont typeface="Wingdings" pitchFamily="2" charset="2"/>
              <a:buChar char="§"/>
            </a:pPr>
            <a:r>
              <a:rPr lang="en-GB" sz="2400" dirty="0" smtClean="0">
                <a:solidFill>
                  <a:schemeClr val="bg2"/>
                </a:solidFill>
                <a:latin typeface="Calibri" pitchFamily="34" charset="0"/>
                <a:cs typeface="Calibri" pitchFamily="34" charset="0"/>
              </a:rPr>
              <a:t> From a very young age, </a:t>
            </a:r>
            <a:br>
              <a:rPr lang="en-GB" sz="2400" dirty="0" smtClean="0">
                <a:solidFill>
                  <a:schemeClr val="bg2"/>
                </a:solidFill>
                <a:latin typeface="Calibri" pitchFamily="34" charset="0"/>
                <a:cs typeface="Calibri" pitchFamily="34" charset="0"/>
              </a:rPr>
            </a:br>
            <a:r>
              <a:rPr lang="en-GB" sz="2400" dirty="0" smtClean="0">
                <a:solidFill>
                  <a:schemeClr val="bg2"/>
                </a:solidFill>
                <a:latin typeface="Calibri" pitchFamily="34" charset="0"/>
                <a:cs typeface="Calibri" pitchFamily="34" charset="0"/>
              </a:rPr>
              <a:t>Morgan had shown that he </a:t>
            </a:r>
            <a:br>
              <a:rPr lang="en-GB" sz="2400" dirty="0" smtClean="0">
                <a:solidFill>
                  <a:schemeClr val="bg2"/>
                </a:solidFill>
                <a:latin typeface="Calibri" pitchFamily="34" charset="0"/>
                <a:cs typeface="Calibri" pitchFamily="34" charset="0"/>
              </a:rPr>
            </a:br>
            <a:r>
              <a:rPr lang="en-GB" sz="2400" dirty="0" smtClean="0">
                <a:solidFill>
                  <a:schemeClr val="bg2"/>
                </a:solidFill>
                <a:latin typeface="Calibri" pitchFamily="34" charset="0"/>
                <a:cs typeface="Calibri" pitchFamily="34" charset="0"/>
              </a:rPr>
              <a:t>would follow through with </a:t>
            </a:r>
            <a:br>
              <a:rPr lang="en-GB" sz="2400" dirty="0" smtClean="0">
                <a:solidFill>
                  <a:schemeClr val="bg2"/>
                </a:solidFill>
                <a:latin typeface="Calibri" pitchFamily="34" charset="0"/>
                <a:cs typeface="Calibri" pitchFamily="34" charset="0"/>
              </a:rPr>
            </a:br>
            <a:r>
              <a:rPr lang="en-GB" sz="2400" dirty="0" smtClean="0">
                <a:solidFill>
                  <a:schemeClr val="bg2"/>
                </a:solidFill>
                <a:latin typeface="Calibri" pitchFamily="34" charset="0"/>
                <a:cs typeface="Calibri" pitchFamily="34" charset="0"/>
              </a:rPr>
              <a:t>an idea until it was complete. </a:t>
            </a:r>
            <a:br>
              <a:rPr lang="en-GB" sz="2400" dirty="0" smtClean="0">
                <a:solidFill>
                  <a:schemeClr val="bg2"/>
                </a:solidFill>
                <a:latin typeface="Calibri" pitchFamily="34" charset="0"/>
                <a:cs typeface="Calibri" pitchFamily="34" charset="0"/>
              </a:rPr>
            </a:br>
            <a:r>
              <a:rPr lang="en-GB" sz="2400" dirty="0" smtClean="0">
                <a:solidFill>
                  <a:schemeClr val="bg2"/>
                </a:solidFill>
                <a:latin typeface="Calibri" pitchFamily="34" charset="0"/>
                <a:cs typeface="Calibri" pitchFamily="34" charset="0"/>
              </a:rPr>
              <a:t>He built Trade Me in his spare </a:t>
            </a:r>
            <a:br>
              <a:rPr lang="en-GB" sz="2400" dirty="0" smtClean="0">
                <a:solidFill>
                  <a:schemeClr val="bg2"/>
                </a:solidFill>
                <a:latin typeface="Calibri" pitchFamily="34" charset="0"/>
                <a:cs typeface="Calibri" pitchFamily="34" charset="0"/>
              </a:rPr>
            </a:br>
            <a:r>
              <a:rPr lang="en-GB" sz="2400" dirty="0" smtClean="0">
                <a:solidFill>
                  <a:schemeClr val="bg2"/>
                </a:solidFill>
                <a:latin typeface="Calibri" pitchFamily="34" charset="0"/>
                <a:cs typeface="Calibri" pitchFamily="34" charset="0"/>
              </a:rPr>
              <a:t>time in two months, while he </a:t>
            </a:r>
            <a:br>
              <a:rPr lang="en-GB" sz="2400" dirty="0" smtClean="0">
                <a:solidFill>
                  <a:schemeClr val="bg2"/>
                </a:solidFill>
                <a:latin typeface="Calibri" pitchFamily="34" charset="0"/>
                <a:cs typeface="Calibri" pitchFamily="34" charset="0"/>
              </a:rPr>
            </a:br>
            <a:r>
              <a:rPr lang="en-GB" sz="2400" dirty="0" smtClean="0">
                <a:solidFill>
                  <a:schemeClr val="bg2"/>
                </a:solidFill>
                <a:latin typeface="Calibri" pitchFamily="34" charset="0"/>
                <a:cs typeface="Calibri" pitchFamily="34" charset="0"/>
              </a:rPr>
              <a:t>was consulting full-time for </a:t>
            </a:r>
            <a:br>
              <a:rPr lang="en-GB" sz="2400" dirty="0" smtClean="0">
                <a:solidFill>
                  <a:schemeClr val="bg2"/>
                </a:solidFill>
                <a:latin typeface="Calibri" pitchFamily="34" charset="0"/>
                <a:cs typeface="Calibri" pitchFamily="34" charset="0"/>
              </a:rPr>
            </a:br>
            <a:r>
              <a:rPr lang="en-GB" sz="2400" dirty="0" smtClean="0">
                <a:solidFill>
                  <a:schemeClr val="bg2"/>
                </a:solidFill>
                <a:latin typeface="Calibri" pitchFamily="34" charset="0"/>
                <a:cs typeface="Calibri" pitchFamily="34" charset="0"/>
              </a:rPr>
              <a:t>Deloitte. He then resigned from </a:t>
            </a:r>
            <a:br>
              <a:rPr lang="en-GB" sz="2400" dirty="0" smtClean="0">
                <a:solidFill>
                  <a:schemeClr val="bg2"/>
                </a:solidFill>
                <a:latin typeface="Calibri" pitchFamily="34" charset="0"/>
                <a:cs typeface="Calibri" pitchFamily="34" charset="0"/>
              </a:rPr>
            </a:br>
            <a:r>
              <a:rPr lang="en-GB" sz="2400" dirty="0" smtClean="0">
                <a:solidFill>
                  <a:schemeClr val="bg2"/>
                </a:solidFill>
                <a:latin typeface="Calibri" pitchFamily="34" charset="0"/>
                <a:cs typeface="Calibri" pitchFamily="34" charset="0"/>
              </a:rPr>
              <a:t>Deloitte to run Trade Me full-time.   Read more:</a:t>
            </a:r>
            <a:r>
              <a:rPr lang="en-GB" sz="400" dirty="0" smtClean="0">
                <a:solidFill>
                  <a:schemeClr val="bg2"/>
                </a:solidFill>
                <a:latin typeface="Calibri" pitchFamily="34" charset="0"/>
                <a:cs typeface="Calibri" pitchFamily="34" charset="0"/>
              </a:rPr>
              <a:t> http://education-for-enterprise.tki.org.nz/Resources-tools-templates/Business-case-studies/Sam-Morgan</a:t>
            </a:r>
            <a:endParaRPr lang="en-GB" sz="2400" dirty="0" smtClean="0">
              <a:solidFill>
                <a:schemeClr val="bg2"/>
              </a:solidFill>
              <a:latin typeface="Calibri" pitchFamily="34" charset="0"/>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a:pPr>
            <a:endParaRPr kumimoji="0" lang="en-GB" sz="2400" b="0" i="0" u="none" strike="noStrike" kern="0" cap="none" spc="0" normalizeH="0" baseline="0" noProof="0" dirty="0" smtClean="0">
              <a:ln>
                <a:noFill/>
              </a:ln>
              <a:solidFill>
                <a:schemeClr val="bg2"/>
              </a:solidFill>
              <a:effectLst/>
              <a:uLnTx/>
              <a:uFillTx/>
              <a:latin typeface="Calibri"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a:pPr>
            <a:endParaRPr kumimoji="0" lang="en-GB" sz="2400" b="0" i="0" u="none" strike="noStrike" kern="0" cap="none" spc="0" normalizeH="0" baseline="0" noProof="0" dirty="0" smtClean="0">
              <a:ln>
                <a:noFill/>
              </a:ln>
              <a:solidFill>
                <a:schemeClr val="bg2"/>
              </a:solidFill>
              <a:effectLst/>
              <a:uLnTx/>
              <a:uFillTx/>
              <a:latin typeface="Calibri"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a:pPr>
            <a:endParaRPr kumimoji="0" lang="en-GB" sz="24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1746" name="Picture 2" descr="http://www.scu.edu/business/new-zealand-leadership-2007/images/sam-morgan-trademe.jpg"/>
          <p:cNvPicPr>
            <a:picLocks noChangeAspect="1" noChangeArrowheads="1"/>
          </p:cNvPicPr>
          <p:nvPr/>
        </p:nvPicPr>
        <p:blipFill>
          <a:blip r:embed="rId2" cstate="print"/>
          <a:srcRect/>
          <a:stretch>
            <a:fillRect/>
          </a:stretch>
        </p:blipFill>
        <p:spPr bwMode="auto">
          <a:xfrm>
            <a:off x="4857752" y="3357562"/>
            <a:ext cx="4048125" cy="2781300"/>
          </a:xfrm>
          <a:prstGeom prst="rect">
            <a:avLst/>
          </a:prstGeom>
          <a:ln>
            <a:noFill/>
          </a:ln>
          <a:effectLst>
            <a:softEdge rad="112500"/>
          </a:effectLst>
        </p:spPr>
      </p:pic>
    </p:spTree>
  </p:cSld>
  <p:clrMapOvr>
    <a:masterClrMapping/>
  </p:clrMapOvr>
  <p:transition spd="slow">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2"/>
                </a:solidFill>
              </a:rPr>
              <a:t>NZ Businesses with a Strong Enterprise Culture</a:t>
            </a:r>
            <a:r>
              <a:rPr lang="en-GB" dirty="0" smtClean="0"/>
              <a:t/>
            </a:r>
            <a:br>
              <a:rPr lang="en-GB" dirty="0" smtClean="0"/>
            </a:br>
            <a:r>
              <a:rPr lang="en-GB" sz="4000" b="1" dirty="0" smtClean="0">
                <a:solidFill>
                  <a:srgbClr val="FF0000"/>
                </a:solidFill>
              </a:rPr>
              <a:t>5. Gallagher</a:t>
            </a:r>
            <a:endParaRPr lang="en-GB" b="1" dirty="0">
              <a:solidFill>
                <a:srgbClr val="FF0000"/>
              </a:solidFill>
            </a:endParaRPr>
          </a:p>
        </p:txBody>
      </p:sp>
      <p:sp>
        <p:nvSpPr>
          <p:cNvPr id="3" name="Content Placeholder 2"/>
          <p:cNvSpPr>
            <a:spLocks noGrp="1"/>
          </p:cNvSpPr>
          <p:nvPr>
            <p:ph idx="1"/>
          </p:nvPr>
        </p:nvSpPr>
        <p:spPr>
          <a:xfrm>
            <a:off x="457200" y="1357298"/>
            <a:ext cx="8401080" cy="4248472"/>
          </a:xfrm>
        </p:spPr>
        <p:txBody>
          <a:bodyPr/>
          <a:lstStyle/>
          <a:p>
            <a:endParaRPr lang="en-GB" dirty="0" smtClean="0">
              <a:solidFill>
                <a:schemeClr val="bg2"/>
              </a:solidFill>
            </a:endParaRPr>
          </a:p>
          <a:p>
            <a:endParaRPr lang="en-GB" dirty="0"/>
          </a:p>
        </p:txBody>
      </p:sp>
      <p:sp>
        <p:nvSpPr>
          <p:cNvPr id="7" name="Content Placeholder 2"/>
          <p:cNvSpPr txBox="1">
            <a:spLocks/>
          </p:cNvSpPr>
          <p:nvPr/>
        </p:nvSpPr>
        <p:spPr bwMode="auto">
          <a:xfrm>
            <a:off x="357158" y="1428736"/>
            <a:ext cx="8572560" cy="34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b="1" dirty="0" smtClean="0">
                <a:solidFill>
                  <a:schemeClr val="bg2"/>
                </a:solidFill>
              </a:rPr>
              <a:t>Overview</a:t>
            </a:r>
          </a:p>
          <a:p>
            <a:pPr>
              <a:buFont typeface="Arial" pitchFamily="34" charset="0"/>
              <a:buChar char="•"/>
            </a:pPr>
            <a:r>
              <a:rPr lang="en-GB" dirty="0" smtClean="0">
                <a:solidFill>
                  <a:schemeClr val="bg2"/>
                </a:solidFill>
              </a:rPr>
              <a:t> Before we entered into the animal management business, we were farmers. It was a typical farmer’s approach to solving farm problems that helped us lead the world into the electric fencing age.</a:t>
            </a:r>
          </a:p>
          <a:p>
            <a:pPr>
              <a:buFont typeface="Arial" pitchFamily="34" charset="0"/>
              <a:buChar char="•"/>
            </a:pPr>
            <a:r>
              <a:rPr lang="en-GB" dirty="0" smtClean="0">
                <a:solidFill>
                  <a:schemeClr val="bg2"/>
                </a:solidFill>
              </a:rPr>
              <a:t> Back in the Depression years of the 1930’s, we didn’t just invent electric fencing systems. Bill Gallagher (Senior) built home made tractors – the first was an old car fitted with iron-shod </a:t>
            </a:r>
            <a:r>
              <a:rPr lang="en-GB" dirty="0" err="1" smtClean="0">
                <a:solidFill>
                  <a:schemeClr val="bg2"/>
                </a:solidFill>
              </a:rPr>
              <a:t>cleated</a:t>
            </a:r>
            <a:r>
              <a:rPr lang="en-GB" dirty="0" smtClean="0">
                <a:solidFill>
                  <a:schemeClr val="bg2"/>
                </a:solidFill>
              </a:rPr>
              <a:t> wheels. It pulled a roller to flatten scrub that was then burnt.</a:t>
            </a:r>
          </a:p>
          <a:p>
            <a:pPr>
              <a:buFont typeface="Arial" pitchFamily="34" charset="0"/>
              <a:buChar char="•"/>
            </a:pPr>
            <a:r>
              <a:rPr lang="en-GB" dirty="0" smtClean="0">
                <a:solidFill>
                  <a:schemeClr val="bg2"/>
                </a:solidFill>
              </a:rPr>
              <a:t> From the 1930’s we developed, on our own family farm, animal control systems to make farm work easier. Today we’re an internationally successful company, known and respected in over one hundred countries.</a:t>
            </a:r>
          </a:p>
          <a:p>
            <a:pPr>
              <a:buFont typeface="Arial" pitchFamily="34" charset="0"/>
              <a:buChar char="•"/>
            </a:pPr>
            <a:r>
              <a:rPr lang="en-GB" dirty="0" smtClean="0">
                <a:solidFill>
                  <a:schemeClr val="bg2"/>
                </a:solidFill>
              </a:rPr>
              <a:t> We’ve continued with ground breaking and inspirational technology that has been the hallmark of the Gallagher brand since its inception. What began as a visionary alternative to the conventional fencing of the day, has grown into technologically superior, highly intelligent and fully integrated animal management systems.</a:t>
            </a: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a:pPr>
            <a:endParaRPr kumimoji="0" lang="en-GB" sz="2400" b="0" i="0" u="none" strike="noStrike" kern="0" cap="none" spc="0" normalizeH="0" baseline="0" noProof="0" dirty="0" smtClean="0">
              <a:ln>
                <a:noFill/>
              </a:ln>
              <a:solidFill>
                <a:schemeClr val="bg2"/>
              </a:solidFill>
              <a:effectLst/>
              <a:uLnTx/>
              <a:uFillTx/>
              <a:latin typeface="Calibri"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a:pPr>
            <a:endParaRPr kumimoji="0" lang="en-GB" sz="24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3794" name="Picture 2" descr="Gallagher Trusted Worldwide">
            <a:hlinkClick r:id="rId2"/>
          </p:cNvPr>
          <p:cNvPicPr>
            <a:picLocks noChangeAspect="1" noChangeArrowheads="1"/>
          </p:cNvPicPr>
          <p:nvPr/>
        </p:nvPicPr>
        <p:blipFill>
          <a:blip r:embed="rId3" cstate="print"/>
          <a:srcRect r="23497"/>
          <a:stretch>
            <a:fillRect/>
          </a:stretch>
        </p:blipFill>
        <p:spPr bwMode="auto">
          <a:xfrm>
            <a:off x="-1" y="5857893"/>
            <a:ext cx="9144001" cy="1000108"/>
          </a:xfrm>
          <a:prstGeom prst="rect">
            <a:avLst/>
          </a:prstGeom>
          <a:noFill/>
        </p:spPr>
      </p:pic>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58" y="500042"/>
            <a:ext cx="8229600" cy="1371600"/>
          </a:xfrm>
        </p:spPr>
        <p:txBody>
          <a:bodyPr/>
          <a:lstStyle/>
          <a:p>
            <a:pPr algn="ctr" eaLnBrk="1" hangingPunct="1"/>
            <a:r>
              <a:rPr lang="en-NZ" sz="4400" b="1" dirty="0" smtClean="0">
                <a:solidFill>
                  <a:schemeClr val="bg2"/>
                </a:solidFill>
              </a:rPr>
              <a:t>Enterprise Culture </a:t>
            </a:r>
            <a:endParaRPr lang="en-AU" sz="3600" dirty="0" smtClean="0">
              <a:solidFill>
                <a:schemeClr val="bg2"/>
              </a:solidFill>
            </a:endParaRPr>
          </a:p>
        </p:txBody>
      </p:sp>
      <p:sp>
        <p:nvSpPr>
          <p:cNvPr id="12291" name="Rectangle 3"/>
          <p:cNvSpPr>
            <a:spLocks noGrp="1" noChangeArrowheads="1"/>
          </p:cNvSpPr>
          <p:nvPr>
            <p:ph type="body" idx="1"/>
          </p:nvPr>
        </p:nvSpPr>
        <p:spPr>
          <a:xfrm>
            <a:off x="428625" y="2000250"/>
            <a:ext cx="5429259" cy="4857750"/>
          </a:xfrm>
        </p:spPr>
        <p:txBody>
          <a:bodyPr/>
          <a:lstStyle/>
          <a:p>
            <a:pPr marL="0" indent="0">
              <a:buNone/>
            </a:pPr>
            <a:r>
              <a:rPr lang="en-AU" sz="2400" dirty="0" smtClean="0">
                <a:solidFill>
                  <a:schemeClr val="bg2"/>
                </a:solidFill>
                <a:latin typeface="+mn-lt"/>
                <a:ea typeface="+mn-ea"/>
                <a:cs typeface="+mn-cs"/>
              </a:rPr>
              <a:t>Students will understand the need for an enterprise culture in New Zealand society</a:t>
            </a:r>
            <a:endParaRPr lang="en-GB" sz="2400" dirty="0" smtClean="0">
              <a:solidFill>
                <a:schemeClr val="bg2"/>
              </a:solidFill>
              <a:latin typeface="+mn-lt"/>
              <a:ea typeface="+mn-ea"/>
              <a:cs typeface="+mn-cs"/>
            </a:endParaRPr>
          </a:p>
          <a:p>
            <a:pPr lvl="0"/>
            <a:r>
              <a:rPr lang="en-NZ" sz="2400" dirty="0" smtClean="0">
                <a:solidFill>
                  <a:schemeClr val="bg2"/>
                </a:solidFill>
                <a:latin typeface="+mn-lt"/>
                <a:ea typeface="+mn-ea"/>
                <a:cs typeface="+mn-cs"/>
              </a:rPr>
              <a:t>Discuss the term enterprise culture</a:t>
            </a:r>
            <a:endParaRPr lang="en-GB" sz="2400" dirty="0" smtClean="0">
              <a:solidFill>
                <a:schemeClr val="bg2"/>
              </a:solidFill>
              <a:latin typeface="+mn-lt"/>
              <a:ea typeface="+mn-ea"/>
              <a:cs typeface="+mn-cs"/>
            </a:endParaRPr>
          </a:p>
          <a:p>
            <a:pPr lvl="0"/>
            <a:r>
              <a:rPr lang="en-NZ" sz="2400" dirty="0" smtClean="0">
                <a:solidFill>
                  <a:schemeClr val="bg2"/>
                </a:solidFill>
                <a:latin typeface="+mn-lt"/>
                <a:ea typeface="+mn-ea"/>
                <a:cs typeface="+mn-cs"/>
              </a:rPr>
              <a:t>Identify New Zealand businesses with a strong enterprise culture</a:t>
            </a:r>
            <a:endParaRPr lang="en-GB" sz="2400" dirty="0" smtClean="0">
              <a:solidFill>
                <a:schemeClr val="bg2"/>
              </a:solidFill>
              <a:latin typeface="+mn-lt"/>
              <a:ea typeface="+mn-ea"/>
              <a:cs typeface="+mn-cs"/>
            </a:endParaRPr>
          </a:p>
          <a:p>
            <a:pPr lvl="0"/>
            <a:r>
              <a:rPr lang="en-NZ" sz="2400" dirty="0" smtClean="0">
                <a:solidFill>
                  <a:schemeClr val="bg2"/>
                </a:solidFill>
                <a:latin typeface="+mn-lt"/>
                <a:ea typeface="+mn-ea"/>
                <a:cs typeface="+mn-cs"/>
              </a:rPr>
              <a:t>Explain the importance of enterprise culture in new Zealand society</a:t>
            </a:r>
            <a:endParaRPr lang="en-GB" sz="2400" dirty="0">
              <a:solidFill>
                <a:schemeClr val="bg2"/>
              </a:solidFill>
            </a:endParaRPr>
          </a:p>
        </p:txBody>
      </p:sp>
      <p:pic>
        <p:nvPicPr>
          <p:cNvPr id="6146" name="Picture 2" descr="http://www.seeklogo.com/images/E/Enterprise_Culture-logo-2B7033191A-seeklogo.com.gif"/>
          <p:cNvPicPr>
            <a:picLocks noChangeAspect="1" noChangeArrowheads="1"/>
          </p:cNvPicPr>
          <p:nvPr/>
        </p:nvPicPr>
        <p:blipFill>
          <a:blip r:embed="rId2" cstate="print"/>
          <a:srcRect/>
          <a:stretch>
            <a:fillRect/>
          </a:stretch>
        </p:blipFill>
        <p:spPr bwMode="auto">
          <a:xfrm>
            <a:off x="6000760" y="2285992"/>
            <a:ext cx="2786082"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solidFill>
                  <a:schemeClr val="bg2"/>
                </a:solidFill>
              </a:rPr>
              <a:t>Importance of a </a:t>
            </a:r>
            <a:br>
              <a:rPr lang="en-GB" sz="4400" b="1" dirty="0" smtClean="0">
                <a:solidFill>
                  <a:schemeClr val="bg2"/>
                </a:solidFill>
              </a:rPr>
            </a:br>
            <a:r>
              <a:rPr lang="en-GB" sz="4400" b="1" dirty="0" smtClean="0">
                <a:solidFill>
                  <a:srgbClr val="FF0000"/>
                </a:solidFill>
              </a:rPr>
              <a:t>Strong Enterprise Culture </a:t>
            </a:r>
            <a:r>
              <a:rPr lang="en-GB" sz="4400" b="1" dirty="0" smtClean="0">
                <a:solidFill>
                  <a:schemeClr val="bg2"/>
                </a:solidFill>
              </a:rPr>
              <a:t>in NZ</a:t>
            </a:r>
            <a:endParaRPr lang="en-GB" sz="4400" b="1" dirty="0">
              <a:solidFill>
                <a:schemeClr val="bg2"/>
              </a:solidFill>
            </a:endParaRPr>
          </a:p>
        </p:txBody>
      </p:sp>
      <p:sp>
        <p:nvSpPr>
          <p:cNvPr id="3" name="Content Placeholder 2"/>
          <p:cNvSpPr>
            <a:spLocks noGrp="1"/>
          </p:cNvSpPr>
          <p:nvPr>
            <p:ph idx="1"/>
          </p:nvPr>
        </p:nvSpPr>
        <p:spPr/>
        <p:txBody>
          <a:bodyPr/>
          <a:lstStyle/>
          <a:p>
            <a:r>
              <a:rPr lang="en-GB" sz="2800" dirty="0" smtClean="0">
                <a:solidFill>
                  <a:schemeClr val="bg2"/>
                </a:solidFill>
              </a:rPr>
              <a:t>Successful risk-taking</a:t>
            </a:r>
            <a:r>
              <a:rPr lang="en-GB" sz="2800" b="1" dirty="0" smtClean="0">
                <a:solidFill>
                  <a:schemeClr val="bg2"/>
                </a:solidFill>
              </a:rPr>
              <a:t> </a:t>
            </a:r>
            <a:r>
              <a:rPr lang="en-GB" sz="2800" dirty="0" smtClean="0">
                <a:solidFill>
                  <a:schemeClr val="bg2"/>
                </a:solidFill>
              </a:rPr>
              <a:t>will allow NZ to benefit from opportunities that may not occur otherwise, which will increase wealth creation.   </a:t>
            </a:r>
          </a:p>
          <a:p>
            <a:r>
              <a:rPr lang="en-GB" sz="2800" dirty="0" smtClean="0">
                <a:solidFill>
                  <a:schemeClr val="bg2"/>
                </a:solidFill>
              </a:rPr>
              <a:t>Successful product innovation allows companies to offer new, marketable products and therefore increase revenue. </a:t>
            </a:r>
          </a:p>
          <a:p>
            <a:r>
              <a:rPr lang="en-GB" sz="2800" dirty="0" smtClean="0">
                <a:solidFill>
                  <a:schemeClr val="bg2"/>
                </a:solidFill>
              </a:rPr>
              <a:t>Successful process innovation will </a:t>
            </a:r>
            <a:br>
              <a:rPr lang="en-GB" sz="2800" dirty="0" smtClean="0">
                <a:solidFill>
                  <a:schemeClr val="bg2"/>
                </a:solidFill>
              </a:rPr>
            </a:br>
            <a:r>
              <a:rPr lang="en-GB" sz="2800" dirty="0" smtClean="0">
                <a:solidFill>
                  <a:schemeClr val="bg2"/>
                </a:solidFill>
              </a:rPr>
              <a:t>allow firms to increase productivity / </a:t>
            </a:r>
            <a:br>
              <a:rPr lang="en-GB" sz="2800" dirty="0" smtClean="0">
                <a:solidFill>
                  <a:schemeClr val="bg2"/>
                </a:solidFill>
              </a:rPr>
            </a:br>
            <a:r>
              <a:rPr lang="en-GB" sz="2800" dirty="0" smtClean="0">
                <a:solidFill>
                  <a:schemeClr val="bg2"/>
                </a:solidFill>
              </a:rPr>
              <a:t>efficiency.</a:t>
            </a:r>
            <a:endParaRPr lang="en-GB" dirty="0" smtClean="0">
              <a:solidFill>
                <a:schemeClr val="bg2"/>
              </a:solidFill>
            </a:endParaRPr>
          </a:p>
          <a:p>
            <a:r>
              <a:rPr lang="en-GB" dirty="0" smtClean="0">
                <a:solidFill>
                  <a:schemeClr val="bg2"/>
                </a:solidFill>
              </a:rPr>
              <a:t>Source: NZQA exam 2011</a:t>
            </a:r>
            <a:endParaRPr lang="en-GB" dirty="0">
              <a:solidFill>
                <a:schemeClr val="bg2"/>
              </a:solidFill>
            </a:endParaRPr>
          </a:p>
        </p:txBody>
      </p:sp>
      <p:pic>
        <p:nvPicPr>
          <p:cNvPr id="25602" name="Picture 2" descr="http://www.ey.com/Media/Images/X8395CB4E41728C7185257419005626EA/$FILE/SGM_rower_216.jpg"/>
          <p:cNvPicPr>
            <a:picLocks noChangeAspect="1" noChangeArrowheads="1"/>
          </p:cNvPicPr>
          <p:nvPr/>
        </p:nvPicPr>
        <p:blipFill>
          <a:blip r:embed="rId2" cstate="print"/>
          <a:srcRect/>
          <a:stretch>
            <a:fillRect/>
          </a:stretch>
        </p:blipFill>
        <p:spPr bwMode="auto">
          <a:xfrm>
            <a:off x="6414608" y="4414855"/>
            <a:ext cx="2505571" cy="2085979"/>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3.google.com/images?q=tbn:ANd9GcSAOzEnVjqirtoG21M73fD7vmUGAIQ3mT8i8JssVUePwwQaYV-VYw"/>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0" y="1792724"/>
            <a:ext cx="4572000" cy="4550933"/>
          </a:xfrm>
          <a:prstGeom prst="rect">
            <a:avLst/>
          </a:prstGeom>
          <a:noFill/>
        </p:spPr>
      </p:pic>
      <p:sp>
        <p:nvSpPr>
          <p:cNvPr id="2" name="Title 1"/>
          <p:cNvSpPr>
            <a:spLocks noGrp="1"/>
          </p:cNvSpPr>
          <p:nvPr>
            <p:ph type="title"/>
          </p:nvPr>
        </p:nvSpPr>
        <p:spPr/>
        <p:txBody>
          <a:bodyPr/>
          <a:lstStyle/>
          <a:p>
            <a:pPr algn="ctr"/>
            <a:r>
              <a:rPr lang="en-GB" sz="4400" b="1" dirty="0" smtClean="0">
                <a:solidFill>
                  <a:schemeClr val="bg2"/>
                </a:solidFill>
              </a:rPr>
              <a:t>Importance for a country of a </a:t>
            </a:r>
            <a:r>
              <a:rPr lang="en-GB" sz="4400" b="1" dirty="0" smtClean="0">
                <a:solidFill>
                  <a:srgbClr val="FF0000"/>
                </a:solidFill>
              </a:rPr>
              <a:t/>
            </a:r>
            <a:br>
              <a:rPr lang="en-GB" sz="4400" b="1" dirty="0" smtClean="0">
                <a:solidFill>
                  <a:srgbClr val="FF0000"/>
                </a:solidFill>
              </a:rPr>
            </a:br>
            <a:r>
              <a:rPr lang="en-GB" sz="4400" b="1" dirty="0" smtClean="0">
                <a:solidFill>
                  <a:srgbClr val="FF0000"/>
                </a:solidFill>
              </a:rPr>
              <a:t>Strong Enterprise Culture</a:t>
            </a:r>
            <a:endParaRPr lang="en-GB" sz="4400" dirty="0">
              <a:solidFill>
                <a:srgbClr val="FF0000"/>
              </a:solidFill>
            </a:endParaRPr>
          </a:p>
        </p:txBody>
      </p:sp>
      <p:sp>
        <p:nvSpPr>
          <p:cNvPr id="3" name="Content Placeholder 2"/>
          <p:cNvSpPr>
            <a:spLocks noGrp="1"/>
          </p:cNvSpPr>
          <p:nvPr>
            <p:ph idx="1"/>
          </p:nvPr>
        </p:nvSpPr>
        <p:spPr>
          <a:xfrm>
            <a:off x="285720" y="1428736"/>
            <a:ext cx="8686800" cy="4248472"/>
          </a:xfrm>
        </p:spPr>
        <p:txBody>
          <a:bodyPr/>
          <a:lstStyle/>
          <a:p>
            <a:r>
              <a:rPr lang="en-GB" sz="2800" dirty="0" smtClean="0">
                <a:solidFill>
                  <a:schemeClr val="bg2"/>
                </a:solidFill>
              </a:rPr>
              <a:t>It is widely acknowledged that a strong culture of entrepreneurship offers a triple win. </a:t>
            </a:r>
          </a:p>
          <a:p>
            <a:r>
              <a:rPr lang="en-GB" sz="2800" b="1" dirty="0" smtClean="0">
                <a:solidFill>
                  <a:schemeClr val="bg2"/>
                </a:solidFill>
              </a:rPr>
              <a:t>First</a:t>
            </a:r>
            <a:r>
              <a:rPr lang="en-GB" sz="2800" dirty="0" smtClean="0">
                <a:solidFill>
                  <a:schemeClr val="bg2"/>
                </a:solidFill>
              </a:rPr>
              <a:t>, it empowers individuals hungry to use their own creativity to achieve success. </a:t>
            </a:r>
          </a:p>
          <a:p>
            <a:r>
              <a:rPr lang="en-GB" sz="2800" b="1" dirty="0" smtClean="0">
                <a:solidFill>
                  <a:schemeClr val="bg2"/>
                </a:solidFill>
              </a:rPr>
              <a:t>Second</a:t>
            </a:r>
            <a:r>
              <a:rPr lang="en-GB" sz="2800" dirty="0" smtClean="0">
                <a:solidFill>
                  <a:schemeClr val="bg2"/>
                </a:solidFill>
              </a:rPr>
              <a:t>, it provides the business-savvy employees that companies desperately need to ensure success in a technologically fast paced and fluid business environment.</a:t>
            </a:r>
          </a:p>
          <a:p>
            <a:r>
              <a:rPr lang="en-GB" sz="2800" b="1" dirty="0" smtClean="0">
                <a:solidFill>
                  <a:schemeClr val="bg2"/>
                </a:solidFill>
              </a:rPr>
              <a:t>Third</a:t>
            </a:r>
            <a:r>
              <a:rPr lang="en-GB" sz="2800" dirty="0" smtClean="0">
                <a:solidFill>
                  <a:schemeClr val="bg2"/>
                </a:solidFill>
              </a:rPr>
              <a:t>, it boosts the capacity for a country’s economic success by increasing the numbers of individuals able to take advantage of the global innovation economy.</a:t>
            </a:r>
            <a:endParaRPr lang="en-GB" sz="2800" dirty="0">
              <a:solidFill>
                <a:schemeClr val="bg2"/>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2"/>
                </a:solidFill>
              </a:rPr>
              <a:t>Importance for a country of a </a:t>
            </a:r>
            <a:r>
              <a:rPr lang="en-GB" sz="4000" b="1" dirty="0" smtClean="0">
                <a:solidFill>
                  <a:srgbClr val="FF0000"/>
                </a:solidFill>
              </a:rPr>
              <a:t/>
            </a:r>
            <a:br>
              <a:rPr lang="en-GB" sz="4000" b="1" dirty="0" smtClean="0">
                <a:solidFill>
                  <a:srgbClr val="FF0000"/>
                </a:solidFill>
              </a:rPr>
            </a:br>
            <a:r>
              <a:rPr lang="en-GB" sz="4000" b="1" dirty="0" smtClean="0">
                <a:solidFill>
                  <a:srgbClr val="FF0000"/>
                </a:solidFill>
              </a:rPr>
              <a:t>Strong Enterprise Culture </a:t>
            </a:r>
            <a:r>
              <a:rPr lang="en-GB" sz="2400" b="1" dirty="0" smtClean="0">
                <a:solidFill>
                  <a:srgbClr val="FF0000"/>
                </a:solidFill>
              </a:rPr>
              <a:t>(cont’d)</a:t>
            </a:r>
            <a:endParaRPr lang="en-GB" dirty="0"/>
          </a:p>
        </p:txBody>
      </p:sp>
      <p:sp>
        <p:nvSpPr>
          <p:cNvPr id="3" name="Content Placeholder 2"/>
          <p:cNvSpPr>
            <a:spLocks noGrp="1"/>
          </p:cNvSpPr>
          <p:nvPr>
            <p:ph idx="1"/>
          </p:nvPr>
        </p:nvSpPr>
        <p:spPr>
          <a:xfrm>
            <a:off x="4243414" y="1628800"/>
            <a:ext cx="4543428" cy="4248472"/>
          </a:xfrm>
        </p:spPr>
        <p:txBody>
          <a:bodyPr/>
          <a:lstStyle/>
          <a:p>
            <a:pPr marL="0" indent="0">
              <a:buNone/>
            </a:pPr>
            <a:r>
              <a:rPr lang="en-GB" sz="2800" dirty="0" smtClean="0">
                <a:solidFill>
                  <a:schemeClr val="bg2"/>
                </a:solidFill>
              </a:rPr>
              <a:t>Enterprise culture encourages and sustains economic dynamism that enables an economy to adjust successfully in a rapidly changing global economy and enable individuals to use their potential and energies to create wealth, independence and status for themselves in society. </a:t>
            </a:r>
            <a:endParaRPr lang="en-GB" sz="2800" dirty="0">
              <a:solidFill>
                <a:schemeClr val="bg2"/>
              </a:solidFill>
            </a:endParaRPr>
          </a:p>
        </p:txBody>
      </p:sp>
      <p:pic>
        <p:nvPicPr>
          <p:cNvPr id="5126" name="Picture 6" descr="https://encrypted-tbn3.google.com/images?q=tbn:ANd9GcRv4Dfx-lluQESODFl_W2UsewsH0eYbfwRfs5Ub0tnZ5NpkZgL4"/>
          <p:cNvPicPr>
            <a:picLocks noChangeAspect="1" noChangeArrowheads="1"/>
          </p:cNvPicPr>
          <p:nvPr/>
        </p:nvPicPr>
        <p:blipFill>
          <a:blip r:embed="rId2" cstate="print"/>
          <a:srcRect/>
          <a:stretch>
            <a:fillRect/>
          </a:stretch>
        </p:blipFill>
        <p:spPr bwMode="auto">
          <a:xfrm>
            <a:off x="432150" y="2285992"/>
            <a:ext cx="3568346" cy="285752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GB" sz="3600" b="1" smtClean="0">
                <a:solidFill>
                  <a:schemeClr val="bg2"/>
                </a:solidFill>
              </a:rPr>
              <a:t>Sources:</a:t>
            </a:r>
          </a:p>
        </p:txBody>
      </p:sp>
      <p:sp>
        <p:nvSpPr>
          <p:cNvPr id="9220" name="Content Placeholder 2"/>
          <p:cNvSpPr>
            <a:spLocks noGrp="1"/>
          </p:cNvSpPr>
          <p:nvPr>
            <p:ph idx="1"/>
          </p:nvPr>
        </p:nvSpPr>
        <p:spPr>
          <a:xfrm>
            <a:off x="457200" y="1428736"/>
            <a:ext cx="8229600" cy="4248472"/>
          </a:xfrm>
        </p:spPr>
        <p:txBody>
          <a:bodyPr/>
          <a:lstStyle/>
          <a:p>
            <a:r>
              <a:rPr lang="en-GB" sz="1800" dirty="0" smtClean="0">
                <a:hlinkClick r:id="rId2"/>
              </a:rPr>
              <a:t>http://businesscasestudies.co.uk/business-theory/strategy/enterprise-culture.html#ixzz23CT3mdRt</a:t>
            </a:r>
            <a:endParaRPr lang="en-GB" sz="1800" dirty="0" smtClean="0"/>
          </a:p>
          <a:p>
            <a:r>
              <a:rPr lang="en-GB" sz="2000" dirty="0" smtClean="0">
                <a:solidFill>
                  <a:schemeClr val="bg2"/>
                </a:solidFill>
                <a:hlinkClick r:id="rId3"/>
              </a:rPr>
              <a:t>http://education-for-enterprise.tki.org.nz/</a:t>
            </a:r>
            <a:endParaRPr lang="en-GB" sz="2000" dirty="0" smtClean="0">
              <a:solidFill>
                <a:schemeClr val="bg2"/>
              </a:solidFill>
            </a:endParaRPr>
          </a:p>
          <a:p>
            <a:r>
              <a:rPr lang="en-GB" sz="2000" dirty="0" smtClean="0">
                <a:solidFill>
                  <a:schemeClr val="bg2"/>
                </a:solidFill>
                <a:hlinkClick r:id="rId4"/>
              </a:rPr>
              <a:t>http://www.ft.com/intl/cms/54927cac-54fb-11da-8a74-00000e25118c.pdf</a:t>
            </a:r>
            <a:endParaRPr lang="en-GB" sz="2000" dirty="0" smtClean="0">
              <a:solidFill>
                <a:schemeClr val="bg2"/>
              </a:solidFill>
            </a:endParaRPr>
          </a:p>
          <a:p>
            <a:r>
              <a:rPr lang="en-GB" sz="2000" dirty="0" smtClean="0">
                <a:solidFill>
                  <a:schemeClr val="bg2"/>
                </a:solidFill>
                <a:hlinkClick r:id="rId5"/>
              </a:rPr>
              <a:t>http://ozelacademy.com/OJAS_v4n1/OJAS_v4n1_8.pdf</a:t>
            </a:r>
            <a:endParaRPr lang="en-GB" sz="2000" dirty="0" smtClean="0">
              <a:solidFill>
                <a:schemeClr val="bg2"/>
              </a:solidFill>
            </a:endParaRPr>
          </a:p>
          <a:p>
            <a:endParaRPr lang="en-GB" sz="2000" dirty="0" smtClean="0">
              <a:solidFill>
                <a:schemeClr val="bg2"/>
              </a:solidFill>
            </a:endParaRPr>
          </a:p>
          <a:p>
            <a:endParaRPr lang="en-GB" sz="2000" dirty="0" smtClean="0">
              <a:solidFill>
                <a:schemeClr val="bg2"/>
              </a:solidFill>
            </a:endParaRPr>
          </a:p>
          <a:p>
            <a:endParaRPr lang="en-GB" sz="1800" dirty="0" smtClean="0">
              <a:solidFill>
                <a:schemeClr val="bg2"/>
              </a:solidFill>
            </a:endParaRPr>
          </a:p>
          <a:p>
            <a:endParaRPr lang="en-GB" sz="1800" dirty="0" smtClean="0">
              <a:solidFill>
                <a:schemeClr val="bg2"/>
              </a:solidFill>
            </a:endParaRPr>
          </a:p>
          <a:p>
            <a:endParaRPr lang="en-GB" sz="1800" dirty="0" smtClean="0"/>
          </a:p>
          <a:p>
            <a:endParaRPr lang="en-GB" sz="1800" dirty="0" smtClean="0"/>
          </a:p>
        </p:txBody>
      </p:sp>
      <p:pic>
        <p:nvPicPr>
          <p:cNvPr id="7170" name="Picture 2" descr="https://encrypted-tbn2.google.com/images?q=tbn:ANd9GcTxoeHWaN0eaBHHrVQpaIwUsfPbypE3yxD-WeAogt44AIgQNc76"/>
          <p:cNvPicPr>
            <a:picLocks noChangeAspect="1" noChangeArrowheads="1"/>
          </p:cNvPicPr>
          <p:nvPr/>
        </p:nvPicPr>
        <p:blipFill>
          <a:blip r:embed="rId6" cstate="print"/>
          <a:srcRect/>
          <a:stretch>
            <a:fillRect/>
          </a:stretch>
        </p:blipFill>
        <p:spPr bwMode="auto">
          <a:xfrm>
            <a:off x="3071802" y="3857628"/>
            <a:ext cx="3800248" cy="2528894"/>
          </a:xfrm>
          <a:prstGeom prst="rect">
            <a:avLst/>
          </a:prstGeom>
          <a:noFill/>
        </p:spPr>
      </p:pic>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s.bham.ac.uk/ei/images/being_enterprising.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rot="1600101">
            <a:off x="5634780" y="3933915"/>
            <a:ext cx="3350847" cy="3301715"/>
          </a:xfrm>
          <a:prstGeom prst="rect">
            <a:avLst/>
          </a:prstGeom>
          <a:noFill/>
        </p:spPr>
      </p:pic>
      <p:sp>
        <p:nvSpPr>
          <p:cNvPr id="2" name="Title 1"/>
          <p:cNvSpPr>
            <a:spLocks noGrp="1"/>
          </p:cNvSpPr>
          <p:nvPr>
            <p:ph type="title"/>
          </p:nvPr>
        </p:nvSpPr>
        <p:spPr/>
        <p:txBody>
          <a:bodyPr/>
          <a:lstStyle/>
          <a:p>
            <a:pPr algn="ctr"/>
            <a:r>
              <a:rPr lang="en-GB" sz="4400" b="1" dirty="0" smtClean="0">
                <a:solidFill>
                  <a:srgbClr val="FF0000"/>
                </a:solidFill>
              </a:rPr>
              <a:t>Enterprise Culture</a:t>
            </a:r>
            <a:endParaRPr lang="en-GB" sz="4400" b="1" dirty="0">
              <a:solidFill>
                <a:srgbClr val="FF0000"/>
              </a:solidFill>
            </a:endParaRPr>
          </a:p>
        </p:txBody>
      </p:sp>
      <p:sp>
        <p:nvSpPr>
          <p:cNvPr id="3" name="Content Placeholder 2"/>
          <p:cNvSpPr>
            <a:spLocks noGrp="1"/>
          </p:cNvSpPr>
          <p:nvPr>
            <p:ph idx="1"/>
          </p:nvPr>
        </p:nvSpPr>
        <p:spPr>
          <a:xfrm>
            <a:off x="428596" y="1357298"/>
            <a:ext cx="8229600" cy="4248472"/>
          </a:xfrm>
        </p:spPr>
        <p:txBody>
          <a:bodyPr/>
          <a:lstStyle/>
          <a:p>
            <a:r>
              <a:rPr lang="en-GB" sz="2800" dirty="0" smtClean="0">
                <a:solidFill>
                  <a:schemeClr val="bg2"/>
                </a:solidFill>
              </a:rPr>
              <a:t>Being </a:t>
            </a:r>
            <a:r>
              <a:rPr lang="en-GB" sz="2800" dirty="0" smtClean="0">
                <a:solidFill>
                  <a:srgbClr val="FF0000"/>
                </a:solidFill>
              </a:rPr>
              <a:t>enterprising</a:t>
            </a:r>
            <a:r>
              <a:rPr lang="en-GB" sz="2800" dirty="0" smtClean="0">
                <a:solidFill>
                  <a:schemeClr val="bg2"/>
                </a:solidFill>
              </a:rPr>
              <a:t> involves being prepared to take risks and to 'think out of the box' in developing solutions to problems. </a:t>
            </a:r>
          </a:p>
          <a:p>
            <a:r>
              <a:rPr lang="en-GB" sz="2800" dirty="0" smtClean="0">
                <a:solidFill>
                  <a:schemeClr val="bg2"/>
                </a:solidFill>
              </a:rPr>
              <a:t>The term </a:t>
            </a:r>
            <a:r>
              <a:rPr lang="en-GB" sz="2800" dirty="0" smtClean="0">
                <a:solidFill>
                  <a:srgbClr val="FF0000"/>
                </a:solidFill>
              </a:rPr>
              <a:t>culture</a:t>
            </a:r>
            <a:r>
              <a:rPr lang="en-GB" sz="2800" dirty="0" smtClean="0">
                <a:solidFill>
                  <a:schemeClr val="bg2"/>
                </a:solidFill>
              </a:rPr>
              <a:t> refers to the typical way of behaving within an organisation or in society as a whole. </a:t>
            </a:r>
          </a:p>
          <a:p>
            <a:r>
              <a:rPr lang="en-GB" sz="2800" dirty="0" smtClean="0">
                <a:solidFill>
                  <a:schemeClr val="bg2"/>
                </a:solidFill>
              </a:rPr>
              <a:t>An organisation therefore with an </a:t>
            </a:r>
            <a:r>
              <a:rPr lang="en-GB" sz="2800" dirty="0" smtClean="0">
                <a:solidFill>
                  <a:srgbClr val="FF0000"/>
                </a:solidFill>
              </a:rPr>
              <a:t>enterprise culture </a:t>
            </a:r>
            <a:r>
              <a:rPr lang="en-GB" sz="2800" dirty="0" smtClean="0">
                <a:solidFill>
                  <a:schemeClr val="bg2"/>
                </a:solidFill>
              </a:rPr>
              <a:t>is one where people are imaginative and creative, rather than being reluctant to take risks.</a:t>
            </a:r>
            <a:r>
              <a:rPr lang="en-GB" sz="2400" dirty="0" smtClean="0">
                <a:solidFill>
                  <a:schemeClr val="tx1"/>
                </a:solidFill>
                <a:latin typeface="+mn-lt"/>
                <a:ea typeface="+mn-ea"/>
                <a:cs typeface="+mn-cs"/>
              </a:rPr>
              <a:t/>
            </a:r>
            <a:br>
              <a:rPr lang="en-GB" sz="2400" dirty="0" smtClean="0">
                <a:solidFill>
                  <a:schemeClr val="tx1"/>
                </a:solidFill>
                <a:latin typeface="+mn-lt"/>
                <a:ea typeface="+mn-ea"/>
                <a:cs typeface="+mn-cs"/>
              </a:rPr>
            </a:br>
            <a:endParaRPr lang="en-GB" sz="2400" dirty="0" smtClean="0">
              <a:solidFill>
                <a:schemeClr val="tx1"/>
              </a:solidFill>
              <a:latin typeface="+mn-lt"/>
              <a:ea typeface="+mn-ea"/>
              <a:cs typeface="+mn-cs"/>
            </a:endParaRPr>
          </a:p>
          <a:p>
            <a:endParaRPr lang="en-GB" sz="24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solidFill>
                  <a:srgbClr val="FF0000"/>
                </a:solidFill>
              </a:rPr>
              <a:t>Enterprise Culture</a:t>
            </a:r>
            <a:endParaRPr lang="en-GB" sz="4400" dirty="0">
              <a:solidFill>
                <a:srgbClr val="FF0000"/>
              </a:solidFill>
            </a:endParaRPr>
          </a:p>
        </p:txBody>
      </p:sp>
      <p:sp>
        <p:nvSpPr>
          <p:cNvPr id="3" name="Content Placeholder 2"/>
          <p:cNvSpPr>
            <a:spLocks noGrp="1"/>
          </p:cNvSpPr>
          <p:nvPr>
            <p:ph idx="1"/>
          </p:nvPr>
        </p:nvSpPr>
        <p:spPr/>
        <p:txBody>
          <a:bodyPr/>
          <a:lstStyle/>
          <a:p>
            <a:r>
              <a:rPr lang="en-GB" sz="2800" dirty="0" smtClean="0">
                <a:solidFill>
                  <a:srgbClr val="FF0000"/>
                </a:solidFill>
              </a:rPr>
              <a:t>Society</a:t>
            </a:r>
            <a:r>
              <a:rPr lang="en-GB" sz="2800" dirty="0" smtClean="0">
                <a:solidFill>
                  <a:schemeClr val="bg2"/>
                </a:solidFill>
              </a:rPr>
              <a:t> as a whole can develop an 'enterprise culture'. This partly involves moving away from a 'dependency culture' where people continually expect others (often the government) to sort out problems for them.</a:t>
            </a:r>
            <a:r>
              <a:rPr lang="en-GB" sz="2400" dirty="0" smtClean="0">
                <a:solidFill>
                  <a:schemeClr val="bg2"/>
                </a:solidFill>
                <a:latin typeface="+mn-lt"/>
                <a:ea typeface="+mn-ea"/>
                <a:cs typeface="+mn-cs"/>
              </a:rPr>
              <a:t/>
            </a:r>
            <a:br>
              <a:rPr lang="en-GB" sz="2400" dirty="0" smtClean="0">
                <a:solidFill>
                  <a:schemeClr val="bg2"/>
                </a:solidFill>
                <a:latin typeface="+mn-lt"/>
                <a:ea typeface="+mn-ea"/>
                <a:cs typeface="+mn-cs"/>
              </a:rPr>
            </a:br>
            <a:r>
              <a:rPr lang="en-GB" sz="2400" dirty="0" smtClean="0">
                <a:solidFill>
                  <a:schemeClr val="tx1"/>
                </a:solidFill>
                <a:latin typeface="+mn-lt"/>
                <a:ea typeface="+mn-ea"/>
                <a:cs typeface="+mn-cs"/>
              </a:rPr>
              <a:t/>
            </a:r>
            <a:br>
              <a:rPr lang="en-GB" sz="2400" dirty="0" smtClean="0">
                <a:solidFill>
                  <a:schemeClr val="tx1"/>
                </a:solidFill>
                <a:latin typeface="+mn-lt"/>
                <a:ea typeface="+mn-ea"/>
                <a:cs typeface="+mn-cs"/>
              </a:rPr>
            </a:br>
            <a:endParaRPr lang="en-GB" sz="2400" dirty="0"/>
          </a:p>
        </p:txBody>
      </p:sp>
      <p:pic>
        <p:nvPicPr>
          <p:cNvPr id="4" name="Picture 2" descr="http://www.berg.co.uk/images/HOME-3-Enterprising.jpg"/>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1493770" y="4942846"/>
            <a:ext cx="7096125" cy="1866901"/>
          </a:xfrm>
          <a:prstGeom prst="rect">
            <a:avLst/>
          </a:prstGeom>
          <a:noFill/>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cartoonstock.com/newscartoons/cartoonists/jha/lowres/jhan462l.jpg"/>
          <p:cNvPicPr>
            <a:picLocks noChangeAspect="1" noChangeArrowheads="1"/>
          </p:cNvPicPr>
          <p:nvPr/>
        </p:nvPicPr>
        <p:blipFill>
          <a:blip r:embed="rId2" cstate="print"/>
          <a:srcRect/>
          <a:stretch>
            <a:fillRect/>
          </a:stretch>
        </p:blipFill>
        <p:spPr bwMode="auto">
          <a:xfrm>
            <a:off x="2071670" y="500042"/>
            <a:ext cx="5415358" cy="5597269"/>
          </a:xfrm>
          <a:prstGeom prst="rect">
            <a:avLst/>
          </a:prstGeom>
          <a:noFill/>
          <a:ln>
            <a:solidFill>
              <a:srgbClr val="FF0000"/>
            </a:solidFill>
          </a:ln>
        </p:spPr>
      </p:pic>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GB" sz="4400" b="1" dirty="0" smtClean="0">
                <a:solidFill>
                  <a:srgbClr val="FF0000"/>
                </a:solidFill>
              </a:rPr>
              <a:t>Enterprise Culture</a:t>
            </a:r>
            <a:endParaRPr lang="en-GB" sz="4400" dirty="0" smtClean="0">
              <a:solidFill>
                <a:srgbClr val="FF0000"/>
              </a:solidFill>
            </a:endParaRPr>
          </a:p>
        </p:txBody>
      </p:sp>
      <p:sp>
        <p:nvSpPr>
          <p:cNvPr id="7171" name="Content Placeholder 2"/>
          <p:cNvSpPr>
            <a:spLocks noGrp="1"/>
          </p:cNvSpPr>
          <p:nvPr>
            <p:ph idx="1"/>
          </p:nvPr>
        </p:nvSpPr>
        <p:spPr>
          <a:xfrm>
            <a:off x="500034" y="1252230"/>
            <a:ext cx="8229600" cy="4248472"/>
          </a:xfrm>
        </p:spPr>
        <p:txBody>
          <a:bodyPr/>
          <a:lstStyle/>
          <a:p>
            <a:r>
              <a:rPr lang="en-GB" sz="2800" dirty="0" smtClean="0">
                <a:solidFill>
                  <a:schemeClr val="bg2"/>
                </a:solidFill>
              </a:rPr>
              <a:t>An enterprise culture is made up of </a:t>
            </a:r>
            <a:r>
              <a:rPr lang="en-GB" sz="2800" dirty="0" smtClean="0">
                <a:solidFill>
                  <a:srgbClr val="FF0000"/>
                </a:solidFill>
              </a:rPr>
              <a:t>enterprising people </a:t>
            </a:r>
            <a:r>
              <a:rPr lang="en-GB" sz="2800" dirty="0" smtClean="0">
                <a:solidFill>
                  <a:schemeClr val="bg2"/>
                </a:solidFill>
              </a:rPr>
              <a:t>who are prepared to challenge existing ways of doing things, and to come up with new ideas and solutions to the benefit of society as a whole.</a:t>
            </a:r>
            <a:br>
              <a:rPr lang="en-GB" sz="2800" dirty="0" smtClean="0">
                <a:solidFill>
                  <a:schemeClr val="bg2"/>
                </a:solidFill>
              </a:rPr>
            </a:br>
            <a:endParaRPr lang="en-GB" sz="2800" dirty="0" smtClean="0">
              <a:solidFill>
                <a:schemeClr val="bg2"/>
              </a:solidFill>
            </a:endParaRPr>
          </a:p>
          <a:p>
            <a:r>
              <a:rPr lang="en-GB" sz="2800" dirty="0" smtClean="0">
                <a:solidFill>
                  <a:schemeClr val="bg2"/>
                </a:solidFill>
              </a:rPr>
              <a:t>The term </a:t>
            </a:r>
            <a:r>
              <a:rPr lang="en-GB" sz="2800" dirty="0" smtClean="0">
                <a:solidFill>
                  <a:srgbClr val="FF0000"/>
                </a:solidFill>
              </a:rPr>
              <a:t>'thinking out of the box'</a:t>
            </a:r>
            <a:r>
              <a:rPr lang="en-GB" sz="2800" dirty="0" smtClean="0">
                <a:solidFill>
                  <a:schemeClr val="bg2"/>
                </a:solidFill>
              </a:rPr>
              <a:t> </a:t>
            </a:r>
            <a:br>
              <a:rPr lang="en-GB" sz="2800" dirty="0" smtClean="0">
                <a:solidFill>
                  <a:schemeClr val="bg2"/>
                </a:solidFill>
              </a:rPr>
            </a:br>
            <a:r>
              <a:rPr lang="en-GB" sz="2800" dirty="0" smtClean="0">
                <a:solidFill>
                  <a:schemeClr val="bg2"/>
                </a:solidFill>
              </a:rPr>
              <a:t>refers to being able to think beyond </a:t>
            </a:r>
            <a:br>
              <a:rPr lang="en-GB" sz="2800" dirty="0" smtClean="0">
                <a:solidFill>
                  <a:schemeClr val="bg2"/>
                </a:solidFill>
              </a:rPr>
            </a:br>
            <a:r>
              <a:rPr lang="en-GB" sz="2800" dirty="0" smtClean="0">
                <a:solidFill>
                  <a:schemeClr val="bg2"/>
                </a:solidFill>
              </a:rPr>
              <a:t>the straightjacket of existing ways of </a:t>
            </a:r>
            <a:br>
              <a:rPr lang="en-GB" sz="2800" dirty="0" smtClean="0">
                <a:solidFill>
                  <a:schemeClr val="bg2"/>
                </a:solidFill>
              </a:rPr>
            </a:br>
            <a:r>
              <a:rPr lang="en-GB" sz="2800" dirty="0" smtClean="0">
                <a:solidFill>
                  <a:schemeClr val="bg2"/>
                </a:solidFill>
              </a:rPr>
              <a:t>tackling problems or arranging </a:t>
            </a:r>
            <a:br>
              <a:rPr lang="en-GB" sz="2800" dirty="0" smtClean="0">
                <a:solidFill>
                  <a:schemeClr val="bg2"/>
                </a:solidFill>
              </a:rPr>
            </a:br>
            <a:r>
              <a:rPr lang="en-GB" sz="2800" dirty="0" smtClean="0">
                <a:solidFill>
                  <a:schemeClr val="bg2"/>
                </a:solidFill>
              </a:rPr>
              <a:t>activities. It requires some form of </a:t>
            </a:r>
            <a:br>
              <a:rPr lang="en-GB" sz="2800" dirty="0" smtClean="0">
                <a:solidFill>
                  <a:schemeClr val="bg2"/>
                </a:solidFill>
              </a:rPr>
            </a:br>
            <a:r>
              <a:rPr lang="en-GB" sz="2800" dirty="0" smtClean="0">
                <a:solidFill>
                  <a:schemeClr val="bg2"/>
                </a:solidFill>
              </a:rPr>
              <a:t>original thinking.</a:t>
            </a:r>
            <a:r>
              <a:rPr lang="en-GB" sz="2400" dirty="0" smtClean="0"/>
              <a:t/>
            </a:r>
            <a:br>
              <a:rPr lang="en-GB" sz="2400" dirty="0" smtClean="0"/>
            </a:br>
            <a:r>
              <a:rPr lang="en-GB" sz="2400" dirty="0" smtClean="0"/>
              <a:t/>
            </a:r>
            <a:br>
              <a:rPr lang="en-GB" sz="2400" dirty="0" smtClean="0"/>
            </a:br>
            <a:endParaRPr lang="en-GB" sz="2400" dirty="0" smtClean="0"/>
          </a:p>
        </p:txBody>
      </p:sp>
      <p:pic>
        <p:nvPicPr>
          <p:cNvPr id="3076" name="Picture 4" descr="http://wwwdelivery.superstock.com/WI/223/1428/PreviewComp/SuperStock_1428R-1294.jpg"/>
          <p:cNvPicPr>
            <a:picLocks noChangeAspect="1" noChangeArrowheads="1"/>
          </p:cNvPicPr>
          <p:nvPr/>
        </p:nvPicPr>
        <p:blipFill>
          <a:blip r:embed="rId2" cstate="print"/>
          <a:srcRect/>
          <a:stretch>
            <a:fillRect/>
          </a:stretch>
        </p:blipFill>
        <p:spPr bwMode="auto">
          <a:xfrm>
            <a:off x="6429388" y="3673944"/>
            <a:ext cx="2519357" cy="2541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down)">
                                      <p:cBhvr>
                                        <p:cTn id="12"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208912" cy="1080120"/>
          </a:xfrm>
        </p:spPr>
        <p:txBody>
          <a:bodyPr/>
          <a:lstStyle/>
          <a:p>
            <a:pPr algn="ctr"/>
            <a:r>
              <a:rPr lang="en-GB" sz="4400" b="1" dirty="0" smtClean="0">
                <a:solidFill>
                  <a:srgbClr val="FF0000"/>
                </a:solidFill>
              </a:rPr>
              <a:t>Enterprise Culture</a:t>
            </a:r>
            <a:endParaRPr lang="en-GB" sz="4400" dirty="0">
              <a:solidFill>
                <a:srgbClr val="FF0000"/>
              </a:solidFill>
            </a:endParaRPr>
          </a:p>
        </p:txBody>
      </p:sp>
      <p:sp>
        <p:nvSpPr>
          <p:cNvPr id="3" name="Content Placeholder 2"/>
          <p:cNvSpPr>
            <a:spLocks noGrp="1"/>
          </p:cNvSpPr>
          <p:nvPr>
            <p:ph idx="1"/>
          </p:nvPr>
        </p:nvSpPr>
        <p:spPr>
          <a:xfrm>
            <a:off x="457200" y="1142984"/>
            <a:ext cx="8229600" cy="4248472"/>
          </a:xfrm>
        </p:spPr>
        <p:txBody>
          <a:bodyPr/>
          <a:lstStyle/>
          <a:p>
            <a:r>
              <a:rPr lang="en-GB" sz="2800" dirty="0" smtClean="0">
                <a:solidFill>
                  <a:schemeClr val="bg2"/>
                </a:solidFill>
              </a:rPr>
              <a:t>Being enterprising is about risk taking in all areas of society.</a:t>
            </a:r>
          </a:p>
          <a:p>
            <a:r>
              <a:rPr lang="en-GB" sz="2800" dirty="0" smtClean="0">
                <a:solidFill>
                  <a:schemeClr val="bg2"/>
                </a:solidFill>
              </a:rPr>
              <a:t>It is about being innovative and developing new products. </a:t>
            </a:r>
          </a:p>
          <a:p>
            <a:r>
              <a:rPr lang="en-GB" sz="2800" dirty="0" smtClean="0">
                <a:solidFill>
                  <a:schemeClr val="bg2"/>
                </a:solidFill>
              </a:rPr>
              <a:t>It is about challenging existing practices and existing ways of doing things. </a:t>
            </a:r>
          </a:p>
          <a:p>
            <a:r>
              <a:rPr lang="en-GB" sz="2800" dirty="0" smtClean="0">
                <a:solidFill>
                  <a:schemeClr val="bg2"/>
                </a:solidFill>
              </a:rPr>
              <a:t>This process takes place in new </a:t>
            </a:r>
            <a:br>
              <a:rPr lang="en-GB" sz="2800" dirty="0" smtClean="0">
                <a:solidFill>
                  <a:schemeClr val="bg2"/>
                </a:solidFill>
              </a:rPr>
            </a:br>
            <a:r>
              <a:rPr lang="en-GB" sz="2800" dirty="0" smtClean="0">
                <a:solidFill>
                  <a:schemeClr val="bg2"/>
                </a:solidFill>
              </a:rPr>
              <a:t>firms. </a:t>
            </a:r>
          </a:p>
          <a:p>
            <a:r>
              <a:rPr lang="en-GB" sz="2800" dirty="0" smtClean="0">
                <a:solidFill>
                  <a:schemeClr val="bg2"/>
                </a:solidFill>
              </a:rPr>
              <a:t>However, it also takes place in </a:t>
            </a:r>
            <a:br>
              <a:rPr lang="en-GB" sz="2800" dirty="0" smtClean="0">
                <a:solidFill>
                  <a:schemeClr val="bg2"/>
                </a:solidFill>
              </a:rPr>
            </a:br>
            <a:r>
              <a:rPr lang="en-GB" sz="2800" dirty="0" smtClean="0">
                <a:solidFill>
                  <a:schemeClr val="bg2"/>
                </a:solidFill>
              </a:rPr>
              <a:t>established firms if they are to </a:t>
            </a:r>
            <a:br>
              <a:rPr lang="en-GB" sz="2800" dirty="0" smtClean="0">
                <a:solidFill>
                  <a:schemeClr val="bg2"/>
                </a:solidFill>
              </a:rPr>
            </a:br>
            <a:r>
              <a:rPr lang="en-GB" sz="2800" dirty="0" smtClean="0">
                <a:solidFill>
                  <a:schemeClr val="bg2"/>
                </a:solidFill>
              </a:rPr>
              <a:t>survive, grow and be profitable.</a:t>
            </a:r>
            <a:endParaRPr lang="en-GB" sz="2800" dirty="0">
              <a:solidFill>
                <a:schemeClr val="bg2"/>
              </a:solidFill>
            </a:endParaRPr>
          </a:p>
        </p:txBody>
      </p:sp>
      <p:pic>
        <p:nvPicPr>
          <p:cNvPr id="4098" name="Picture 2" descr="https://encrypted-tbn0.google.com/images?q=tbn:ANd9GcQ7IH-9GbTlhDtikx9urazZJp2j8jhdtDFmqHZFbFX74AMI4UQ8"/>
          <p:cNvPicPr>
            <a:picLocks noChangeAspect="1" noChangeArrowheads="1"/>
          </p:cNvPicPr>
          <p:nvPr/>
        </p:nvPicPr>
        <p:blipFill>
          <a:blip r:embed="rId2" cstate="print"/>
          <a:srcRect/>
          <a:stretch>
            <a:fillRect/>
          </a:stretch>
        </p:blipFill>
        <p:spPr bwMode="auto">
          <a:xfrm>
            <a:off x="5786446" y="4143380"/>
            <a:ext cx="3092206" cy="2257428"/>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2852"/>
            <a:ext cx="8208912" cy="1080120"/>
          </a:xfrm>
        </p:spPr>
        <p:txBody>
          <a:bodyPr/>
          <a:lstStyle/>
          <a:p>
            <a:pPr algn="ctr"/>
            <a:r>
              <a:rPr lang="en-GB" sz="4400" b="1" dirty="0" smtClean="0">
                <a:solidFill>
                  <a:srgbClr val="FF0000"/>
                </a:solidFill>
              </a:rPr>
              <a:t>Enterprise Culture</a:t>
            </a:r>
            <a:endParaRPr lang="en-GB" sz="4400" dirty="0"/>
          </a:p>
        </p:txBody>
      </p:sp>
      <p:sp>
        <p:nvSpPr>
          <p:cNvPr id="3" name="Content Placeholder 2"/>
          <p:cNvSpPr>
            <a:spLocks noGrp="1"/>
          </p:cNvSpPr>
          <p:nvPr>
            <p:ph idx="1"/>
          </p:nvPr>
        </p:nvSpPr>
        <p:spPr>
          <a:xfrm>
            <a:off x="457200" y="1285860"/>
            <a:ext cx="8229600" cy="4248472"/>
          </a:xfrm>
        </p:spPr>
        <p:txBody>
          <a:bodyPr/>
          <a:lstStyle/>
          <a:p>
            <a:r>
              <a:rPr lang="en-GB" sz="2800" dirty="0" smtClean="0">
                <a:solidFill>
                  <a:schemeClr val="bg2"/>
                </a:solidFill>
              </a:rPr>
              <a:t>By acting with greater entrepreneurship in their operations, businesses will improve their own efficiency, deliver better value for money and improve services to their customers and the public. </a:t>
            </a:r>
          </a:p>
          <a:p>
            <a:r>
              <a:rPr lang="en-GB" sz="2800" dirty="0" smtClean="0">
                <a:solidFill>
                  <a:schemeClr val="bg2"/>
                </a:solidFill>
              </a:rPr>
              <a:t>More entrepreneurial policymaking by the government will also enable businesses to grow, increase employment and provide the wealth that the country needs.</a:t>
            </a:r>
            <a:endParaRPr lang="en-GB" sz="2800" dirty="0">
              <a:solidFill>
                <a:schemeClr val="bg2"/>
              </a:solidFill>
            </a:endParaRPr>
          </a:p>
        </p:txBody>
      </p:sp>
      <p:pic>
        <p:nvPicPr>
          <p:cNvPr id="3074" name="Picture 2" descr="https://encrypted-tbn3.google.com/images?q=tbn:ANd9GcQfECZqoLjQ9LUS1oyMLS3HIJjFH7IHbMo5SI8ERAPqYvC-pi8V"/>
          <p:cNvPicPr>
            <a:picLocks noChangeAspect="1" noChangeArrowheads="1"/>
          </p:cNvPicPr>
          <p:nvPr/>
        </p:nvPicPr>
        <p:blipFill>
          <a:blip r:embed="rId2" cstate="print"/>
          <a:srcRect/>
          <a:stretch>
            <a:fillRect/>
          </a:stretch>
        </p:blipFill>
        <p:spPr bwMode="auto">
          <a:xfrm>
            <a:off x="2714612" y="4929198"/>
            <a:ext cx="4544574" cy="1928802"/>
          </a:xfrm>
          <a:prstGeom prst="rect">
            <a:avLst/>
          </a:prstGeom>
          <a:noFill/>
        </p:spPr>
      </p:pic>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2"/>
                </a:solidFill>
              </a:rPr>
              <a:t>Businesses </a:t>
            </a:r>
            <a:r>
              <a:rPr lang="en-GB" sz="4000" b="1" dirty="0" smtClean="0">
                <a:solidFill>
                  <a:srgbClr val="FF0000"/>
                </a:solidFill>
              </a:rPr>
              <a:t>+</a:t>
            </a:r>
            <a:r>
              <a:rPr lang="en-GB" sz="4000" b="1" dirty="0" smtClean="0">
                <a:solidFill>
                  <a:schemeClr val="bg2"/>
                </a:solidFill>
              </a:rPr>
              <a:t> Enterprise Culture</a:t>
            </a:r>
            <a:endParaRPr lang="en-GB" sz="4000" b="1" dirty="0">
              <a:solidFill>
                <a:schemeClr val="bg2"/>
              </a:solidFill>
            </a:endParaRPr>
          </a:p>
        </p:txBody>
      </p:sp>
      <p:sp>
        <p:nvSpPr>
          <p:cNvPr id="3" name="Content Placeholder 2"/>
          <p:cNvSpPr>
            <a:spLocks noGrp="1"/>
          </p:cNvSpPr>
          <p:nvPr>
            <p:ph idx="1"/>
          </p:nvPr>
        </p:nvSpPr>
        <p:spPr>
          <a:xfrm>
            <a:off x="285720" y="1285860"/>
            <a:ext cx="6043626" cy="4248472"/>
          </a:xfrm>
        </p:spPr>
        <p:txBody>
          <a:bodyPr/>
          <a:lstStyle/>
          <a:p>
            <a:r>
              <a:rPr lang="en-GB" sz="2800" dirty="0" smtClean="0">
                <a:solidFill>
                  <a:schemeClr val="bg2"/>
                </a:solidFill>
              </a:rPr>
              <a:t>An organisation or business with an enterprise culture is one where people are imaginative and creative, rather than being reluctant to take risk. </a:t>
            </a:r>
          </a:p>
          <a:p>
            <a:r>
              <a:rPr lang="en-GB" sz="2800" dirty="0" smtClean="0">
                <a:solidFill>
                  <a:schemeClr val="bg2"/>
                </a:solidFill>
              </a:rPr>
              <a:t>An enterprise culture is made up of enterprising people who are ready to challenge existing ways of doing things, and come up with new ideas and solutions to the benefits of the entire society. </a:t>
            </a:r>
            <a:endParaRPr lang="en-GB" sz="2800" dirty="0">
              <a:solidFill>
                <a:schemeClr val="bg2"/>
              </a:solidFill>
            </a:endParaRPr>
          </a:p>
        </p:txBody>
      </p:sp>
      <p:pic>
        <p:nvPicPr>
          <p:cNvPr id="4" name="Picture 2" descr="https://encrypted-tbn3.google.com/images?q=tbn:ANd9GcS6bLryHSBMevy058f0qxQBYo0Vwg7WHk3V9tPPMFZ-RKoHjzim"/>
          <p:cNvPicPr>
            <a:picLocks noChangeAspect="1" noChangeArrowheads="1"/>
          </p:cNvPicPr>
          <p:nvPr/>
        </p:nvPicPr>
        <p:blipFill>
          <a:blip r:embed="rId2" cstate="print"/>
          <a:srcRect/>
          <a:stretch>
            <a:fillRect/>
          </a:stretch>
        </p:blipFill>
        <p:spPr bwMode="auto">
          <a:xfrm>
            <a:off x="6357950" y="1471610"/>
            <a:ext cx="2619375" cy="1743076"/>
          </a:xfrm>
          <a:prstGeom prst="rect">
            <a:avLst/>
          </a:prstGeom>
          <a:noFill/>
        </p:spPr>
      </p:pic>
      <p:pic>
        <p:nvPicPr>
          <p:cNvPr id="2050" name="Picture 2" descr="https://encrypted-tbn3.google.com/images?q=tbn:ANd9GcTZWZOYXd20IcLj3190xEqzG39XS0XaQWoKlRlXZqpX_K1Lm0GLxA"/>
          <p:cNvPicPr>
            <a:picLocks noChangeAspect="1" noChangeArrowheads="1"/>
          </p:cNvPicPr>
          <p:nvPr/>
        </p:nvPicPr>
        <p:blipFill>
          <a:blip r:embed="rId3" cstate="print"/>
          <a:srcRect/>
          <a:stretch>
            <a:fillRect/>
          </a:stretch>
        </p:blipFill>
        <p:spPr bwMode="auto">
          <a:xfrm>
            <a:off x="6357950" y="3429000"/>
            <a:ext cx="2573666" cy="2562229"/>
          </a:xfrm>
          <a:prstGeom prst="rect">
            <a:avLst/>
          </a:prstGeom>
          <a:noFill/>
        </p:spPr>
      </p:pic>
    </p:spTree>
  </p:cSld>
  <p:clrMapOvr>
    <a:masterClrMapping/>
  </p:clrMapOvr>
  <p:transition spd="slow">
    <p:plus/>
  </p:transition>
  <p:timing>
    <p:tnLst>
      <p:par>
        <p:cTn id="1" dur="indefinite" restart="never" nodeType="tmRoot"/>
      </p:par>
    </p:tnLst>
  </p:timing>
</p:sld>
</file>

<file path=ppt/theme/theme1.xml><?xml version="1.0" encoding="utf-8"?>
<a:theme xmlns:a="http://schemas.openxmlformats.org/drawingml/2006/main" name="Theme1">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557</TotalTime>
  <Words>1267</Words>
  <Application>Microsoft Macintosh PowerPoint</Application>
  <PresentationFormat>On-screen Show (4:3)</PresentationFormat>
  <Paragraphs>95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Times New Roman</vt:lpstr>
      <vt:lpstr>Wingdings</vt:lpstr>
      <vt:lpstr>Theme1</vt:lpstr>
      <vt:lpstr>PowerPoint Presentation</vt:lpstr>
      <vt:lpstr>Enterprise Culture </vt:lpstr>
      <vt:lpstr>Enterprise Culture</vt:lpstr>
      <vt:lpstr>Enterprise Culture</vt:lpstr>
      <vt:lpstr>PowerPoint Presentation</vt:lpstr>
      <vt:lpstr>Enterprise Culture</vt:lpstr>
      <vt:lpstr>Enterprise Culture</vt:lpstr>
      <vt:lpstr>Enterprise Culture</vt:lpstr>
      <vt:lpstr>Businesses + Enterprise Culture</vt:lpstr>
      <vt:lpstr>Businesses + Enterprise Culture (cont’d)</vt:lpstr>
      <vt:lpstr>PowerPoint Presentation</vt:lpstr>
      <vt:lpstr>NZ Businesses with a Strong Enterprise Culture 1. Les Mills</vt:lpstr>
      <vt:lpstr>NZ Businesses with a Strong Enterprise Culture 2. Trilogy</vt:lpstr>
      <vt:lpstr>NZ Businesses with a Strong Enterprise Culture 3. Sir Stephen Tindall and The Warehouse</vt:lpstr>
      <vt:lpstr>NZ Businesses with a Strong Enterprise Culture 3. Sir Stephen Tindall and The Warehouse</vt:lpstr>
      <vt:lpstr>NZ Businesses with a Strong Enterprise Culture 3. Sir Stephen Tindall and The Warehouse</vt:lpstr>
      <vt:lpstr>NZ Businesses with a Strong Enterprise Culture 4. Sam Morgan and Trade Me</vt:lpstr>
      <vt:lpstr>NZ Businesses with a Strong Enterprise Culture 4. Sam Morgan and Trade Me</vt:lpstr>
      <vt:lpstr>NZ Businesses with a Strong Enterprise Culture 5. Gallagher</vt:lpstr>
      <vt:lpstr>Importance of a  Strong Enterprise Culture in NZ</vt:lpstr>
      <vt:lpstr>Importance for a country of a  Strong Enterprise Culture</vt:lpstr>
      <vt:lpstr>Importance for a country of a  Strong Enterprise Culture (cont’d)</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Systems</dc:title>
  <cp:lastModifiedBy>Microsoft Office User</cp:lastModifiedBy>
  <cp:revision>66</cp:revision>
  <dcterms:created xsi:type="dcterms:W3CDTF">2011-09-14T00:05:33Z</dcterms:created>
  <dcterms:modified xsi:type="dcterms:W3CDTF">2019-01-13T02:05:28Z</dcterms:modified>
</cp:coreProperties>
</file>