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handoutMasterIdLst>
    <p:handoutMasterId r:id="rId31"/>
  </p:handoutMasterIdLst>
  <p:sldIdLst>
    <p:sldId id="256" r:id="rId2"/>
    <p:sldId id="260" r:id="rId3"/>
    <p:sldId id="269" r:id="rId4"/>
    <p:sldId id="289" r:id="rId5"/>
    <p:sldId id="275" r:id="rId6"/>
    <p:sldId id="276" r:id="rId7"/>
    <p:sldId id="277" r:id="rId8"/>
    <p:sldId id="278" r:id="rId9"/>
    <p:sldId id="279" r:id="rId10"/>
    <p:sldId id="291" r:id="rId11"/>
    <p:sldId id="292" r:id="rId12"/>
    <p:sldId id="293" r:id="rId13"/>
    <p:sldId id="294" r:id="rId14"/>
    <p:sldId id="266" r:id="rId15"/>
    <p:sldId id="267" r:id="rId16"/>
    <p:sldId id="270" r:id="rId17"/>
    <p:sldId id="271" r:id="rId18"/>
    <p:sldId id="272" r:id="rId19"/>
    <p:sldId id="274" r:id="rId20"/>
    <p:sldId id="273" r:id="rId21"/>
    <p:sldId id="280" r:id="rId22"/>
    <p:sldId id="281" r:id="rId23"/>
    <p:sldId id="282" r:id="rId24"/>
    <p:sldId id="288" r:id="rId25"/>
    <p:sldId id="290" r:id="rId26"/>
    <p:sldId id="287" r:id="rId27"/>
    <p:sldId id="283" r:id="rId28"/>
    <p:sldId id="265" r:id="rId29"/>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267"/>
  </p:normalViewPr>
  <p:slideViewPr>
    <p:cSldViewPr>
      <p:cViewPr>
        <p:scale>
          <a:sx n="60" d="100"/>
          <a:sy n="60" d="100"/>
        </p:scale>
        <p:origin x="960"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5C983128-51C6-49E7-9053-DFC4FC191D00}" type="datetimeFigureOut">
              <a:rPr lang="en-US"/>
              <a:pPr>
                <a:defRPr/>
              </a:pPr>
              <a:t>1/13/19</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56F91A81-65A1-4424-86B1-0E21973EAEAE}" type="slidenum">
              <a:rPr lang="en-NZ"/>
              <a:pPr>
                <a:defRPr/>
              </a:pPr>
              <a:t>‹#›</a:t>
            </a:fld>
            <a:endParaRPr lang="en-NZ"/>
          </a:p>
        </p:txBody>
      </p:sp>
    </p:spTree>
    <p:extLst>
      <p:ext uri="{BB962C8B-B14F-4D97-AF65-F5344CB8AC3E}">
        <p14:creationId xmlns:p14="http://schemas.microsoft.com/office/powerpoint/2010/main" val="288408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977DED-1349-45B3-958E-943A37F15E6F}" type="datetimeFigureOut">
              <a:rPr lang="en-US" smtClean="0"/>
              <a:t>1/13/19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64995A-C9E4-4788-B42C-ABCADAC2854D}" type="slidenum">
              <a:rPr lang="en-GB" smtClean="0"/>
              <a:t>‹#›</a:t>
            </a:fld>
            <a:endParaRPr lang="en-GB"/>
          </a:p>
        </p:txBody>
      </p:sp>
    </p:spTree>
    <p:extLst>
      <p:ext uri="{BB962C8B-B14F-4D97-AF65-F5344CB8AC3E}">
        <p14:creationId xmlns:p14="http://schemas.microsoft.com/office/powerpoint/2010/main" val="1883085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F64995A-C9E4-4788-B42C-ABCADAC2854D}" type="slidenum">
              <a:rPr lang="en-GB" smtClean="0"/>
              <a:t>12</a:t>
            </a:fld>
            <a:endParaRPr lang="en-GB"/>
          </a:p>
        </p:txBody>
      </p:sp>
    </p:spTree>
    <p:extLst>
      <p:ext uri="{BB962C8B-B14F-4D97-AF65-F5344CB8AC3E}">
        <p14:creationId xmlns:p14="http://schemas.microsoft.com/office/powerpoint/2010/main" val="62240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F64995A-C9E4-4788-B42C-ABCADAC2854D}" type="slidenum">
              <a:rPr lang="en-GB" smtClean="0"/>
              <a:t>13</a:t>
            </a:fld>
            <a:endParaRPr lang="en-GB"/>
          </a:p>
        </p:txBody>
      </p:sp>
    </p:spTree>
    <p:extLst>
      <p:ext uri="{BB962C8B-B14F-4D97-AF65-F5344CB8AC3E}">
        <p14:creationId xmlns:p14="http://schemas.microsoft.com/office/powerpoint/2010/main" val="322309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436938" cy="68580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cs typeface="+mn-cs"/>
            </a:endParaRPr>
          </a:p>
        </p:txBody>
      </p:sp>
      <p:grpSp>
        <p:nvGrpSpPr>
          <p:cNvPr id="6" name="Group 4"/>
          <p:cNvGrpSpPr>
            <a:grpSpLocks/>
          </p:cNvGrpSpPr>
          <p:nvPr/>
        </p:nvGrpSpPr>
        <p:grpSpPr bwMode="auto">
          <a:xfrm>
            <a:off x="417958" y="1207566"/>
            <a:ext cx="2249488" cy="3157538"/>
            <a:chOff x="354" y="672"/>
            <a:chExt cx="1417" cy="1989"/>
          </a:xfrm>
        </p:grpSpPr>
        <p:sp>
          <p:nvSpPr>
            <p:cNvPr id="7" name="Rectangle 5"/>
            <p:cNvSpPr>
              <a:spLocks noChangeArrowheads="1"/>
            </p:cNvSpPr>
            <p:nvPr userDrawn="1"/>
          </p:nvSpPr>
          <p:spPr bwMode="auto">
            <a:xfrm>
              <a:off x="354" y="2257"/>
              <a:ext cx="356"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sp>
          <p:nvSpPr>
            <p:cNvPr id="8" name="Rectangle 6"/>
            <p:cNvSpPr>
              <a:spLocks noChangeArrowheads="1"/>
            </p:cNvSpPr>
            <p:nvPr userDrawn="1"/>
          </p:nvSpPr>
          <p:spPr bwMode="auto">
            <a:xfrm>
              <a:off x="1060" y="1065"/>
              <a:ext cx="355"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9" name="Rectangle 7"/>
            <p:cNvSpPr>
              <a:spLocks noChangeArrowheads="1"/>
            </p:cNvSpPr>
            <p:nvPr userDrawn="1"/>
          </p:nvSpPr>
          <p:spPr bwMode="auto">
            <a:xfrm>
              <a:off x="1409" y="672"/>
              <a:ext cx="362"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10" name="Rectangle 8"/>
            <p:cNvSpPr>
              <a:spLocks noChangeArrowheads="1"/>
            </p:cNvSpPr>
            <p:nvPr userDrawn="1"/>
          </p:nvSpPr>
          <p:spPr bwMode="auto">
            <a:xfrm>
              <a:off x="705" y="2257"/>
              <a:ext cx="361"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cs typeface="+mn-cs"/>
              </a:endParaRPr>
            </a:p>
          </p:txBody>
        </p:sp>
        <p:sp>
          <p:nvSpPr>
            <p:cNvPr id="11" name="Rectangle 9"/>
            <p:cNvSpPr>
              <a:spLocks noChangeArrowheads="1"/>
            </p:cNvSpPr>
            <p:nvPr userDrawn="1"/>
          </p:nvSpPr>
          <p:spPr bwMode="auto">
            <a:xfrm>
              <a:off x="1409" y="1065"/>
              <a:ext cx="362"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sp>
          <p:nvSpPr>
            <p:cNvPr id="12" name="Rectangle 10"/>
            <p:cNvSpPr>
              <a:spLocks noChangeArrowheads="1"/>
            </p:cNvSpPr>
            <p:nvPr userDrawn="1"/>
          </p:nvSpPr>
          <p:spPr bwMode="auto">
            <a:xfrm>
              <a:off x="705" y="1464"/>
              <a:ext cx="361"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13" name="Rectangle 11"/>
            <p:cNvSpPr>
              <a:spLocks noChangeArrowheads="1"/>
            </p:cNvSpPr>
            <p:nvPr userDrawn="1"/>
          </p:nvSpPr>
          <p:spPr bwMode="auto">
            <a:xfrm>
              <a:off x="1060" y="1464"/>
              <a:ext cx="355"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sp>
          <p:nvSpPr>
            <p:cNvPr id="14" name="Rectangle 12"/>
            <p:cNvSpPr>
              <a:spLocks noChangeArrowheads="1"/>
            </p:cNvSpPr>
            <p:nvPr userDrawn="1"/>
          </p:nvSpPr>
          <p:spPr bwMode="auto">
            <a:xfrm>
              <a:off x="354" y="1857"/>
              <a:ext cx="356"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15" name="Rectangle 13"/>
            <p:cNvSpPr>
              <a:spLocks noChangeArrowheads="1"/>
            </p:cNvSpPr>
            <p:nvPr userDrawn="1"/>
          </p:nvSpPr>
          <p:spPr bwMode="auto">
            <a:xfrm>
              <a:off x="705" y="1857"/>
              <a:ext cx="361"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grpSp>
      <p:sp>
        <p:nvSpPr>
          <p:cNvPr id="7185" name="Rectangle 17"/>
          <p:cNvSpPr>
            <a:spLocks noGrp="1" noChangeArrowheads="1"/>
          </p:cNvSpPr>
          <p:nvPr>
            <p:ph type="ctrTitle"/>
          </p:nvPr>
        </p:nvSpPr>
        <p:spPr>
          <a:xfrm>
            <a:off x="2971800" y="2060848"/>
            <a:ext cx="5632450" cy="1977752"/>
          </a:xfrm>
        </p:spPr>
        <p:txBody>
          <a:bodyPr/>
          <a:lstStyle>
            <a:lvl1pPr>
              <a:defRPr sz="5000">
                <a:solidFill>
                  <a:schemeClr val="bg2">
                    <a:lumMod val="75000"/>
                  </a:schemeClr>
                </a:solidFill>
              </a:defRPr>
            </a:lvl1pPr>
          </a:lstStyle>
          <a:p>
            <a:r>
              <a:rPr lang="en-US" dirty="0" smtClean="0"/>
              <a:t>Click to edit Master title style</a:t>
            </a:r>
            <a:endParaRPr lang="en-AU" dirty="0"/>
          </a:p>
        </p:txBody>
      </p:sp>
      <p:sp>
        <p:nvSpPr>
          <p:cNvPr id="7186" name="Rectangle 18"/>
          <p:cNvSpPr>
            <a:spLocks noGrp="1" noChangeArrowheads="1"/>
          </p:cNvSpPr>
          <p:nvPr>
            <p:ph type="subTitle" idx="1"/>
          </p:nvPr>
        </p:nvSpPr>
        <p:spPr>
          <a:xfrm>
            <a:off x="2971800" y="4509120"/>
            <a:ext cx="6019800" cy="1510680"/>
          </a:xfrm>
        </p:spPr>
        <p:txBody>
          <a:bodyPr/>
          <a:lstStyle>
            <a:lvl1pPr marL="0" indent="0">
              <a:buFont typeface="Wingdings" pitchFamily="2" charset="2"/>
              <a:buNone/>
              <a:defRPr sz="3400">
                <a:solidFill>
                  <a:schemeClr val="bg2">
                    <a:lumMod val="75000"/>
                  </a:schemeClr>
                </a:solidFill>
              </a:defRPr>
            </a:lvl1pPr>
          </a:lstStyle>
          <a:p>
            <a:r>
              <a:rPr lang="en-US" dirty="0" smtClean="0"/>
              <a:t>Click to edit Master subtitle style</a:t>
            </a:r>
            <a:endParaRPr lang="en-AU" dirty="0"/>
          </a:p>
        </p:txBody>
      </p:sp>
      <p:sp>
        <p:nvSpPr>
          <p:cNvPr id="23" name="Rectangle 14"/>
          <p:cNvSpPr>
            <a:spLocks noGrp="1" noChangeArrowheads="1"/>
          </p:cNvSpPr>
          <p:nvPr>
            <p:ph type="dt" sz="half" idx="10"/>
          </p:nvPr>
        </p:nvSpPr>
        <p:spPr>
          <a:xfrm>
            <a:off x="457200" y="6248400"/>
            <a:ext cx="2133600" cy="457200"/>
          </a:xfrm>
        </p:spPr>
        <p:txBody>
          <a:bodyPr/>
          <a:lstStyle>
            <a:lvl1pPr>
              <a:defRPr/>
            </a:lvl1pPr>
          </a:lstStyle>
          <a:p>
            <a:pPr>
              <a:defRPr/>
            </a:pPr>
            <a:endParaRPr lang="en-AU" dirty="0"/>
          </a:p>
        </p:txBody>
      </p:sp>
      <p:sp>
        <p:nvSpPr>
          <p:cNvPr id="24" name="Rectangle 15"/>
          <p:cNvSpPr>
            <a:spLocks noGrp="1" noChangeArrowheads="1"/>
          </p:cNvSpPr>
          <p:nvPr>
            <p:ph type="ftr" sz="quarter" idx="11"/>
          </p:nvPr>
        </p:nvSpPr>
        <p:spPr/>
        <p:txBody>
          <a:bodyPr/>
          <a:lstStyle>
            <a:lvl1pPr>
              <a:defRPr/>
            </a:lvl1pPr>
          </a:lstStyle>
          <a:p>
            <a:pPr>
              <a:defRPr/>
            </a:pPr>
            <a:endParaRPr lang="en-AU"/>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7" y="0"/>
            <a:ext cx="8568953" cy="1700808"/>
          </a:xfrm>
          <a:prstGeom prst="rect">
            <a:avLst/>
          </a:prstGeom>
          <a:ln>
            <a:noFill/>
          </a:ln>
          <a:effectLst>
            <a:softEdge rad="112500"/>
          </a:effectLst>
        </p:spPr>
      </p:pic>
      <p:sp>
        <p:nvSpPr>
          <p:cNvPr id="27" name="Line 18"/>
          <p:cNvSpPr>
            <a:spLocks noChangeShapeType="1"/>
          </p:cNvSpPr>
          <p:nvPr userDrawn="1"/>
        </p:nvSpPr>
        <p:spPr bwMode="auto">
          <a:xfrm flipH="1">
            <a:off x="147637" y="127000"/>
            <a:ext cx="0" cy="6542360"/>
          </a:xfrm>
          <a:prstGeom prst="line">
            <a:avLst/>
          </a:prstGeom>
          <a:noFill/>
          <a:ln w="38100">
            <a:solidFill>
              <a:schemeClr val="bg2"/>
            </a:solidFill>
            <a:round/>
            <a:headEnd type="oval" w="med" len="med"/>
            <a:tailEnd type="oval" w="med" len="med"/>
          </a:ln>
          <a:effectLst>
            <a:outerShdw blurRad="50800" dist="38100" algn="l" rotWithShape="0">
              <a:prstClr val="black">
                <a:alpha val="40000"/>
              </a:prstClr>
            </a:outerShdw>
          </a:effectLst>
        </p:spPr>
        <p:txBody>
          <a:bodyPr/>
          <a:lstStyle/>
          <a:p>
            <a:pPr>
              <a:defRPr/>
            </a:pPr>
            <a:endParaRPr lang="en-NZ">
              <a:cs typeface="+mn-cs"/>
            </a:endParaRPr>
          </a:p>
        </p:txBody>
      </p:sp>
      <p:sp>
        <p:nvSpPr>
          <p:cNvPr id="25" name="Rectangle 16"/>
          <p:cNvSpPr>
            <a:spLocks noGrp="1" noChangeArrowheads="1"/>
          </p:cNvSpPr>
          <p:nvPr>
            <p:ph type="sldNum" sz="quarter" idx="12"/>
          </p:nvPr>
        </p:nvSpPr>
        <p:spPr/>
        <p:txBody>
          <a:bodyPr/>
          <a:lstStyle>
            <a:lvl1pPr>
              <a:defRPr/>
            </a:lvl1pPr>
          </a:lstStyle>
          <a:p>
            <a:pPr>
              <a:defRPr/>
            </a:pPr>
            <a:endParaRPr lang="en-AU" dirty="0" smtClean="0"/>
          </a:p>
        </p:txBody>
      </p:sp>
    </p:spTree>
    <p:extLst>
      <p:ext uri="{BB962C8B-B14F-4D97-AF65-F5344CB8AC3E}">
        <p14:creationId xmlns:p14="http://schemas.microsoft.com/office/powerpoint/2010/main" val="433365423"/>
      </p:ext>
    </p:extLst>
  </p:cSld>
  <p:clrMapOvr>
    <a:masterClrMapping/>
  </p:clrMapOvr>
  <p:transition spd="slow">
    <p:plus/>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1FB33CD1-0870-4A18-96DB-E5D6909B0E85}"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2965657626"/>
      </p:ext>
    </p:extLst>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0294A781-99C3-4E29-A545-CAE661B4DD88}"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1304052847"/>
      </p:ext>
    </p:extLst>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08912" cy="1080120"/>
          </a:xfrm>
        </p:spPr>
        <p:txBody>
          <a:bodyPr/>
          <a:lstStyle>
            <a:lvl1pPr>
              <a:defRPr sz="3200"/>
            </a:lvl1pPr>
          </a:lstStyle>
          <a:p>
            <a:r>
              <a:rPr lang="en-US" dirty="0" smtClean="0"/>
              <a:t>Click to edit Master title style</a:t>
            </a:r>
            <a:endParaRPr lang="en-NZ" dirty="0"/>
          </a:p>
        </p:txBody>
      </p:sp>
      <p:sp>
        <p:nvSpPr>
          <p:cNvPr id="3" name="Content Placeholder 2"/>
          <p:cNvSpPr>
            <a:spLocks noGrp="1"/>
          </p:cNvSpPr>
          <p:nvPr>
            <p:ph idx="1"/>
          </p:nvPr>
        </p:nvSpPr>
        <p:spPr>
          <a:xfrm>
            <a:off x="457200" y="1628800"/>
            <a:ext cx="8229600" cy="424847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0B56A566-94D9-4857-92D1-88A55DFE7DF1}"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dirty="0"/>
          </a:p>
        </p:txBody>
      </p:sp>
    </p:spTree>
    <p:extLst>
      <p:ext uri="{BB962C8B-B14F-4D97-AF65-F5344CB8AC3E}">
        <p14:creationId xmlns:p14="http://schemas.microsoft.com/office/powerpoint/2010/main" val="1745360312"/>
      </p:ext>
    </p:extLst>
  </p:cSld>
  <p:clrMapOvr>
    <a:masterClrMapping/>
  </p:clrMapOvr>
  <p:transition spd="slow">
    <p:plus/>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B1E4A995-9C76-4972-BE34-DCF590801C12}"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1410368474"/>
      </p:ext>
    </p:extLst>
  </p:cSld>
  <p:clrMapOvr>
    <a:masterClrMapping/>
  </p:clrMapOvr>
  <p:transition spd="slow">
    <p:plus/>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350"/>
            <a:ext cx="8208912" cy="1152426"/>
          </a:xfr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2"/>
          <p:cNvSpPr>
            <a:spLocks noGrp="1" noChangeArrowheads="1"/>
          </p:cNvSpPr>
          <p:nvPr>
            <p:ph type="ftr" sz="quarter" idx="10"/>
          </p:nvPr>
        </p:nvSpPr>
        <p:spPr>
          <a:ln/>
        </p:spPr>
        <p:txBody>
          <a:bodyPr/>
          <a:lstStyle>
            <a:lvl1pPr>
              <a:defRPr/>
            </a:lvl1pPr>
          </a:lstStyle>
          <a:p>
            <a:pPr>
              <a:defRPr/>
            </a:pPr>
            <a:endParaRPr lang="en-AU"/>
          </a:p>
        </p:txBody>
      </p:sp>
      <p:sp>
        <p:nvSpPr>
          <p:cNvPr id="6" name="Rectangle 3"/>
          <p:cNvSpPr>
            <a:spLocks noGrp="1" noChangeArrowheads="1"/>
          </p:cNvSpPr>
          <p:nvPr>
            <p:ph type="sldNum" sz="quarter" idx="11"/>
          </p:nvPr>
        </p:nvSpPr>
        <p:spPr>
          <a:ln/>
        </p:spPr>
        <p:txBody>
          <a:bodyPr/>
          <a:lstStyle>
            <a:lvl1pPr>
              <a:defRPr/>
            </a:lvl1pPr>
          </a:lstStyle>
          <a:p>
            <a:pPr>
              <a:defRPr/>
            </a:pPr>
            <a:fld id="{DD6951EE-6034-49EA-811C-B34BCB98C677}" type="slidenum">
              <a:rPr lang="en-AU"/>
              <a:pPr>
                <a:defRPr/>
              </a:pPr>
              <a:t>‹#›</a:t>
            </a:fld>
            <a:endParaRPr lang="en-AU"/>
          </a:p>
        </p:txBody>
      </p:sp>
      <p:sp>
        <p:nvSpPr>
          <p:cNvPr id="7"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254990506"/>
      </p:ext>
    </p:extLst>
  </p:cSld>
  <p:clrMapOvr>
    <a:masterClrMapping/>
  </p:clrMapOvr>
  <p:transition spd="slow">
    <p:plus/>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2"/>
          <p:cNvSpPr>
            <a:spLocks noGrp="1" noChangeArrowheads="1"/>
          </p:cNvSpPr>
          <p:nvPr>
            <p:ph type="ftr" sz="quarter" idx="10"/>
          </p:nvPr>
        </p:nvSpPr>
        <p:spPr>
          <a:ln/>
        </p:spPr>
        <p:txBody>
          <a:bodyPr/>
          <a:lstStyle>
            <a:lvl1pPr>
              <a:defRPr/>
            </a:lvl1pPr>
          </a:lstStyle>
          <a:p>
            <a:pPr>
              <a:defRPr/>
            </a:pPr>
            <a:endParaRPr lang="en-AU"/>
          </a:p>
        </p:txBody>
      </p:sp>
      <p:sp>
        <p:nvSpPr>
          <p:cNvPr id="8" name="Rectangle 3"/>
          <p:cNvSpPr>
            <a:spLocks noGrp="1" noChangeArrowheads="1"/>
          </p:cNvSpPr>
          <p:nvPr>
            <p:ph type="sldNum" sz="quarter" idx="11"/>
          </p:nvPr>
        </p:nvSpPr>
        <p:spPr>
          <a:ln/>
        </p:spPr>
        <p:txBody>
          <a:bodyPr/>
          <a:lstStyle>
            <a:lvl1pPr>
              <a:defRPr/>
            </a:lvl1pPr>
          </a:lstStyle>
          <a:p>
            <a:pPr>
              <a:defRPr/>
            </a:pPr>
            <a:fld id="{760688A6-6F39-45DA-A34A-A5DA85BDCC3E}" type="slidenum">
              <a:rPr lang="en-AU"/>
              <a:pPr>
                <a:defRPr/>
              </a:pPr>
              <a:t>‹#›</a:t>
            </a:fld>
            <a:endParaRPr lang="en-AU"/>
          </a:p>
        </p:txBody>
      </p:sp>
      <p:sp>
        <p:nvSpPr>
          <p:cNvPr id="9"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291985852"/>
      </p:ext>
    </p:extLst>
  </p:cSld>
  <p:clrMapOvr>
    <a:masterClrMapping/>
  </p:clrMapOvr>
  <p:transition spd="slow">
    <p:plus/>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2"/>
          <p:cNvSpPr>
            <a:spLocks noGrp="1" noChangeArrowheads="1"/>
          </p:cNvSpPr>
          <p:nvPr>
            <p:ph type="ftr" sz="quarter" idx="10"/>
          </p:nvPr>
        </p:nvSpPr>
        <p:spPr>
          <a:ln/>
        </p:spPr>
        <p:txBody>
          <a:bodyPr/>
          <a:lstStyle>
            <a:lvl1pPr>
              <a:defRPr/>
            </a:lvl1pPr>
          </a:lstStyle>
          <a:p>
            <a:pPr>
              <a:defRPr/>
            </a:pPr>
            <a:endParaRPr lang="en-AU"/>
          </a:p>
        </p:txBody>
      </p:sp>
      <p:sp>
        <p:nvSpPr>
          <p:cNvPr id="4" name="Rectangle 3"/>
          <p:cNvSpPr>
            <a:spLocks noGrp="1" noChangeArrowheads="1"/>
          </p:cNvSpPr>
          <p:nvPr>
            <p:ph type="sldNum" sz="quarter" idx="11"/>
          </p:nvPr>
        </p:nvSpPr>
        <p:spPr>
          <a:ln/>
        </p:spPr>
        <p:txBody>
          <a:bodyPr/>
          <a:lstStyle>
            <a:lvl1pPr>
              <a:defRPr/>
            </a:lvl1pPr>
          </a:lstStyle>
          <a:p>
            <a:pPr>
              <a:defRPr/>
            </a:pPr>
            <a:fld id="{272EA8AF-883B-4420-9FFA-AF84702A3C98}" type="slidenum">
              <a:rPr lang="en-AU"/>
              <a:pPr>
                <a:defRPr/>
              </a:pPr>
              <a:t>‹#›</a:t>
            </a:fld>
            <a:endParaRPr lang="en-AU"/>
          </a:p>
        </p:txBody>
      </p:sp>
      <p:sp>
        <p:nvSpPr>
          <p:cNvPr id="5"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963761150"/>
      </p:ext>
    </p:extLst>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AU"/>
          </a:p>
        </p:txBody>
      </p:sp>
      <p:sp>
        <p:nvSpPr>
          <p:cNvPr id="3" name="Rectangle 3"/>
          <p:cNvSpPr>
            <a:spLocks noGrp="1" noChangeArrowheads="1"/>
          </p:cNvSpPr>
          <p:nvPr>
            <p:ph type="sldNum" sz="quarter" idx="11"/>
          </p:nvPr>
        </p:nvSpPr>
        <p:spPr>
          <a:ln/>
        </p:spPr>
        <p:txBody>
          <a:bodyPr/>
          <a:lstStyle>
            <a:lvl1pPr>
              <a:defRPr/>
            </a:lvl1pPr>
          </a:lstStyle>
          <a:p>
            <a:pPr>
              <a:defRPr/>
            </a:pPr>
            <a:fld id="{12FF8D9F-E133-4ED4-A139-00CA792B856F}" type="slidenum">
              <a:rPr lang="en-AU"/>
              <a:pPr>
                <a:defRPr/>
              </a:pPr>
              <a:t>‹#›</a:t>
            </a:fld>
            <a:endParaRPr lang="en-AU"/>
          </a:p>
        </p:txBody>
      </p:sp>
      <p:sp>
        <p:nvSpPr>
          <p:cNvPr id="4"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462291751"/>
      </p:ext>
    </p:extLst>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AU"/>
          </a:p>
        </p:txBody>
      </p:sp>
      <p:sp>
        <p:nvSpPr>
          <p:cNvPr id="6" name="Rectangle 3"/>
          <p:cNvSpPr>
            <a:spLocks noGrp="1" noChangeArrowheads="1"/>
          </p:cNvSpPr>
          <p:nvPr>
            <p:ph type="sldNum" sz="quarter" idx="11"/>
          </p:nvPr>
        </p:nvSpPr>
        <p:spPr>
          <a:ln/>
        </p:spPr>
        <p:txBody>
          <a:bodyPr/>
          <a:lstStyle>
            <a:lvl1pPr>
              <a:defRPr/>
            </a:lvl1pPr>
          </a:lstStyle>
          <a:p>
            <a:pPr>
              <a:defRPr/>
            </a:pPr>
            <a:fld id="{9A7EE263-57C0-446D-A0B6-515B9FA0EE7F}" type="slidenum">
              <a:rPr lang="en-AU"/>
              <a:pPr>
                <a:defRPr/>
              </a:pPr>
              <a:t>‹#›</a:t>
            </a:fld>
            <a:endParaRPr lang="en-AU"/>
          </a:p>
        </p:txBody>
      </p:sp>
      <p:sp>
        <p:nvSpPr>
          <p:cNvPr id="7"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595314670"/>
      </p:ext>
    </p:extLst>
  </p:cSld>
  <p:clrMapOvr>
    <a:masterClrMapping/>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AU"/>
          </a:p>
        </p:txBody>
      </p:sp>
      <p:sp>
        <p:nvSpPr>
          <p:cNvPr id="6" name="Rectangle 3"/>
          <p:cNvSpPr>
            <a:spLocks noGrp="1" noChangeArrowheads="1"/>
          </p:cNvSpPr>
          <p:nvPr>
            <p:ph type="sldNum" sz="quarter" idx="11"/>
          </p:nvPr>
        </p:nvSpPr>
        <p:spPr>
          <a:ln/>
        </p:spPr>
        <p:txBody>
          <a:bodyPr/>
          <a:lstStyle>
            <a:lvl1pPr>
              <a:defRPr/>
            </a:lvl1pPr>
          </a:lstStyle>
          <a:p>
            <a:pPr>
              <a:defRPr/>
            </a:pPr>
            <a:fld id="{B43BD93D-5BA7-4426-8D01-0A2590BFE923}" type="slidenum">
              <a:rPr lang="en-AU"/>
              <a:pPr>
                <a:defRPr/>
              </a:pPr>
              <a:t>‹#›</a:t>
            </a:fld>
            <a:endParaRPr lang="en-AU"/>
          </a:p>
        </p:txBody>
      </p:sp>
      <p:sp>
        <p:nvSpPr>
          <p:cNvPr id="7"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023487332"/>
      </p:ext>
    </p:extLst>
  </p:cSld>
  <p:clrMapOvr>
    <a:masterClrMapping/>
  </p:clrMapOvr>
  <p:transition spd="slow">
    <p:plus/>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3F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cs typeface="+mn-cs"/>
              </a:defRPr>
            </a:lvl1pPr>
          </a:lstStyle>
          <a:p>
            <a:pPr>
              <a:defRPr/>
            </a:pPr>
            <a:endParaRPr lang="en-AU"/>
          </a:p>
        </p:txBody>
      </p:sp>
      <p:sp>
        <p:nvSpPr>
          <p:cNvPr id="614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242BB271-8565-4DDC-B309-6B2CEEE8D642}" type="slidenum">
              <a:rPr lang="en-AU"/>
              <a:pPr>
                <a:defRPr/>
              </a:pPr>
              <a:t>‹#›</a:t>
            </a:fld>
            <a:endParaRPr lang="en-AU"/>
          </a:p>
        </p:txBody>
      </p:sp>
      <p:sp>
        <p:nvSpPr>
          <p:cNvPr id="1028" name="Rectangle 4"/>
          <p:cNvSpPr>
            <a:spLocks noGrp="1" noChangeArrowheads="1"/>
          </p:cNvSpPr>
          <p:nvPr>
            <p:ph type="title"/>
          </p:nvPr>
        </p:nvSpPr>
        <p:spPr bwMode="auto">
          <a:xfrm>
            <a:off x="467544" y="260350"/>
            <a:ext cx="7472362" cy="115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AU" dirty="0" smtClean="0"/>
          </a:p>
        </p:txBody>
      </p:sp>
      <p:sp>
        <p:nvSpPr>
          <p:cNvPr id="1029" name="Rectangle 5"/>
          <p:cNvSpPr>
            <a:spLocks noGrp="1" noChangeArrowheads="1"/>
          </p:cNvSpPr>
          <p:nvPr>
            <p:ph type="body" idx="1"/>
          </p:nvPr>
        </p:nvSpPr>
        <p:spPr bwMode="auto">
          <a:xfrm>
            <a:off x="457200" y="1628800"/>
            <a:ext cx="8229600" cy="42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
        <p:nvSpPr>
          <p:cNvPr id="6150"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AU"/>
          </a:p>
        </p:txBody>
      </p:sp>
      <p:pic>
        <p:nvPicPr>
          <p:cNvPr id="1032" name="Picture 8" descr="header_left"/>
          <p:cNvPicPr>
            <a:picLocks noChangeAspect="1" noChangeArrowheads="1"/>
          </p:cNvPicPr>
          <p:nvPr/>
        </p:nvPicPr>
        <p:blipFill>
          <a:blip r:embed="rId13" cstate="print">
            <a:extLst>
              <a:ext uri="{28A0092B-C50C-407E-A947-70E740481C1C}">
                <a14:useLocalDpi xmlns:a14="http://schemas.microsoft.com/office/drawing/2010/main" val="0"/>
              </a:ext>
            </a:extLst>
          </a:blip>
          <a:srcRect l="24586" t="28256" r="44872" b="31798"/>
          <a:stretch>
            <a:fillRect/>
          </a:stretch>
        </p:blipFill>
        <p:spPr bwMode="auto">
          <a:xfrm>
            <a:off x="107950" y="6327775"/>
            <a:ext cx="1223963" cy="465138"/>
          </a:xfrm>
          <a:prstGeom prst="rect">
            <a:avLst/>
          </a:prstGeom>
          <a:noFill/>
          <a:ln w="57150">
            <a:solidFill>
              <a:srgbClr val="000068"/>
            </a:solidFill>
            <a:miter lim="800000"/>
            <a:headEnd/>
            <a:tailEnd/>
          </a:ln>
          <a:extLst>
            <a:ext uri="{909E8E84-426E-40DD-AFC4-6F175D3DCCD1}">
              <a14:hiddenFill xmlns:a14="http://schemas.microsoft.com/office/drawing/2010/main">
                <a:solidFill>
                  <a:srgbClr val="FFFFFF"/>
                </a:solidFill>
              </a14:hiddenFill>
            </a:ext>
          </a:extLst>
        </p:spPr>
      </p:pic>
      <p:sp>
        <p:nvSpPr>
          <p:cNvPr id="6162" name="Line 18"/>
          <p:cNvSpPr>
            <a:spLocks noChangeShapeType="1"/>
          </p:cNvSpPr>
          <p:nvPr/>
        </p:nvSpPr>
        <p:spPr bwMode="auto">
          <a:xfrm flipH="1">
            <a:off x="147638" y="260350"/>
            <a:ext cx="28575" cy="5905500"/>
          </a:xfrm>
          <a:prstGeom prst="line">
            <a:avLst/>
          </a:prstGeom>
          <a:noFill/>
          <a:ln w="38100">
            <a:solidFill>
              <a:schemeClr val="bg2"/>
            </a:solidFill>
            <a:round/>
            <a:headEnd type="oval" w="med" len="med"/>
            <a:tailEnd type="oval" w="med" len="med"/>
          </a:ln>
          <a:effectLst>
            <a:outerShdw blurRad="50800" dist="38100" algn="l" rotWithShape="0">
              <a:prstClr val="black">
                <a:alpha val="40000"/>
              </a:prstClr>
            </a:outerShdw>
          </a:effectLst>
        </p:spPr>
        <p:txBody>
          <a:bodyPr/>
          <a:lstStyle/>
          <a:p>
            <a:pPr>
              <a:defRPr/>
            </a:pPr>
            <a:endParaRPr lang="en-NZ">
              <a:cs typeface="+mn-cs"/>
            </a:endParaRPr>
          </a:p>
        </p:txBody>
      </p:sp>
      <p:sp>
        <p:nvSpPr>
          <p:cNvPr id="6163" name="Line 19"/>
          <p:cNvSpPr>
            <a:spLocks noChangeShapeType="1"/>
          </p:cNvSpPr>
          <p:nvPr/>
        </p:nvSpPr>
        <p:spPr bwMode="auto">
          <a:xfrm>
            <a:off x="1500188" y="6677025"/>
            <a:ext cx="7416800" cy="0"/>
          </a:xfrm>
          <a:prstGeom prst="line">
            <a:avLst/>
          </a:prstGeom>
          <a:noFill/>
          <a:ln w="38100">
            <a:solidFill>
              <a:schemeClr val="accent1">
                <a:lumMod val="25000"/>
              </a:schemeClr>
            </a:solidFill>
            <a:round/>
            <a:headEnd type="oval" w="med" len="med"/>
            <a:tailEnd type="oval" w="med" len="med"/>
          </a:ln>
          <a:effectLst>
            <a:outerShdw blurRad="50800" dist="38100" dir="8100000" algn="tr" rotWithShape="0">
              <a:prstClr val="black">
                <a:alpha val="40000"/>
              </a:prstClr>
            </a:outerShdw>
          </a:effectLst>
        </p:spPr>
        <p:txBody>
          <a:bodyPr/>
          <a:lstStyle/>
          <a:p>
            <a:pPr>
              <a:defRPr/>
            </a:pPr>
            <a:endParaRPr lang="en-NZ">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lus/>
  </p:transition>
  <p:timing>
    <p:tnLst>
      <p:par>
        <p:cTn id="1" dur="indefinite" restart="never" nodeType="tmRoot"/>
      </p:par>
    </p:tnLst>
  </p:timing>
  <p:txStyles>
    <p:titleStyle>
      <a:lvl1pPr algn="l" rtl="0" fontAlgn="base">
        <a:spcBef>
          <a:spcPct val="0"/>
        </a:spcBef>
        <a:spcAft>
          <a:spcPct val="0"/>
        </a:spcAft>
        <a:defRPr sz="3600">
          <a:solidFill>
            <a:schemeClr val="tx1"/>
          </a:solidFill>
          <a:latin typeface="Calibri" pitchFamily="34" charset="0"/>
          <a:ea typeface="+mj-ea"/>
          <a:cs typeface="Calibri" pitchFamily="34" charset="0"/>
        </a:defRPr>
      </a:lvl1pPr>
      <a:lvl2pPr algn="l" rtl="0" fontAlgn="base">
        <a:spcBef>
          <a:spcPct val="0"/>
        </a:spcBef>
        <a:spcAft>
          <a:spcPct val="0"/>
        </a:spcAft>
        <a:defRPr sz="3200">
          <a:solidFill>
            <a:schemeClr val="tx1"/>
          </a:solidFill>
          <a:latin typeface="Arial" charset="0"/>
        </a:defRPr>
      </a:lvl2pPr>
      <a:lvl3pPr algn="l" rtl="0" fontAlgn="base">
        <a:spcBef>
          <a:spcPct val="0"/>
        </a:spcBef>
        <a:spcAft>
          <a:spcPct val="0"/>
        </a:spcAft>
        <a:defRPr sz="3200">
          <a:solidFill>
            <a:schemeClr val="tx1"/>
          </a:solidFill>
          <a:latin typeface="Arial" charset="0"/>
        </a:defRPr>
      </a:lvl3pPr>
      <a:lvl4pPr algn="l" rtl="0" fontAlgn="base">
        <a:spcBef>
          <a:spcPct val="0"/>
        </a:spcBef>
        <a:spcAft>
          <a:spcPct val="0"/>
        </a:spcAft>
        <a:defRPr sz="3200">
          <a:solidFill>
            <a:schemeClr val="tx1"/>
          </a:solidFill>
          <a:latin typeface="Arial" charset="0"/>
        </a:defRPr>
      </a:lvl4pPr>
      <a:lvl5pPr algn="l" rtl="0" fontAlgn="base">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lr>
          <a:schemeClr val="accent2"/>
        </a:buClr>
        <a:buSzPct val="80000"/>
        <a:buFont typeface="Wingdings" pitchFamily="2" charset="2"/>
        <a:buChar char="¨"/>
        <a:defRPr sz="2400">
          <a:solidFill>
            <a:schemeClr val="tx1"/>
          </a:solidFill>
          <a:latin typeface="Calibri" pitchFamily="34" charset="0"/>
          <a:cs typeface="Calibri" pitchFamily="34" charset="0"/>
        </a:defRPr>
      </a:lvl2pPr>
      <a:lvl3pPr marL="1143000" indent="-228600" algn="l" rtl="0" fontAlgn="base">
        <a:spcBef>
          <a:spcPct val="20000"/>
        </a:spcBef>
        <a:spcAft>
          <a:spcPct val="0"/>
        </a:spcAft>
        <a:buClr>
          <a:schemeClr val="bg2"/>
        </a:buClr>
        <a:buSzPct val="65000"/>
        <a:buFont typeface="Wingdings" pitchFamily="2" charset="2"/>
        <a:buChar char="n"/>
        <a:defRPr sz="2000">
          <a:solidFill>
            <a:schemeClr val="tx1"/>
          </a:solidFill>
          <a:latin typeface="Calibri" pitchFamily="34" charset="0"/>
          <a:cs typeface="Calibri" pitchFamily="34" charset="0"/>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Calibri" pitchFamily="34" charset="0"/>
          <a:cs typeface="Calibri" pitchFamily="34" charset="0"/>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0mUxMpMTT28&amp;feature=related" TargetMode="External"/><Relationship Id="rId4" Type="http://schemas.openxmlformats.org/officeDocument/2006/relationships/hyperlink" Target="http://www.youtube.com/watch?v=vmVu66Fpd9U" TargetMode="External"/><Relationship Id="rId5" Type="http://schemas.openxmlformats.org/officeDocument/2006/relationships/hyperlink" Target="http://www.guardian.co.uk/theobserver/video/2008/jun/05/ethicalawards.divinechocolate" TargetMode="External"/><Relationship Id="rId6" Type="http://schemas.openxmlformats.org/officeDocument/2006/relationships/hyperlink" Target="http://www.youtube.com/watch?v=fyf2xjx4mzU" TargetMode="External"/><Relationship Id="rId7"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hyperlink" Target="http://www.youtube.com/watch?v=l1HYrGsM6Ho"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tutor2u.net/business/strategy/business-ethics-introduction.html" TargetMode="External"/><Relationship Id="rId4" Type="http://schemas.openxmlformats.org/officeDocument/2006/relationships/hyperlink" Target="http://www.entre-ed.org/_teach/ethics.htm" TargetMode="External"/><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hyperlink" Target="http://shirahime.ch/2011/08/how-ethical-is-ethical-observing-is-knowing-shirahime-post-nr-10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85918" y="1928802"/>
            <a:ext cx="66246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5000" b="1" i="0" u="none" strike="noStrike" kern="0" cap="none" spc="0" normalizeH="0" baseline="0" noProof="0" dirty="0" smtClean="0">
                <a:ln>
                  <a:noFill/>
                </a:ln>
                <a:solidFill>
                  <a:schemeClr val="bg2">
                    <a:lumMod val="75000"/>
                  </a:schemeClr>
                </a:solidFill>
                <a:effectLst/>
                <a:uLnTx/>
                <a:uFillTx/>
                <a:latin typeface="Calibri" pitchFamily="34" charset="0"/>
                <a:ea typeface="+mj-ea"/>
                <a:cs typeface="Calibri" pitchFamily="34" charset="0"/>
              </a:rPr>
              <a:t>Level 2 </a:t>
            </a:r>
            <a:br>
              <a:rPr kumimoji="0" lang="en-NZ" sz="5000" b="1" i="0" u="none" strike="noStrike" kern="0" cap="none" spc="0" normalizeH="0" baseline="0" noProof="0" dirty="0" smtClean="0">
                <a:ln>
                  <a:noFill/>
                </a:ln>
                <a:solidFill>
                  <a:schemeClr val="bg2">
                    <a:lumMod val="75000"/>
                  </a:schemeClr>
                </a:solidFill>
                <a:effectLst/>
                <a:uLnTx/>
                <a:uFillTx/>
                <a:latin typeface="Calibri" pitchFamily="34" charset="0"/>
                <a:ea typeface="+mj-ea"/>
                <a:cs typeface="Calibri" pitchFamily="34" charset="0"/>
              </a:rPr>
            </a:br>
            <a:r>
              <a:rPr kumimoji="0" lang="en-NZ" sz="5000" b="1" i="0" u="none" strike="noStrike" kern="0" cap="none" spc="0" normalizeH="0" baseline="0" noProof="0" dirty="0" smtClean="0">
                <a:ln>
                  <a:noFill/>
                </a:ln>
                <a:solidFill>
                  <a:schemeClr val="bg2">
                    <a:lumMod val="75000"/>
                  </a:schemeClr>
                </a:solidFill>
                <a:effectLst/>
                <a:uLnTx/>
                <a:uFillTx/>
                <a:latin typeface="Calibri" pitchFamily="34" charset="0"/>
                <a:ea typeface="+mj-ea"/>
                <a:cs typeface="Calibri" pitchFamily="34" charset="0"/>
              </a:rPr>
              <a:t>Business Studies</a:t>
            </a:r>
            <a:r>
              <a:rPr kumimoji="0" lang="en-GB" sz="5000" b="0" i="0" u="none" strike="noStrike" kern="0" cap="none" spc="0" normalizeH="0" baseline="0" noProof="0" dirty="0" smtClean="0">
                <a:ln>
                  <a:noFill/>
                </a:ln>
                <a:solidFill>
                  <a:schemeClr val="bg2">
                    <a:lumMod val="75000"/>
                  </a:schemeClr>
                </a:solidFill>
                <a:effectLst/>
                <a:uLnTx/>
                <a:uFillTx/>
                <a:latin typeface="Calibri" pitchFamily="34" charset="0"/>
                <a:ea typeface="+mj-ea"/>
                <a:cs typeface="Calibri" pitchFamily="34" charset="0"/>
              </a:rPr>
              <a:t> </a:t>
            </a:r>
            <a:endParaRPr kumimoji="0" lang="en-AU" sz="5000" b="0" i="0" u="none" strike="noStrike" kern="0" cap="none" spc="0" normalizeH="0" baseline="0" noProof="0" dirty="0" smtClean="0">
              <a:ln>
                <a:noFill/>
              </a:ln>
              <a:solidFill>
                <a:schemeClr val="bg2">
                  <a:lumMod val="75000"/>
                </a:schemeClr>
              </a:solidFill>
              <a:effectLst/>
              <a:uLnTx/>
              <a:uFillTx/>
              <a:latin typeface="Calibri" pitchFamily="34" charset="0"/>
              <a:ea typeface="+mj-ea"/>
              <a:cs typeface="Calibri" pitchFamily="34" charset="0"/>
            </a:endParaRPr>
          </a:p>
        </p:txBody>
      </p:sp>
      <p:sp>
        <p:nvSpPr>
          <p:cNvPr id="7" name="Rectangle 3"/>
          <p:cNvSpPr txBox="1">
            <a:spLocks noChangeArrowheads="1"/>
          </p:cNvSpPr>
          <p:nvPr/>
        </p:nvSpPr>
        <p:spPr bwMode="auto">
          <a:xfrm>
            <a:off x="900113" y="4508500"/>
            <a:ext cx="75596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ct val="20000"/>
              </a:spcBef>
              <a:spcAft>
                <a:spcPct val="0"/>
              </a:spcAft>
              <a:buClr>
                <a:schemeClr val="bg2"/>
              </a:buClr>
              <a:buSzPct val="75000"/>
              <a:buFont typeface="Wingdings" pitchFamily="2" charset="2"/>
              <a:buNone/>
              <a:tabLst/>
              <a:defRPr/>
            </a:pPr>
            <a:r>
              <a:rPr kumimoji="0" lang="en-NZ" sz="4400" b="1" i="0" u="none" strike="noStrike" kern="0" cap="none" spc="0" normalizeH="0" baseline="0" noProof="0" smtClean="0">
                <a:ln>
                  <a:noFill/>
                </a:ln>
                <a:solidFill>
                  <a:srgbClr val="000066"/>
                </a:solidFill>
                <a:effectLst/>
                <a:uLnTx/>
                <a:uFillTx/>
                <a:latin typeface="Calibri" pitchFamily="34" charset="0"/>
                <a:ea typeface="+mn-ea"/>
                <a:cs typeface="Calibri" pitchFamily="34" charset="0"/>
              </a:rPr>
              <a:t>2.2 - AS908</a:t>
            </a:r>
            <a:r>
              <a:rPr kumimoji="0" lang="en-GB" sz="4400" b="1" i="0" u="none" strike="noStrike" kern="0" cap="none" spc="0" normalizeH="0" baseline="0" noProof="0" smtClean="0">
                <a:ln>
                  <a:noFill/>
                </a:ln>
                <a:solidFill>
                  <a:srgbClr val="000066"/>
                </a:solidFill>
                <a:effectLst/>
                <a:uLnTx/>
                <a:uFillTx/>
                <a:latin typeface="Calibri" pitchFamily="34" charset="0"/>
                <a:ea typeface="+mn-ea"/>
                <a:cs typeface="Calibri" pitchFamily="34" charset="0"/>
              </a:rPr>
              <a:t>44</a:t>
            </a:r>
            <a:r>
              <a:rPr kumimoji="0" lang="en-GB" sz="3000" b="0" i="0" u="none" strike="noStrike" kern="0" cap="none" spc="0" normalizeH="0" baseline="0" noProof="0" smtClean="0">
                <a:ln>
                  <a:noFill/>
                </a:ln>
                <a:solidFill>
                  <a:schemeClr val="hlink"/>
                </a:solidFill>
                <a:effectLst/>
                <a:uLnTx/>
                <a:uFillTx/>
                <a:latin typeface="Calibri" pitchFamily="34" charset="0"/>
                <a:ea typeface="+mn-ea"/>
                <a:cs typeface="Calibri" pitchFamily="34" charset="0"/>
              </a:rPr>
              <a:t/>
            </a:r>
            <a:br>
              <a:rPr kumimoji="0" lang="en-GB" sz="3000" b="0" i="0" u="none" strike="noStrike" kern="0" cap="none" spc="0" normalizeH="0" baseline="0" noProof="0" smtClean="0">
                <a:ln>
                  <a:noFill/>
                </a:ln>
                <a:solidFill>
                  <a:schemeClr val="hlink"/>
                </a:solidFill>
                <a:effectLst/>
                <a:uLnTx/>
                <a:uFillTx/>
                <a:latin typeface="Calibri" pitchFamily="34" charset="0"/>
                <a:ea typeface="+mn-ea"/>
                <a:cs typeface="Calibri" pitchFamily="34" charset="0"/>
              </a:rPr>
            </a:br>
            <a:endParaRPr kumimoji="0" lang="en-GB" sz="3000" b="0" i="0" u="none" strike="noStrike" kern="0" cap="none" spc="0" normalizeH="0" baseline="0" noProof="0" smtClean="0">
              <a:ln>
                <a:noFill/>
              </a:ln>
              <a:solidFill>
                <a:schemeClr val="hlink"/>
              </a:solidFill>
              <a:effectLst/>
              <a:uLnTx/>
              <a:uFillTx/>
              <a:latin typeface="Calibri" pitchFamily="34" charset="0"/>
              <a:ea typeface="+mn-ea"/>
              <a:cs typeface="Calibri" pitchFamily="34" charset="0"/>
            </a:endParaRPr>
          </a:p>
          <a:p>
            <a:pPr marL="0" marR="0" lvl="0" indent="0" algn="ctr" defTabSz="914400" rtl="0" eaLnBrk="1" fontAlgn="base" latinLnBrk="0" hangingPunct="1">
              <a:lnSpc>
                <a:spcPct val="80000"/>
              </a:lnSpc>
              <a:spcBef>
                <a:spcPct val="20000"/>
              </a:spcBef>
              <a:spcAft>
                <a:spcPct val="0"/>
              </a:spcAft>
              <a:buClr>
                <a:schemeClr val="bg2"/>
              </a:buClr>
              <a:buSzPct val="75000"/>
              <a:buFont typeface="Wingdings" pitchFamily="2" charset="2"/>
              <a:buNone/>
              <a:tabLst/>
              <a:defRPr/>
            </a:pPr>
            <a:r>
              <a:rPr kumimoji="0" lang="en-AU" sz="2800" b="0" i="0" u="none" strike="noStrike" kern="0" cap="none" spc="0" normalizeH="0" baseline="0" noProof="0" smtClean="0">
                <a:ln>
                  <a:noFill/>
                </a:ln>
                <a:solidFill>
                  <a:schemeClr val="bg2"/>
                </a:solidFill>
                <a:effectLst/>
                <a:uLnTx/>
                <a:uFillTx/>
                <a:latin typeface="Calibri" pitchFamily="34" charset="0"/>
                <a:ea typeface="+mn-ea"/>
                <a:cs typeface="Calibri" pitchFamily="34" charset="0"/>
              </a:rPr>
              <a:t>Demonstrate understanding of the internal operations of a large business</a:t>
            </a:r>
            <a:endParaRPr kumimoji="0" lang="en-AU" sz="2400" b="0" i="0" u="none" strike="noStrike" kern="0" cap="none" spc="0" normalizeH="0" baseline="0" noProof="0" dirty="0" smtClean="0">
              <a:ln>
                <a:noFill/>
              </a:ln>
              <a:solidFill>
                <a:schemeClr val="bg2"/>
              </a:solidFill>
              <a:effectLst/>
              <a:uLnTx/>
              <a:uFillTx/>
              <a:latin typeface="Calibri" pitchFamily="34" charset="0"/>
              <a:ea typeface="+mn-ea"/>
              <a:cs typeface="Calibri" pitchFamily="34" charset="0"/>
            </a:endParaRPr>
          </a:p>
        </p:txBody>
      </p:sp>
    </p:spTree>
  </p:cSld>
  <p:clrMapOvr>
    <a:masterClrMapping/>
  </p:clrMapOvr>
  <p:transition spd="slow">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1414"/>
            <a:ext cx="8208912" cy="1080120"/>
          </a:xfrm>
        </p:spPr>
        <p:txBody>
          <a:bodyPr/>
          <a:lstStyle/>
          <a:p>
            <a:pPr algn="ctr"/>
            <a:r>
              <a:rPr lang="en-GB" sz="3600" b="1" dirty="0" smtClean="0">
                <a:solidFill>
                  <a:srgbClr val="FF0000"/>
                </a:solidFill>
              </a:rPr>
              <a:t>Principles </a:t>
            </a:r>
            <a:r>
              <a:rPr lang="en-GB" sz="3600" b="1" dirty="0" smtClean="0">
                <a:solidFill>
                  <a:schemeClr val="bg2"/>
                </a:solidFill>
              </a:rPr>
              <a:t>of Admirable Business Ethics</a:t>
            </a:r>
            <a:endParaRPr lang="en-GB" sz="3600" dirty="0">
              <a:solidFill>
                <a:schemeClr val="bg2"/>
              </a:solidFill>
            </a:endParaRPr>
          </a:p>
        </p:txBody>
      </p:sp>
      <p:sp>
        <p:nvSpPr>
          <p:cNvPr id="3" name="Content Placeholder 2"/>
          <p:cNvSpPr>
            <a:spLocks noGrp="1"/>
          </p:cNvSpPr>
          <p:nvPr>
            <p:ph idx="1"/>
          </p:nvPr>
        </p:nvSpPr>
        <p:spPr>
          <a:xfrm>
            <a:off x="357158" y="1071546"/>
            <a:ext cx="8229600" cy="4248472"/>
          </a:xfrm>
        </p:spPr>
        <p:txBody>
          <a:bodyPr/>
          <a:lstStyle/>
          <a:p>
            <a:pPr>
              <a:buNone/>
            </a:pPr>
            <a:r>
              <a:rPr lang="en-GB" sz="2800" b="1" dirty="0" smtClean="0">
                <a:solidFill>
                  <a:schemeClr val="bg2"/>
                </a:solidFill>
              </a:rPr>
              <a:t>1. Be Trustful:</a:t>
            </a:r>
            <a:r>
              <a:rPr lang="en-GB" sz="2800" dirty="0" smtClean="0">
                <a:solidFill>
                  <a:schemeClr val="bg2"/>
                </a:solidFill>
              </a:rPr>
              <a:t> Recognize customers want to do business with a company they can trust; when trust is at the core of a company, it's easy to recognize. Trust defined, is assured reliance on the character, ability, strength, and truth of a business. </a:t>
            </a:r>
          </a:p>
          <a:p>
            <a:pPr>
              <a:buNone/>
            </a:pPr>
            <a:r>
              <a:rPr lang="en-GB" sz="2800" b="1" dirty="0" smtClean="0">
                <a:solidFill>
                  <a:schemeClr val="bg2"/>
                </a:solidFill>
              </a:rPr>
              <a:t>2. Keep An Open Mind:</a:t>
            </a:r>
            <a:r>
              <a:rPr lang="en-GB" sz="2800" dirty="0" smtClean="0">
                <a:solidFill>
                  <a:schemeClr val="bg2"/>
                </a:solidFill>
              </a:rPr>
              <a:t> For continuous improvement of a company, the leader of an organization must be open to new ideas. Ask for opinions and feedback from both customers and team </a:t>
            </a:r>
            <a:br>
              <a:rPr lang="en-GB" sz="2800" dirty="0" smtClean="0">
                <a:solidFill>
                  <a:schemeClr val="bg2"/>
                </a:solidFill>
              </a:rPr>
            </a:br>
            <a:r>
              <a:rPr lang="en-GB" sz="2800" dirty="0" smtClean="0">
                <a:solidFill>
                  <a:schemeClr val="bg2"/>
                </a:solidFill>
              </a:rPr>
              <a:t>members and your company will </a:t>
            </a:r>
            <a:br>
              <a:rPr lang="en-GB" sz="2800" dirty="0" smtClean="0">
                <a:solidFill>
                  <a:schemeClr val="bg2"/>
                </a:solidFill>
              </a:rPr>
            </a:br>
            <a:r>
              <a:rPr lang="en-GB" sz="2800" dirty="0" smtClean="0">
                <a:solidFill>
                  <a:schemeClr val="bg2"/>
                </a:solidFill>
              </a:rPr>
              <a:t>continue to grow. </a:t>
            </a:r>
          </a:p>
        </p:txBody>
      </p:sp>
      <p:pic>
        <p:nvPicPr>
          <p:cNvPr id="44034" name="Picture 2" descr="http://schooluniformengland.com/acatalog/ethics_sunflower_lg.jpg"/>
          <p:cNvPicPr>
            <a:picLocks noChangeAspect="1" noChangeArrowheads="1"/>
          </p:cNvPicPr>
          <p:nvPr/>
        </p:nvPicPr>
        <p:blipFill>
          <a:blip r:embed="rId2" cstate="print"/>
          <a:srcRect/>
          <a:stretch>
            <a:fillRect/>
          </a:stretch>
        </p:blipFill>
        <p:spPr bwMode="auto">
          <a:xfrm>
            <a:off x="6643702" y="4714884"/>
            <a:ext cx="2000264" cy="1751746"/>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1414"/>
            <a:ext cx="8208912" cy="1080120"/>
          </a:xfrm>
        </p:spPr>
        <p:txBody>
          <a:bodyPr/>
          <a:lstStyle/>
          <a:p>
            <a:pPr algn="ctr"/>
            <a:r>
              <a:rPr lang="en-GB" sz="3600" b="1" dirty="0" smtClean="0">
                <a:solidFill>
                  <a:srgbClr val="FF0000"/>
                </a:solidFill>
              </a:rPr>
              <a:t>Principles </a:t>
            </a:r>
            <a:r>
              <a:rPr lang="en-GB" sz="3600" b="1" dirty="0" smtClean="0">
                <a:solidFill>
                  <a:schemeClr val="bg2"/>
                </a:solidFill>
              </a:rPr>
              <a:t>of Admirable Business Ethics</a:t>
            </a:r>
            <a:endParaRPr lang="en-GB" sz="3600" dirty="0">
              <a:solidFill>
                <a:schemeClr val="bg2"/>
              </a:solidFill>
            </a:endParaRPr>
          </a:p>
        </p:txBody>
      </p:sp>
      <p:sp>
        <p:nvSpPr>
          <p:cNvPr id="3" name="Content Placeholder 2"/>
          <p:cNvSpPr>
            <a:spLocks noGrp="1"/>
          </p:cNvSpPr>
          <p:nvPr>
            <p:ph idx="1"/>
          </p:nvPr>
        </p:nvSpPr>
        <p:spPr>
          <a:xfrm>
            <a:off x="428596" y="1071546"/>
            <a:ext cx="8229600" cy="4248472"/>
          </a:xfrm>
        </p:spPr>
        <p:txBody>
          <a:bodyPr/>
          <a:lstStyle/>
          <a:p>
            <a:pPr>
              <a:buNone/>
            </a:pPr>
            <a:r>
              <a:rPr lang="en-GB" sz="2800" b="1" dirty="0" smtClean="0">
                <a:solidFill>
                  <a:schemeClr val="bg2"/>
                </a:solidFill>
              </a:rPr>
              <a:t>3. Meet Obligations:</a:t>
            </a:r>
            <a:r>
              <a:rPr lang="en-GB" sz="2800" dirty="0" smtClean="0">
                <a:solidFill>
                  <a:schemeClr val="bg2"/>
                </a:solidFill>
              </a:rPr>
              <a:t> Regardless of the circumstances, do everything in your power to gain the trust of past customer's and clients, particularly if something has gone awry. Reclaim any lost business by honouring all commitments and obligations. </a:t>
            </a:r>
          </a:p>
          <a:p>
            <a:pPr>
              <a:buNone/>
            </a:pPr>
            <a:r>
              <a:rPr lang="en-GB" sz="2800" b="1" dirty="0" smtClean="0">
                <a:solidFill>
                  <a:schemeClr val="bg2"/>
                </a:solidFill>
              </a:rPr>
              <a:t>4. Have Clear Documents:</a:t>
            </a:r>
            <a:r>
              <a:rPr lang="en-GB" sz="2800" dirty="0" smtClean="0">
                <a:solidFill>
                  <a:schemeClr val="bg2"/>
                </a:solidFill>
              </a:rPr>
              <a:t> Re-evaluate </a:t>
            </a:r>
            <a:br>
              <a:rPr lang="en-GB" sz="2800" dirty="0" smtClean="0">
                <a:solidFill>
                  <a:schemeClr val="bg2"/>
                </a:solidFill>
              </a:rPr>
            </a:br>
            <a:r>
              <a:rPr lang="en-GB" sz="2800" dirty="0" smtClean="0">
                <a:solidFill>
                  <a:schemeClr val="bg2"/>
                </a:solidFill>
              </a:rPr>
              <a:t>all print materials including small </a:t>
            </a:r>
            <a:br>
              <a:rPr lang="en-GB" sz="2800" dirty="0" smtClean="0">
                <a:solidFill>
                  <a:schemeClr val="bg2"/>
                </a:solidFill>
              </a:rPr>
            </a:br>
            <a:r>
              <a:rPr lang="en-GB" sz="2800" dirty="0" smtClean="0">
                <a:solidFill>
                  <a:schemeClr val="bg2"/>
                </a:solidFill>
              </a:rPr>
              <a:t>business advertising, brochures, and </a:t>
            </a:r>
            <a:br>
              <a:rPr lang="en-GB" sz="2800" dirty="0" smtClean="0">
                <a:solidFill>
                  <a:schemeClr val="bg2"/>
                </a:solidFill>
              </a:rPr>
            </a:br>
            <a:r>
              <a:rPr lang="en-GB" sz="2800" dirty="0" smtClean="0">
                <a:solidFill>
                  <a:schemeClr val="bg2"/>
                </a:solidFill>
              </a:rPr>
              <a:t>other business documents making </a:t>
            </a:r>
            <a:br>
              <a:rPr lang="en-GB" sz="2800" dirty="0" smtClean="0">
                <a:solidFill>
                  <a:schemeClr val="bg2"/>
                </a:solidFill>
              </a:rPr>
            </a:br>
            <a:r>
              <a:rPr lang="en-GB" sz="2800" dirty="0" smtClean="0">
                <a:solidFill>
                  <a:schemeClr val="bg2"/>
                </a:solidFill>
              </a:rPr>
              <a:t>sure they are clear, precise and professional. Most important, make sure they do not misrepresent or misinterpret. </a:t>
            </a:r>
          </a:p>
        </p:txBody>
      </p:sp>
      <p:pic>
        <p:nvPicPr>
          <p:cNvPr id="43010" name="Picture 2" descr="https://encrypted-tbn1.google.com/images?q=tbn:ANd9GcSQsRC19ZL_L9txrMgiZaaClWGL3gTWyQHdB1e5J1ZzBKAV7kiz"/>
          <p:cNvPicPr>
            <a:picLocks noChangeAspect="1" noChangeArrowheads="1"/>
          </p:cNvPicPr>
          <p:nvPr/>
        </p:nvPicPr>
        <p:blipFill>
          <a:blip r:embed="rId2" cstate="print"/>
          <a:srcRect/>
          <a:stretch>
            <a:fillRect/>
          </a:stretch>
        </p:blipFill>
        <p:spPr bwMode="auto">
          <a:xfrm>
            <a:off x="6286512" y="3214686"/>
            <a:ext cx="2466975" cy="1847851"/>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1414"/>
            <a:ext cx="8208912" cy="1080120"/>
          </a:xfrm>
        </p:spPr>
        <p:txBody>
          <a:bodyPr/>
          <a:lstStyle/>
          <a:p>
            <a:pPr algn="ctr"/>
            <a:r>
              <a:rPr lang="en-GB" sz="3600" b="1" dirty="0" smtClean="0">
                <a:solidFill>
                  <a:srgbClr val="FF0000"/>
                </a:solidFill>
              </a:rPr>
              <a:t>Principles </a:t>
            </a:r>
            <a:r>
              <a:rPr lang="en-GB" sz="3600" b="1" dirty="0" smtClean="0">
                <a:solidFill>
                  <a:schemeClr val="bg2"/>
                </a:solidFill>
              </a:rPr>
              <a:t>of Admirable Business Ethics</a:t>
            </a:r>
            <a:endParaRPr lang="en-GB" sz="3600" dirty="0">
              <a:solidFill>
                <a:schemeClr val="bg2"/>
              </a:solidFill>
            </a:endParaRPr>
          </a:p>
        </p:txBody>
      </p:sp>
      <p:sp>
        <p:nvSpPr>
          <p:cNvPr id="3" name="Content Placeholder 2"/>
          <p:cNvSpPr>
            <a:spLocks noGrp="1"/>
          </p:cNvSpPr>
          <p:nvPr>
            <p:ph idx="1"/>
          </p:nvPr>
        </p:nvSpPr>
        <p:spPr>
          <a:xfrm>
            <a:off x="357158" y="1071546"/>
            <a:ext cx="8229600" cy="4248472"/>
          </a:xfrm>
        </p:spPr>
        <p:txBody>
          <a:bodyPr/>
          <a:lstStyle/>
          <a:p>
            <a:pPr>
              <a:buNone/>
            </a:pPr>
            <a:r>
              <a:rPr lang="en-GB" sz="2800" b="1" dirty="0" smtClean="0">
                <a:solidFill>
                  <a:schemeClr val="bg2"/>
                </a:solidFill>
              </a:rPr>
              <a:t>5. Become Community Involved:</a:t>
            </a:r>
            <a:r>
              <a:rPr lang="en-GB" sz="2800" dirty="0" smtClean="0">
                <a:solidFill>
                  <a:schemeClr val="bg2"/>
                </a:solidFill>
              </a:rPr>
              <a:t> Remain involved in community-related issues and activities, thereby demonstrating that your business is a responsible community contributor. In other words, stay involved. </a:t>
            </a:r>
          </a:p>
          <a:p>
            <a:pPr>
              <a:buNone/>
            </a:pPr>
            <a:r>
              <a:rPr lang="en-GB" sz="2800" b="1" dirty="0" smtClean="0">
                <a:solidFill>
                  <a:schemeClr val="bg2"/>
                </a:solidFill>
              </a:rPr>
              <a:t>6. Maintain Accounting Control:</a:t>
            </a:r>
            <a:r>
              <a:rPr lang="en-GB" sz="2800" dirty="0" smtClean="0">
                <a:solidFill>
                  <a:schemeClr val="bg2"/>
                </a:solidFill>
              </a:rPr>
              <a:t> Take a hands-on approach to accounting and record keeping, not only as a means of gaining a better feel for the progress of your company, but as a resource for any "questionable " activities. Gaining control of accounting and record keeping allows </a:t>
            </a:r>
            <a:br>
              <a:rPr lang="en-GB" sz="2800" dirty="0" smtClean="0">
                <a:solidFill>
                  <a:schemeClr val="bg2"/>
                </a:solidFill>
              </a:rPr>
            </a:br>
            <a:r>
              <a:rPr lang="en-GB" sz="2800" dirty="0" smtClean="0">
                <a:solidFill>
                  <a:schemeClr val="bg2"/>
                </a:solidFill>
              </a:rPr>
              <a:t>you to end any dubious activities promptly. </a:t>
            </a:r>
          </a:p>
        </p:txBody>
      </p:sp>
      <p:pic>
        <p:nvPicPr>
          <p:cNvPr id="41986" name="Picture 2" descr="https://encrypted-tbn2.google.com/images?q=tbn:ANd9GcR9FyNGeZL0Ux8z4og9v9TLknD-YCZxCEHm0_-OQuCNziJpyMd6"/>
          <p:cNvPicPr>
            <a:picLocks noChangeAspect="1" noChangeArrowheads="1"/>
          </p:cNvPicPr>
          <p:nvPr/>
        </p:nvPicPr>
        <p:blipFill>
          <a:blip r:embed="rId3" cstate="print">
            <a:clrChange>
              <a:clrFrom>
                <a:srgbClr val="FEFEFC"/>
              </a:clrFrom>
              <a:clrTo>
                <a:srgbClr val="FEFEFC">
                  <a:alpha val="0"/>
                </a:srgbClr>
              </a:clrTo>
            </a:clrChange>
          </a:blip>
          <a:srcRect/>
          <a:stretch>
            <a:fillRect/>
          </a:stretch>
        </p:blipFill>
        <p:spPr bwMode="auto">
          <a:xfrm>
            <a:off x="6562725" y="4857760"/>
            <a:ext cx="2581275" cy="1771651"/>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1414"/>
            <a:ext cx="8208912" cy="1080120"/>
          </a:xfrm>
        </p:spPr>
        <p:txBody>
          <a:bodyPr/>
          <a:lstStyle/>
          <a:p>
            <a:pPr algn="ctr"/>
            <a:r>
              <a:rPr lang="en-GB" sz="3600" b="1" dirty="0" smtClean="0">
                <a:solidFill>
                  <a:srgbClr val="FF0000"/>
                </a:solidFill>
              </a:rPr>
              <a:t>Principles </a:t>
            </a:r>
            <a:r>
              <a:rPr lang="en-GB" sz="3600" b="1" dirty="0" smtClean="0">
                <a:solidFill>
                  <a:schemeClr val="bg2"/>
                </a:solidFill>
              </a:rPr>
              <a:t>of Admirable Business Ethics</a:t>
            </a:r>
            <a:endParaRPr lang="en-GB" sz="3600" dirty="0">
              <a:solidFill>
                <a:schemeClr val="bg2"/>
              </a:solidFill>
            </a:endParaRPr>
          </a:p>
        </p:txBody>
      </p:sp>
      <p:sp>
        <p:nvSpPr>
          <p:cNvPr id="3" name="Content Placeholder 2"/>
          <p:cNvSpPr>
            <a:spLocks noGrp="1"/>
          </p:cNvSpPr>
          <p:nvPr>
            <p:ph idx="1"/>
          </p:nvPr>
        </p:nvSpPr>
        <p:spPr>
          <a:xfrm>
            <a:off x="500034" y="1285860"/>
            <a:ext cx="8229600" cy="4248472"/>
          </a:xfrm>
        </p:spPr>
        <p:txBody>
          <a:bodyPr/>
          <a:lstStyle/>
          <a:p>
            <a:pPr>
              <a:buNone/>
            </a:pPr>
            <a:r>
              <a:rPr lang="en-GB" sz="2800" b="1" dirty="0" smtClean="0">
                <a:solidFill>
                  <a:schemeClr val="bg2"/>
                </a:solidFill>
              </a:rPr>
              <a:t>7. Be Respectful:</a:t>
            </a:r>
            <a:r>
              <a:rPr lang="en-GB" sz="2800" dirty="0" smtClean="0">
                <a:solidFill>
                  <a:schemeClr val="bg2"/>
                </a:solidFill>
              </a:rPr>
              <a:t> Treat others with the utmost of respect. Regardless of differences, positions, titles, ages, or other types of distinctions, always treat others with professional respect and courtesy. </a:t>
            </a:r>
          </a:p>
          <a:p>
            <a:endParaRPr lang="en-GB" sz="2800" dirty="0">
              <a:solidFill>
                <a:schemeClr val="bg2"/>
              </a:solidFill>
            </a:endParaRPr>
          </a:p>
        </p:txBody>
      </p:sp>
      <p:pic>
        <p:nvPicPr>
          <p:cNvPr id="40964" name="Picture 4" descr="http://www.psipsychologytutor.org/wp-content/uploads/2010/04/ethics9651.jpg"/>
          <p:cNvPicPr>
            <a:picLocks noChangeAspect="1" noChangeArrowheads="1"/>
          </p:cNvPicPr>
          <p:nvPr/>
        </p:nvPicPr>
        <p:blipFill>
          <a:blip r:embed="rId3" cstate="print"/>
          <a:srcRect/>
          <a:stretch>
            <a:fillRect/>
          </a:stretch>
        </p:blipFill>
        <p:spPr bwMode="auto">
          <a:xfrm>
            <a:off x="3571868" y="3500438"/>
            <a:ext cx="2891792" cy="3143252"/>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2852"/>
            <a:ext cx="8208912" cy="1080120"/>
          </a:xfrm>
        </p:spPr>
        <p:txBody>
          <a:bodyPr/>
          <a:lstStyle/>
          <a:p>
            <a:pPr algn="ctr"/>
            <a:r>
              <a:rPr lang="en-GB" sz="4000" b="1" dirty="0" smtClean="0">
                <a:solidFill>
                  <a:schemeClr val="bg2"/>
                </a:solidFill>
              </a:rPr>
              <a:t>Types of </a:t>
            </a:r>
            <a:r>
              <a:rPr lang="en-GB" sz="4000" b="1" dirty="0" smtClean="0">
                <a:solidFill>
                  <a:srgbClr val="FF0000"/>
                </a:solidFill>
              </a:rPr>
              <a:t>Ethical</a:t>
            </a:r>
            <a:r>
              <a:rPr lang="en-GB" sz="4000" b="1" dirty="0" smtClean="0">
                <a:solidFill>
                  <a:schemeClr val="bg2"/>
                </a:solidFill>
              </a:rPr>
              <a:t> Behaviour</a:t>
            </a:r>
            <a:endParaRPr lang="en-GB" sz="4000" b="1" dirty="0">
              <a:solidFill>
                <a:schemeClr val="bg2"/>
              </a:solidFill>
            </a:endParaRPr>
          </a:p>
        </p:txBody>
      </p:sp>
      <p:sp>
        <p:nvSpPr>
          <p:cNvPr id="3" name="Content Placeholder 2"/>
          <p:cNvSpPr>
            <a:spLocks noGrp="1"/>
          </p:cNvSpPr>
          <p:nvPr>
            <p:ph idx="1"/>
          </p:nvPr>
        </p:nvSpPr>
        <p:spPr>
          <a:xfrm>
            <a:off x="500034" y="1142984"/>
            <a:ext cx="8229600" cy="4248472"/>
          </a:xfrm>
        </p:spPr>
        <p:txBody>
          <a:bodyPr/>
          <a:lstStyle/>
          <a:p>
            <a:pPr>
              <a:buNone/>
            </a:pPr>
            <a:r>
              <a:rPr lang="en-GB" sz="3200" b="1" dirty="0" smtClean="0">
                <a:solidFill>
                  <a:srgbClr val="FF0000"/>
                </a:solidFill>
              </a:rPr>
              <a:t>1. Fair wages:</a:t>
            </a:r>
            <a:r>
              <a:rPr lang="en-GB" sz="3200" dirty="0" smtClean="0">
                <a:solidFill>
                  <a:srgbClr val="FF0000"/>
                </a:solidFill>
              </a:rPr>
              <a:t> </a:t>
            </a:r>
          </a:p>
          <a:p>
            <a:r>
              <a:rPr lang="en-GB" sz="2800" dirty="0" smtClean="0">
                <a:solidFill>
                  <a:schemeClr val="bg2"/>
                </a:solidFill>
              </a:rPr>
              <a:t>Should people be paid what they’re worth, or what the company can afford? Is it an either/or issue?</a:t>
            </a:r>
          </a:p>
          <a:p>
            <a:r>
              <a:rPr lang="en-GB" sz="2800" dirty="0" smtClean="0">
                <a:solidFill>
                  <a:schemeClr val="bg2"/>
                </a:solidFill>
              </a:rPr>
              <a:t>Example: What if by company policy only statutory minimum wage is paid, or the wages for highly qualified employees are not competitive in a national </a:t>
            </a:r>
            <a:br>
              <a:rPr lang="en-GB" sz="2800" dirty="0" smtClean="0">
                <a:solidFill>
                  <a:schemeClr val="bg2"/>
                </a:solidFill>
              </a:rPr>
            </a:br>
            <a:r>
              <a:rPr lang="en-GB" sz="2800" dirty="0" smtClean="0">
                <a:solidFill>
                  <a:schemeClr val="bg2"/>
                </a:solidFill>
              </a:rPr>
              <a:t>comparison, which could for </a:t>
            </a:r>
            <a:br>
              <a:rPr lang="en-GB" sz="2800" dirty="0" smtClean="0">
                <a:solidFill>
                  <a:schemeClr val="bg2"/>
                </a:solidFill>
              </a:rPr>
            </a:br>
            <a:r>
              <a:rPr lang="en-GB" sz="2800" dirty="0" smtClean="0">
                <a:solidFill>
                  <a:schemeClr val="bg2"/>
                </a:solidFill>
              </a:rPr>
              <a:t>example be due to a locally </a:t>
            </a:r>
            <a:br>
              <a:rPr lang="en-GB" sz="2800" dirty="0" smtClean="0">
                <a:solidFill>
                  <a:schemeClr val="bg2"/>
                </a:solidFill>
              </a:rPr>
            </a:br>
            <a:r>
              <a:rPr lang="en-GB" sz="2800" dirty="0" smtClean="0">
                <a:solidFill>
                  <a:schemeClr val="bg2"/>
                </a:solidFill>
              </a:rPr>
              <a:t>high unemployment rate – </a:t>
            </a:r>
            <a:br>
              <a:rPr lang="en-GB" sz="2800" dirty="0" smtClean="0">
                <a:solidFill>
                  <a:schemeClr val="bg2"/>
                </a:solidFill>
              </a:rPr>
            </a:br>
            <a:r>
              <a:rPr lang="en-GB" sz="2800" dirty="0" smtClean="0">
                <a:solidFill>
                  <a:schemeClr val="bg2"/>
                </a:solidFill>
              </a:rPr>
              <a:t>and subsequent competition – </a:t>
            </a:r>
            <a:br>
              <a:rPr lang="en-GB" sz="2800" dirty="0" smtClean="0">
                <a:solidFill>
                  <a:schemeClr val="bg2"/>
                </a:solidFill>
              </a:rPr>
            </a:br>
            <a:r>
              <a:rPr lang="en-GB" sz="2800" dirty="0" smtClean="0">
                <a:solidFill>
                  <a:schemeClr val="bg2"/>
                </a:solidFill>
              </a:rPr>
              <a:t>among potential employees.</a:t>
            </a:r>
            <a:endParaRPr lang="en-GB" sz="2800" dirty="0">
              <a:solidFill>
                <a:schemeClr val="bg2"/>
              </a:solidFill>
            </a:endParaRPr>
          </a:p>
        </p:txBody>
      </p:sp>
      <p:pic>
        <p:nvPicPr>
          <p:cNvPr id="4" name="Picture 2" descr="http://businesstheory.com/wp-content/uploads/2010/12/iStock_000012880248XSmall.jpg"/>
          <p:cNvPicPr>
            <a:picLocks noChangeAspect="1" noChangeArrowheads="1"/>
          </p:cNvPicPr>
          <p:nvPr/>
        </p:nvPicPr>
        <p:blipFill>
          <a:blip r:embed="rId2" cstate="print"/>
          <a:srcRect/>
          <a:stretch>
            <a:fillRect/>
          </a:stretch>
        </p:blipFill>
        <p:spPr bwMode="auto">
          <a:xfrm>
            <a:off x="5429256" y="4071942"/>
            <a:ext cx="3395838" cy="2253239"/>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schemeClr val="bg2"/>
                </a:solidFill>
              </a:rPr>
              <a:t>Types of </a:t>
            </a:r>
            <a:r>
              <a:rPr lang="en-GB" sz="4000" b="1" dirty="0" smtClean="0">
                <a:solidFill>
                  <a:srgbClr val="FF0000"/>
                </a:solidFill>
              </a:rPr>
              <a:t>Ethical</a:t>
            </a:r>
            <a:r>
              <a:rPr lang="en-GB" sz="4000" b="1" dirty="0" smtClean="0">
                <a:solidFill>
                  <a:schemeClr val="bg2"/>
                </a:solidFill>
              </a:rPr>
              <a:t> Behaviour</a:t>
            </a:r>
            <a:endParaRPr lang="en-GB" sz="4000" dirty="0"/>
          </a:p>
        </p:txBody>
      </p:sp>
      <p:sp>
        <p:nvSpPr>
          <p:cNvPr id="3" name="Content Placeholder 2"/>
          <p:cNvSpPr>
            <a:spLocks noGrp="1"/>
          </p:cNvSpPr>
          <p:nvPr>
            <p:ph idx="1"/>
          </p:nvPr>
        </p:nvSpPr>
        <p:spPr>
          <a:xfrm>
            <a:off x="457200" y="1628800"/>
            <a:ext cx="5329246" cy="4248472"/>
          </a:xfrm>
        </p:spPr>
        <p:txBody>
          <a:bodyPr/>
          <a:lstStyle/>
          <a:p>
            <a:pPr>
              <a:buNone/>
            </a:pPr>
            <a:r>
              <a:rPr lang="en-GB" sz="3200" b="1" dirty="0" smtClean="0">
                <a:solidFill>
                  <a:srgbClr val="FF0000"/>
                </a:solidFill>
              </a:rPr>
              <a:t>2. Fair trade, fair treatment:</a:t>
            </a:r>
            <a:r>
              <a:rPr lang="en-GB" sz="3200" dirty="0" smtClean="0">
                <a:solidFill>
                  <a:srgbClr val="FF0000"/>
                </a:solidFill>
              </a:rPr>
              <a:t> </a:t>
            </a:r>
          </a:p>
          <a:p>
            <a:r>
              <a:rPr lang="en-GB" sz="2800" dirty="0" smtClean="0">
                <a:solidFill>
                  <a:schemeClr val="bg2"/>
                </a:solidFill>
              </a:rPr>
              <a:t>Does the concept of fair trade extend to fair treatment of local NZ staff (e.g. in NZ), or does it only really apply to developing country suppliers?</a:t>
            </a:r>
          </a:p>
          <a:p>
            <a:r>
              <a:rPr lang="en-GB" sz="2800" dirty="0" smtClean="0">
                <a:solidFill>
                  <a:schemeClr val="bg2"/>
                </a:solidFill>
              </a:rPr>
              <a:t>Example: A company with fair trade certified supply chain, but the staff in NZ are bullied.</a:t>
            </a:r>
            <a:endParaRPr lang="en-GB" sz="2800" dirty="0">
              <a:solidFill>
                <a:schemeClr val="bg2"/>
              </a:solidFill>
            </a:endParaRPr>
          </a:p>
        </p:txBody>
      </p:sp>
      <p:pic>
        <p:nvPicPr>
          <p:cNvPr id="47108" name="Picture 4" descr="http://www.thefairtradeshop.co.uk/world-fair-trade-day-logo.jpg"/>
          <p:cNvPicPr>
            <a:picLocks noChangeAspect="1" noChangeArrowheads="1"/>
          </p:cNvPicPr>
          <p:nvPr/>
        </p:nvPicPr>
        <p:blipFill>
          <a:blip r:embed="rId2" cstate="print"/>
          <a:srcRect/>
          <a:stretch>
            <a:fillRect/>
          </a:stretch>
        </p:blipFill>
        <p:spPr bwMode="auto">
          <a:xfrm>
            <a:off x="5857884" y="2143116"/>
            <a:ext cx="2961317" cy="2981326"/>
          </a:xfrm>
          <a:prstGeom prst="rect">
            <a:avLst/>
          </a:prstGeom>
          <a:ln>
            <a:noFill/>
          </a:ln>
          <a:effectLst>
            <a:softEdge rad="112500"/>
          </a:effectLst>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schemeClr val="bg2"/>
                </a:solidFill>
              </a:rPr>
              <a:t>Types of </a:t>
            </a:r>
            <a:r>
              <a:rPr lang="en-GB" sz="4000" b="1" dirty="0" smtClean="0">
                <a:solidFill>
                  <a:srgbClr val="FF0000"/>
                </a:solidFill>
              </a:rPr>
              <a:t>Ethical</a:t>
            </a:r>
            <a:r>
              <a:rPr lang="en-GB" sz="4000" b="1" dirty="0" smtClean="0">
                <a:solidFill>
                  <a:schemeClr val="bg2"/>
                </a:solidFill>
              </a:rPr>
              <a:t> Behaviour</a:t>
            </a:r>
            <a:endParaRPr lang="en-GB" sz="4000" dirty="0"/>
          </a:p>
        </p:txBody>
      </p:sp>
      <p:sp>
        <p:nvSpPr>
          <p:cNvPr id="3" name="Content Placeholder 2"/>
          <p:cNvSpPr>
            <a:spLocks noGrp="1"/>
          </p:cNvSpPr>
          <p:nvPr>
            <p:ph idx="1"/>
          </p:nvPr>
        </p:nvSpPr>
        <p:spPr/>
        <p:txBody>
          <a:bodyPr/>
          <a:lstStyle/>
          <a:p>
            <a:pPr>
              <a:buNone/>
            </a:pPr>
            <a:r>
              <a:rPr lang="en-GB" sz="3200" b="1" dirty="0" smtClean="0">
                <a:solidFill>
                  <a:srgbClr val="FF0000"/>
                </a:solidFill>
              </a:rPr>
              <a:t>3. Carbon footprint vs. competitive price:</a:t>
            </a:r>
            <a:endParaRPr lang="en-GB" sz="3200" dirty="0" smtClean="0">
              <a:solidFill>
                <a:srgbClr val="FF0000"/>
              </a:solidFill>
            </a:endParaRPr>
          </a:p>
          <a:p>
            <a:r>
              <a:rPr lang="en-GB" sz="2800" dirty="0" smtClean="0">
                <a:solidFill>
                  <a:schemeClr val="bg2"/>
                </a:solidFill>
              </a:rPr>
              <a:t>Working with overseas suppliers often invariably means substantial amounts of travelling, but at the same time cheaper production and retail prices than if produced in New Zealand.</a:t>
            </a:r>
          </a:p>
          <a:p>
            <a:r>
              <a:rPr lang="en-GB" sz="2800" dirty="0" smtClean="0">
                <a:solidFill>
                  <a:schemeClr val="bg2"/>
                </a:solidFill>
              </a:rPr>
              <a:t>How can in this time and age the </a:t>
            </a:r>
            <a:br>
              <a:rPr lang="en-GB" sz="2800" dirty="0" smtClean="0">
                <a:solidFill>
                  <a:schemeClr val="bg2"/>
                </a:solidFill>
              </a:rPr>
            </a:br>
            <a:r>
              <a:rPr lang="en-GB" sz="2800" dirty="0" smtClean="0">
                <a:solidFill>
                  <a:schemeClr val="bg2"/>
                </a:solidFill>
              </a:rPr>
              <a:t>extra Kg of CO2 be justified with the </a:t>
            </a:r>
            <a:br>
              <a:rPr lang="en-GB" sz="2800" dirty="0" smtClean="0">
                <a:solidFill>
                  <a:schemeClr val="bg2"/>
                </a:solidFill>
              </a:rPr>
            </a:br>
            <a:r>
              <a:rPr lang="en-GB" sz="2800" dirty="0" smtClean="0">
                <a:solidFill>
                  <a:schemeClr val="bg2"/>
                </a:solidFill>
              </a:rPr>
              <a:t>cheaper prices that the (high street) </a:t>
            </a:r>
            <a:br>
              <a:rPr lang="en-GB" sz="2800" dirty="0" smtClean="0">
                <a:solidFill>
                  <a:schemeClr val="bg2"/>
                </a:solidFill>
              </a:rPr>
            </a:br>
            <a:r>
              <a:rPr lang="en-GB" sz="2800" dirty="0" smtClean="0">
                <a:solidFill>
                  <a:schemeClr val="bg2"/>
                </a:solidFill>
              </a:rPr>
              <a:t>consumers are paying?</a:t>
            </a:r>
            <a:endParaRPr lang="en-GB" sz="2800" dirty="0">
              <a:solidFill>
                <a:schemeClr val="bg2"/>
              </a:solidFill>
            </a:endParaRPr>
          </a:p>
        </p:txBody>
      </p:sp>
      <p:pic>
        <p:nvPicPr>
          <p:cNvPr id="44034" name="Picture 2" descr="http://t3.gstatic.com/images?q=tbn:ANd9GcRlVvIZsmpWglLHDDe3DScMKcoHxQ6jx2b4-_1BmU5xruqEZEuV-g"/>
          <p:cNvPicPr>
            <a:picLocks noChangeAspect="1" noChangeArrowheads="1"/>
          </p:cNvPicPr>
          <p:nvPr/>
        </p:nvPicPr>
        <p:blipFill>
          <a:blip r:embed="rId2" cstate="print"/>
          <a:srcRect/>
          <a:stretch>
            <a:fillRect/>
          </a:stretch>
        </p:blipFill>
        <p:spPr bwMode="auto">
          <a:xfrm>
            <a:off x="6234139" y="3843313"/>
            <a:ext cx="2481265" cy="2514645"/>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2852"/>
            <a:ext cx="8208912" cy="1080120"/>
          </a:xfrm>
        </p:spPr>
        <p:txBody>
          <a:bodyPr/>
          <a:lstStyle/>
          <a:p>
            <a:pPr algn="ctr"/>
            <a:r>
              <a:rPr lang="en-GB" sz="4000" b="1" dirty="0" smtClean="0">
                <a:solidFill>
                  <a:schemeClr val="bg2"/>
                </a:solidFill>
              </a:rPr>
              <a:t>Types of </a:t>
            </a:r>
            <a:r>
              <a:rPr lang="en-GB" sz="4000" b="1" dirty="0" smtClean="0">
                <a:solidFill>
                  <a:srgbClr val="FF0000"/>
                </a:solidFill>
              </a:rPr>
              <a:t>Ethical</a:t>
            </a:r>
            <a:r>
              <a:rPr lang="en-GB" sz="4000" b="1" dirty="0" smtClean="0">
                <a:solidFill>
                  <a:schemeClr val="bg2"/>
                </a:solidFill>
              </a:rPr>
              <a:t> Behaviour</a:t>
            </a:r>
            <a:endParaRPr lang="en-GB" sz="4000" dirty="0"/>
          </a:p>
        </p:txBody>
      </p:sp>
      <p:sp>
        <p:nvSpPr>
          <p:cNvPr id="3" name="Content Placeholder 2"/>
          <p:cNvSpPr>
            <a:spLocks noGrp="1"/>
          </p:cNvSpPr>
          <p:nvPr>
            <p:ph idx="1"/>
          </p:nvPr>
        </p:nvSpPr>
        <p:spPr>
          <a:xfrm>
            <a:off x="457200" y="1214422"/>
            <a:ext cx="5686436" cy="4248472"/>
          </a:xfrm>
        </p:spPr>
        <p:txBody>
          <a:bodyPr/>
          <a:lstStyle/>
          <a:p>
            <a:pPr>
              <a:buNone/>
            </a:pPr>
            <a:r>
              <a:rPr lang="en-GB" sz="3200" b="1" dirty="0" smtClean="0">
                <a:solidFill>
                  <a:srgbClr val="FF0000"/>
                </a:solidFill>
              </a:rPr>
              <a:t>4. Transparency:</a:t>
            </a:r>
            <a:endParaRPr lang="en-GB" sz="3200" dirty="0" smtClean="0">
              <a:solidFill>
                <a:srgbClr val="FF0000"/>
              </a:solidFill>
            </a:endParaRPr>
          </a:p>
          <a:p>
            <a:r>
              <a:rPr lang="en-GB" sz="2800" dirty="0" smtClean="0">
                <a:solidFill>
                  <a:schemeClr val="bg2"/>
                </a:solidFill>
              </a:rPr>
              <a:t>How willingly does a company make their ‘in house’ data publicly available? And what data would that be?</a:t>
            </a:r>
          </a:p>
          <a:p>
            <a:r>
              <a:rPr lang="en-GB" sz="2800" dirty="0" smtClean="0">
                <a:solidFill>
                  <a:schemeClr val="bg2"/>
                </a:solidFill>
              </a:rPr>
              <a:t>Examples: Turn over, overheads, staff salaries, money spent on trade fairs and related expenses, miles flown, air or transport miles accumulated by the products, average CO2 footprint per product. …</a:t>
            </a:r>
            <a:endParaRPr lang="en-GB" sz="2800" dirty="0">
              <a:solidFill>
                <a:schemeClr val="bg2"/>
              </a:solidFill>
            </a:endParaRPr>
          </a:p>
        </p:txBody>
      </p:sp>
      <p:pic>
        <p:nvPicPr>
          <p:cNvPr id="6" name="Picture 5" descr="Ethics-the-high-road-236x300.gif"/>
          <p:cNvPicPr>
            <a:picLocks noChangeAspect="1"/>
          </p:cNvPicPr>
          <p:nvPr/>
        </p:nvPicPr>
        <p:blipFill>
          <a:blip r:embed="rId2" cstate="print"/>
          <a:stretch>
            <a:fillRect/>
          </a:stretch>
        </p:blipFill>
        <p:spPr>
          <a:xfrm>
            <a:off x="6143636" y="2214554"/>
            <a:ext cx="2528889" cy="3214690"/>
          </a:xfrm>
          <a:prstGeom prst="rect">
            <a:avLst/>
          </a:prstGeom>
          <a:ln>
            <a:noFill/>
          </a:ln>
          <a:effectLst>
            <a:softEdge rad="112500"/>
          </a:effectLst>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
            <a:ext cx="8208912" cy="1080120"/>
          </a:xfrm>
        </p:spPr>
        <p:txBody>
          <a:bodyPr/>
          <a:lstStyle/>
          <a:p>
            <a:pPr algn="ctr"/>
            <a:r>
              <a:rPr lang="en-GB" sz="4000" b="1" dirty="0" smtClean="0">
                <a:solidFill>
                  <a:schemeClr val="bg2"/>
                </a:solidFill>
              </a:rPr>
              <a:t>Types of </a:t>
            </a:r>
            <a:r>
              <a:rPr lang="en-GB" sz="4000" b="1" dirty="0" smtClean="0">
                <a:solidFill>
                  <a:srgbClr val="FF0000"/>
                </a:solidFill>
              </a:rPr>
              <a:t>Ethical</a:t>
            </a:r>
            <a:r>
              <a:rPr lang="en-GB" sz="4000" b="1" dirty="0" smtClean="0">
                <a:solidFill>
                  <a:schemeClr val="bg2"/>
                </a:solidFill>
              </a:rPr>
              <a:t> Behaviour</a:t>
            </a:r>
            <a:endParaRPr lang="en-GB" sz="4000" dirty="0"/>
          </a:p>
        </p:txBody>
      </p:sp>
      <p:sp>
        <p:nvSpPr>
          <p:cNvPr id="3" name="Content Placeholder 2"/>
          <p:cNvSpPr>
            <a:spLocks noGrp="1"/>
          </p:cNvSpPr>
          <p:nvPr>
            <p:ph idx="1"/>
          </p:nvPr>
        </p:nvSpPr>
        <p:spPr>
          <a:xfrm>
            <a:off x="285720" y="928670"/>
            <a:ext cx="8643998" cy="4248472"/>
          </a:xfrm>
        </p:spPr>
        <p:txBody>
          <a:bodyPr/>
          <a:lstStyle/>
          <a:p>
            <a:pPr>
              <a:buNone/>
            </a:pPr>
            <a:r>
              <a:rPr lang="en-GB" sz="3200" b="1" dirty="0" smtClean="0">
                <a:solidFill>
                  <a:srgbClr val="FF0000"/>
                </a:solidFill>
              </a:rPr>
              <a:t>5. </a:t>
            </a:r>
            <a:r>
              <a:rPr lang="en-GB" sz="2800" b="1" dirty="0" smtClean="0">
                <a:solidFill>
                  <a:srgbClr val="FF0000"/>
                </a:solidFill>
              </a:rPr>
              <a:t>Trade secrets vs. interest of the wider community:</a:t>
            </a:r>
            <a:endParaRPr lang="en-GB" sz="3200" dirty="0" smtClean="0">
              <a:solidFill>
                <a:srgbClr val="FF0000"/>
              </a:solidFill>
            </a:endParaRPr>
          </a:p>
          <a:p>
            <a:r>
              <a:rPr lang="en-GB" sz="2800" dirty="0" smtClean="0">
                <a:solidFill>
                  <a:schemeClr val="bg2"/>
                </a:solidFill>
              </a:rPr>
              <a:t>More large suppliers have published lists of their suppliers, for everyone to see and inspect. </a:t>
            </a:r>
          </a:p>
          <a:p>
            <a:r>
              <a:rPr lang="en-GB" sz="2800" dirty="0" smtClean="0">
                <a:solidFill>
                  <a:schemeClr val="bg2"/>
                </a:solidFill>
              </a:rPr>
              <a:t>However, ‘ethical’ companies however, certainly in fashion, keep their suppliers often as well guarded secret.</a:t>
            </a:r>
          </a:p>
          <a:p>
            <a:r>
              <a:rPr lang="en-GB" sz="2800" dirty="0" smtClean="0">
                <a:solidFill>
                  <a:schemeClr val="bg2"/>
                </a:solidFill>
              </a:rPr>
              <a:t>Is this fair? After all, this means that said supplier will loose business opportunities through this type of </a:t>
            </a:r>
            <a:br>
              <a:rPr lang="en-GB" sz="2800" dirty="0" smtClean="0">
                <a:solidFill>
                  <a:schemeClr val="bg2"/>
                </a:solidFill>
              </a:rPr>
            </a:br>
            <a:r>
              <a:rPr lang="en-GB" sz="2800" dirty="0" smtClean="0">
                <a:solidFill>
                  <a:schemeClr val="bg2"/>
                </a:solidFill>
              </a:rPr>
              <a:t>secrecy, and ‘ethical’ companies are </a:t>
            </a:r>
            <a:br>
              <a:rPr lang="en-GB" sz="2800" dirty="0" smtClean="0">
                <a:solidFill>
                  <a:schemeClr val="bg2"/>
                </a:solidFill>
              </a:rPr>
            </a:br>
            <a:r>
              <a:rPr lang="en-GB" sz="2800" dirty="0" smtClean="0">
                <a:solidFill>
                  <a:schemeClr val="bg2"/>
                </a:solidFill>
              </a:rPr>
              <a:t>actually in the business of spreading </a:t>
            </a:r>
            <a:br>
              <a:rPr lang="en-GB" sz="2800" dirty="0" smtClean="0">
                <a:solidFill>
                  <a:schemeClr val="bg2"/>
                </a:solidFill>
              </a:rPr>
            </a:br>
            <a:r>
              <a:rPr lang="en-GB" sz="2800" dirty="0" smtClean="0">
                <a:solidFill>
                  <a:schemeClr val="bg2"/>
                </a:solidFill>
              </a:rPr>
              <a:t>the good practises and supporting </a:t>
            </a:r>
            <a:br>
              <a:rPr lang="en-GB" sz="2800" dirty="0" smtClean="0">
                <a:solidFill>
                  <a:schemeClr val="bg2"/>
                </a:solidFill>
              </a:rPr>
            </a:br>
            <a:r>
              <a:rPr lang="en-GB" sz="2800" dirty="0" smtClean="0">
                <a:solidFill>
                  <a:schemeClr val="bg2"/>
                </a:solidFill>
              </a:rPr>
              <a:t>the sector to grow</a:t>
            </a:r>
            <a:endParaRPr lang="en-GB" sz="2800" dirty="0">
              <a:solidFill>
                <a:schemeClr val="bg2"/>
              </a:solidFill>
            </a:endParaRPr>
          </a:p>
        </p:txBody>
      </p:sp>
      <p:pic>
        <p:nvPicPr>
          <p:cNvPr id="41986" name="Picture 2" descr="http://www.applied-corporate-governance.com/images/ethics.jpg"/>
          <p:cNvPicPr>
            <a:picLocks noChangeAspect="1" noChangeArrowheads="1"/>
          </p:cNvPicPr>
          <p:nvPr/>
        </p:nvPicPr>
        <p:blipFill>
          <a:blip r:embed="rId2" cstate="print"/>
          <a:srcRect/>
          <a:stretch>
            <a:fillRect/>
          </a:stretch>
        </p:blipFill>
        <p:spPr bwMode="auto">
          <a:xfrm>
            <a:off x="6357950" y="4929198"/>
            <a:ext cx="2424101" cy="1595252"/>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00108"/>
            <a:ext cx="8229600" cy="4248472"/>
          </a:xfrm>
        </p:spPr>
        <p:txBody>
          <a:bodyPr/>
          <a:lstStyle/>
          <a:p>
            <a:pPr>
              <a:buNone/>
            </a:pPr>
            <a:r>
              <a:rPr lang="en-GB" sz="3200" b="1" dirty="0" smtClean="0">
                <a:solidFill>
                  <a:srgbClr val="FF0000"/>
                </a:solidFill>
              </a:rPr>
              <a:t>6. Customer service: attention vs. negligence:</a:t>
            </a:r>
            <a:endParaRPr lang="en-GB" sz="3200" dirty="0" smtClean="0">
              <a:solidFill>
                <a:srgbClr val="FF0000"/>
              </a:solidFill>
            </a:endParaRPr>
          </a:p>
          <a:p>
            <a:r>
              <a:rPr lang="en-GB" sz="2800" dirty="0" smtClean="0">
                <a:solidFill>
                  <a:schemeClr val="bg2"/>
                </a:solidFill>
              </a:rPr>
              <a:t>Some ‘ethical’ companies are so engrossed in getting their supply chains right, that they forget about how important ‘the one and only’ decisive factor is to their business: the buyer.</a:t>
            </a:r>
          </a:p>
          <a:p>
            <a:r>
              <a:rPr lang="en-GB" sz="2800" dirty="0" smtClean="0">
                <a:solidFill>
                  <a:schemeClr val="bg2"/>
                </a:solidFill>
              </a:rPr>
              <a:t>Customer service and customer relations is probably THE factor that will have them come back </a:t>
            </a:r>
            <a:br>
              <a:rPr lang="en-GB" sz="2800" dirty="0" smtClean="0">
                <a:solidFill>
                  <a:schemeClr val="bg2"/>
                </a:solidFill>
              </a:rPr>
            </a:br>
            <a:r>
              <a:rPr lang="en-GB" sz="2800" dirty="0" smtClean="0">
                <a:solidFill>
                  <a:schemeClr val="bg2"/>
                </a:solidFill>
              </a:rPr>
              <a:t>to buy, times and over again.</a:t>
            </a:r>
          </a:p>
          <a:p>
            <a:r>
              <a:rPr lang="en-GB" sz="2800" dirty="0" smtClean="0">
                <a:solidFill>
                  <a:schemeClr val="bg2"/>
                </a:solidFill>
              </a:rPr>
              <a:t>The product – surprise, surprise – </a:t>
            </a:r>
            <a:br>
              <a:rPr lang="en-GB" sz="2800" dirty="0" smtClean="0">
                <a:solidFill>
                  <a:schemeClr val="bg2"/>
                </a:solidFill>
              </a:rPr>
            </a:br>
            <a:r>
              <a:rPr lang="en-GB" sz="2800" dirty="0" smtClean="0">
                <a:solidFill>
                  <a:schemeClr val="bg2"/>
                </a:solidFill>
              </a:rPr>
              <a:t>may be the trigger initially, but that </a:t>
            </a:r>
            <a:br>
              <a:rPr lang="en-GB" sz="2800" dirty="0" smtClean="0">
                <a:solidFill>
                  <a:schemeClr val="bg2"/>
                </a:solidFill>
              </a:rPr>
            </a:br>
            <a:r>
              <a:rPr lang="en-GB" sz="2800" dirty="0" smtClean="0">
                <a:solidFill>
                  <a:schemeClr val="bg2"/>
                </a:solidFill>
              </a:rPr>
              <a:t>novelty wears off quickly. After that, what </a:t>
            </a:r>
            <a:br>
              <a:rPr lang="en-GB" sz="2800" dirty="0" smtClean="0">
                <a:solidFill>
                  <a:schemeClr val="bg2"/>
                </a:solidFill>
              </a:rPr>
            </a:br>
            <a:r>
              <a:rPr lang="en-GB" sz="2800" dirty="0" smtClean="0">
                <a:solidFill>
                  <a:schemeClr val="bg2"/>
                </a:solidFill>
              </a:rPr>
              <a:t>remains is the relationship.</a:t>
            </a:r>
            <a:endParaRPr lang="en-GB" sz="2800" dirty="0">
              <a:solidFill>
                <a:schemeClr val="bg2"/>
              </a:solidFill>
            </a:endParaRPr>
          </a:p>
        </p:txBody>
      </p:sp>
      <p:pic>
        <p:nvPicPr>
          <p:cNvPr id="39938" name="Picture 2" descr="http://www.mccain.com/GoodBusiness/Corporate%20Responsibility/PublishingImages/valuessign.gif"/>
          <p:cNvPicPr>
            <a:picLocks noChangeAspect="1" noChangeArrowheads="1"/>
          </p:cNvPicPr>
          <p:nvPr/>
        </p:nvPicPr>
        <p:blipFill>
          <a:blip r:embed="rId2" cstate="print"/>
          <a:srcRect/>
          <a:stretch>
            <a:fillRect/>
          </a:stretch>
        </p:blipFill>
        <p:spPr bwMode="auto">
          <a:xfrm>
            <a:off x="5810250" y="3714750"/>
            <a:ext cx="3333750" cy="3143250"/>
          </a:xfrm>
          <a:prstGeom prst="rect">
            <a:avLst/>
          </a:prstGeom>
          <a:noFill/>
        </p:spPr>
      </p:pic>
      <p:sp>
        <p:nvSpPr>
          <p:cNvPr id="2" name="Title 1"/>
          <p:cNvSpPr>
            <a:spLocks noGrp="1"/>
          </p:cNvSpPr>
          <p:nvPr>
            <p:ph type="title"/>
          </p:nvPr>
        </p:nvSpPr>
        <p:spPr>
          <a:xfrm>
            <a:off x="467544" y="71414"/>
            <a:ext cx="8208912" cy="1080120"/>
          </a:xfrm>
        </p:spPr>
        <p:txBody>
          <a:bodyPr/>
          <a:lstStyle/>
          <a:p>
            <a:pPr algn="ctr"/>
            <a:r>
              <a:rPr lang="en-GB" sz="4000" b="1" dirty="0" smtClean="0">
                <a:solidFill>
                  <a:schemeClr val="bg2"/>
                </a:solidFill>
              </a:rPr>
              <a:t>Types of </a:t>
            </a:r>
            <a:r>
              <a:rPr lang="en-GB" sz="4000" b="1" dirty="0" smtClean="0">
                <a:solidFill>
                  <a:srgbClr val="FF0000"/>
                </a:solidFill>
              </a:rPr>
              <a:t>Ethical</a:t>
            </a:r>
            <a:r>
              <a:rPr lang="en-GB" sz="4000" b="1" dirty="0" smtClean="0">
                <a:solidFill>
                  <a:schemeClr val="bg2"/>
                </a:solidFill>
              </a:rPr>
              <a:t> Behaviour</a:t>
            </a:r>
            <a:endParaRPr lang="en-GB" sz="4000"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58" y="357166"/>
            <a:ext cx="8229600" cy="1371600"/>
          </a:xfrm>
        </p:spPr>
        <p:txBody>
          <a:bodyPr/>
          <a:lstStyle/>
          <a:p>
            <a:pPr algn="ctr" eaLnBrk="1" hangingPunct="1"/>
            <a:r>
              <a:rPr lang="en-NZ" sz="4400" b="1" dirty="0" smtClean="0">
                <a:solidFill>
                  <a:schemeClr val="bg2"/>
                </a:solidFill>
              </a:rPr>
              <a:t>Ethical Expectations</a:t>
            </a:r>
            <a:endParaRPr lang="en-AU" sz="3600" dirty="0" smtClean="0">
              <a:solidFill>
                <a:schemeClr val="bg2"/>
              </a:solidFill>
            </a:endParaRPr>
          </a:p>
        </p:txBody>
      </p:sp>
      <p:sp>
        <p:nvSpPr>
          <p:cNvPr id="12291" name="Rectangle 3"/>
          <p:cNvSpPr>
            <a:spLocks noGrp="1" noChangeArrowheads="1"/>
          </p:cNvSpPr>
          <p:nvPr>
            <p:ph type="body" idx="1"/>
          </p:nvPr>
        </p:nvSpPr>
        <p:spPr>
          <a:xfrm>
            <a:off x="428596" y="1714488"/>
            <a:ext cx="8286779" cy="4857750"/>
          </a:xfrm>
        </p:spPr>
        <p:txBody>
          <a:bodyPr/>
          <a:lstStyle/>
          <a:p>
            <a:pPr marL="0" indent="0">
              <a:buNone/>
            </a:pPr>
            <a:r>
              <a:rPr lang="en-AU" sz="2800" dirty="0" smtClean="0">
                <a:solidFill>
                  <a:schemeClr val="bg2"/>
                </a:solidFill>
              </a:rPr>
              <a:t>Students understand the impact of ethical issues relating to business activities </a:t>
            </a:r>
            <a:br>
              <a:rPr lang="en-AU" sz="2800" dirty="0" smtClean="0">
                <a:solidFill>
                  <a:schemeClr val="bg2"/>
                </a:solidFill>
              </a:rPr>
            </a:br>
            <a:endParaRPr lang="en-GB" sz="2800" dirty="0" smtClean="0">
              <a:solidFill>
                <a:schemeClr val="bg2"/>
              </a:solidFill>
            </a:endParaRPr>
          </a:p>
          <a:p>
            <a:pPr lvl="0"/>
            <a:r>
              <a:rPr lang="en-NZ" sz="2800" dirty="0" smtClean="0">
                <a:solidFill>
                  <a:schemeClr val="bg2"/>
                </a:solidFill>
              </a:rPr>
              <a:t>Define ethical business behaviour</a:t>
            </a:r>
            <a:endParaRPr lang="en-GB" sz="2800" dirty="0" smtClean="0">
              <a:solidFill>
                <a:schemeClr val="bg2"/>
              </a:solidFill>
            </a:endParaRPr>
          </a:p>
          <a:p>
            <a:pPr lvl="0"/>
            <a:r>
              <a:rPr lang="en-NZ" sz="2800" dirty="0" smtClean="0">
                <a:solidFill>
                  <a:schemeClr val="bg2"/>
                </a:solidFill>
              </a:rPr>
              <a:t>Identify types of ethical behaviour</a:t>
            </a:r>
            <a:endParaRPr lang="en-GB" sz="2800" dirty="0" smtClean="0">
              <a:solidFill>
                <a:schemeClr val="bg2"/>
              </a:solidFill>
            </a:endParaRPr>
          </a:p>
          <a:p>
            <a:r>
              <a:rPr lang="en-NZ" sz="2800" dirty="0" smtClean="0">
                <a:solidFill>
                  <a:schemeClr val="bg2"/>
                </a:solidFill>
              </a:rPr>
              <a:t>Explain how ethical considerations </a:t>
            </a:r>
            <a:br>
              <a:rPr lang="en-NZ" sz="2800" dirty="0" smtClean="0">
                <a:solidFill>
                  <a:schemeClr val="bg2"/>
                </a:solidFill>
              </a:rPr>
            </a:br>
            <a:r>
              <a:rPr lang="en-NZ" sz="2800" dirty="0" smtClean="0">
                <a:solidFill>
                  <a:schemeClr val="bg2"/>
                </a:solidFill>
              </a:rPr>
              <a:t>can influence business behaviour </a:t>
            </a:r>
            <a:endParaRPr lang="en-GB" sz="2800" dirty="0">
              <a:solidFill>
                <a:schemeClr val="bg2"/>
              </a:solidFill>
            </a:endParaRPr>
          </a:p>
        </p:txBody>
      </p:sp>
      <p:pic>
        <p:nvPicPr>
          <p:cNvPr id="18434" name="Picture 2" descr="http://shirahime.ch/WhitePrincess/wp-content/uploads/2011/05/Ethical_Business_Practices-150x150.gif"/>
          <p:cNvPicPr>
            <a:picLocks noChangeAspect="1" noChangeArrowheads="1"/>
          </p:cNvPicPr>
          <p:nvPr/>
        </p:nvPicPr>
        <p:blipFill>
          <a:blip r:embed="rId2" cstate="print"/>
          <a:srcRect/>
          <a:stretch>
            <a:fillRect/>
          </a:stretch>
        </p:blipFill>
        <p:spPr bwMode="auto">
          <a:xfrm>
            <a:off x="6215074" y="2571744"/>
            <a:ext cx="2643206" cy="2643206"/>
          </a:xfrm>
          <a:prstGeom prst="rect">
            <a:avLst/>
          </a:prstGeom>
          <a:noFill/>
        </p:spPr>
      </p:pic>
    </p:spTree>
  </p:cSld>
  <p:clrMapOvr>
    <a:masterClrMapping/>
  </p:clrMapOvr>
  <p:transition spd="slow">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srgbClr val="FF0000"/>
                </a:solidFill>
              </a:rPr>
              <a:t>Code of Ethics (Practice)</a:t>
            </a:r>
            <a:endParaRPr lang="en-GB" sz="4000" dirty="0">
              <a:solidFill>
                <a:srgbClr val="FF0000"/>
              </a:solidFill>
            </a:endParaRPr>
          </a:p>
        </p:txBody>
      </p:sp>
      <p:sp>
        <p:nvSpPr>
          <p:cNvPr id="3" name="Content Placeholder 2"/>
          <p:cNvSpPr>
            <a:spLocks noGrp="1"/>
          </p:cNvSpPr>
          <p:nvPr>
            <p:ph idx="1"/>
          </p:nvPr>
        </p:nvSpPr>
        <p:spPr>
          <a:xfrm>
            <a:off x="357158" y="1214422"/>
            <a:ext cx="8572560" cy="4248472"/>
          </a:xfrm>
        </p:spPr>
        <p:txBody>
          <a:bodyPr/>
          <a:lstStyle/>
          <a:p>
            <a:pPr marL="0" indent="0">
              <a:buNone/>
            </a:pPr>
            <a:r>
              <a:rPr lang="en-GB" sz="2000" dirty="0" smtClean="0">
                <a:solidFill>
                  <a:schemeClr val="bg2"/>
                </a:solidFill>
              </a:rPr>
              <a:t>Ethical behaviour is merely making </a:t>
            </a:r>
            <a:r>
              <a:rPr lang="en-GB" sz="2000" b="1" dirty="0" smtClean="0">
                <a:solidFill>
                  <a:schemeClr val="bg2"/>
                </a:solidFill>
              </a:rPr>
              <a:t>good business decisions</a:t>
            </a:r>
            <a:r>
              <a:rPr lang="en-GB" sz="2000" dirty="0" smtClean="0">
                <a:solidFill>
                  <a:schemeClr val="bg2"/>
                </a:solidFill>
              </a:rPr>
              <a:t> based on an established "code of ethics". Entrepreneurs should establish a written code of ethics that can serve as a framework for decisions to be made by the entrepreneur as well as the employees. In developing this code of ethics businesses should consider the following: </a:t>
            </a:r>
          </a:p>
          <a:p>
            <a:pPr marL="177800" indent="-177800">
              <a:buNone/>
            </a:pPr>
            <a:r>
              <a:rPr lang="en-GB" sz="1800" dirty="0" smtClean="0">
                <a:solidFill>
                  <a:schemeClr val="bg2"/>
                </a:solidFill>
              </a:rPr>
              <a:t>1. </a:t>
            </a:r>
            <a:r>
              <a:rPr lang="en-GB" sz="2000" dirty="0" smtClean="0">
                <a:solidFill>
                  <a:schemeClr val="bg2"/>
                </a:solidFill>
              </a:rPr>
              <a:t>Identify the general principles that would lead to fair business practices. </a:t>
            </a:r>
          </a:p>
          <a:p>
            <a:pPr marL="177800" indent="-177800">
              <a:buNone/>
            </a:pPr>
            <a:r>
              <a:rPr lang="en-GB" sz="2000" dirty="0" smtClean="0">
                <a:solidFill>
                  <a:schemeClr val="bg2"/>
                </a:solidFill>
              </a:rPr>
              <a:t>2. Check your businesses industry association for basic standards to review </a:t>
            </a:r>
          </a:p>
          <a:p>
            <a:pPr marL="177800" indent="-177800">
              <a:buNone/>
            </a:pPr>
            <a:r>
              <a:rPr lang="en-GB" sz="2000" dirty="0" smtClean="0">
                <a:solidFill>
                  <a:schemeClr val="bg2"/>
                </a:solidFill>
              </a:rPr>
              <a:t>3. Allow for the fact that ethical questions do not always have a unique, faultless answer. </a:t>
            </a:r>
          </a:p>
          <a:p>
            <a:pPr marL="177800" indent="-177800">
              <a:buNone/>
            </a:pPr>
            <a:r>
              <a:rPr lang="en-GB" sz="2000" dirty="0" smtClean="0">
                <a:solidFill>
                  <a:schemeClr val="bg2"/>
                </a:solidFill>
              </a:rPr>
              <a:t>4. Write out specific statements that will assist you and others in making day-to-day ethical decisions. </a:t>
            </a:r>
          </a:p>
          <a:p>
            <a:pPr marL="177800" indent="-177800">
              <a:buNone/>
            </a:pPr>
            <a:r>
              <a:rPr lang="en-GB" sz="2000" dirty="0" smtClean="0">
                <a:solidFill>
                  <a:schemeClr val="bg2"/>
                </a:solidFill>
              </a:rPr>
              <a:t>5. Apply your code of ethics to a written policy and procedure </a:t>
            </a:r>
            <a:br>
              <a:rPr lang="en-GB" sz="2000" dirty="0" smtClean="0">
                <a:solidFill>
                  <a:schemeClr val="bg2"/>
                </a:solidFill>
              </a:rPr>
            </a:br>
            <a:r>
              <a:rPr lang="en-GB" sz="2000" dirty="0" smtClean="0">
                <a:solidFill>
                  <a:schemeClr val="bg2"/>
                </a:solidFill>
              </a:rPr>
              <a:t>manual identifying the major rules for operating the business. </a:t>
            </a:r>
          </a:p>
          <a:p>
            <a:pPr marL="177800" indent="-177800">
              <a:buNone/>
            </a:pPr>
            <a:r>
              <a:rPr lang="en-GB" sz="2000" dirty="0" smtClean="0">
                <a:solidFill>
                  <a:schemeClr val="bg2"/>
                </a:solidFill>
              </a:rPr>
              <a:t>6. Train your employees (and family members) to make ethical </a:t>
            </a:r>
            <a:br>
              <a:rPr lang="en-GB" sz="2000" dirty="0" smtClean="0">
                <a:solidFill>
                  <a:schemeClr val="bg2"/>
                </a:solidFill>
              </a:rPr>
            </a:br>
            <a:r>
              <a:rPr lang="en-GB" sz="2000" dirty="0" smtClean="0">
                <a:solidFill>
                  <a:schemeClr val="bg2"/>
                </a:solidFill>
              </a:rPr>
              <a:t>decisions about the business. </a:t>
            </a:r>
          </a:p>
          <a:p>
            <a:endParaRPr lang="en-GB" sz="3200" b="1" dirty="0" smtClean="0">
              <a:solidFill>
                <a:srgbClr val="FF0000"/>
              </a:solidFill>
            </a:endParaRPr>
          </a:p>
          <a:p>
            <a:pPr>
              <a:buNone/>
            </a:pPr>
            <a:endParaRPr lang="en-GB" sz="3200" dirty="0" smtClean="0">
              <a:solidFill>
                <a:srgbClr val="FF0000"/>
              </a:solidFill>
            </a:endParaRPr>
          </a:p>
        </p:txBody>
      </p:sp>
      <p:pic>
        <p:nvPicPr>
          <p:cNvPr id="40962" name="Picture 2" descr="http://www.ebossnow.co.nz/wp-content/uploads/2010/02/CODE-OF-PRACTIC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929454" y="4500570"/>
            <a:ext cx="2043093" cy="2087420"/>
          </a:xfrm>
          <a:prstGeom prst="rect">
            <a:avLst/>
          </a:prstGeom>
          <a:noFill/>
        </p:spPr>
      </p:pic>
    </p:spTree>
  </p:cSld>
  <p:clrMapOvr>
    <a:masterClrMapping/>
  </p:clrMapOvr>
  <p:transition spd="slow">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solidFill>
              </a:rPr>
              <a:t>A </a:t>
            </a:r>
            <a:r>
              <a:rPr lang="en-GB" b="1" dirty="0" smtClean="0">
                <a:solidFill>
                  <a:srgbClr val="FF0000"/>
                </a:solidFill>
              </a:rPr>
              <a:t>code of ethics </a:t>
            </a:r>
            <a:r>
              <a:rPr lang="en-GB" b="1" dirty="0" smtClean="0">
                <a:solidFill>
                  <a:schemeClr val="bg2"/>
                </a:solidFill>
              </a:rPr>
              <a:t>will apply to all types of business operations including:</a:t>
            </a:r>
            <a:endParaRPr lang="en-GB" b="1" dirty="0">
              <a:solidFill>
                <a:schemeClr val="bg2"/>
              </a:solidFill>
            </a:endParaRPr>
          </a:p>
        </p:txBody>
      </p:sp>
      <p:sp>
        <p:nvSpPr>
          <p:cNvPr id="3" name="Content Placeholder 2"/>
          <p:cNvSpPr>
            <a:spLocks noGrp="1"/>
          </p:cNvSpPr>
          <p:nvPr>
            <p:ph idx="1"/>
          </p:nvPr>
        </p:nvSpPr>
        <p:spPr>
          <a:xfrm>
            <a:off x="428596" y="1357298"/>
            <a:ext cx="8229600" cy="4248472"/>
          </a:xfrm>
        </p:spPr>
        <p:txBody>
          <a:bodyPr/>
          <a:lstStyle/>
          <a:p>
            <a:r>
              <a:rPr lang="en-GB" sz="2800" dirty="0" smtClean="0">
                <a:solidFill>
                  <a:schemeClr val="bg2"/>
                </a:solidFill>
              </a:rPr>
              <a:t>Handling cash and checks from customers </a:t>
            </a:r>
          </a:p>
          <a:p>
            <a:r>
              <a:rPr lang="en-GB" sz="2800" dirty="0" smtClean="0">
                <a:solidFill>
                  <a:schemeClr val="bg2"/>
                </a:solidFill>
              </a:rPr>
              <a:t> "Negotiating" special prices for a friend without permission </a:t>
            </a:r>
          </a:p>
          <a:p>
            <a:r>
              <a:rPr lang="en-GB" sz="2800" dirty="0" smtClean="0">
                <a:solidFill>
                  <a:schemeClr val="bg2"/>
                </a:solidFill>
              </a:rPr>
              <a:t>Accepting gifts from suppliers and business associates </a:t>
            </a:r>
          </a:p>
          <a:p>
            <a:r>
              <a:rPr lang="en-GB" sz="2800" dirty="0" smtClean="0">
                <a:solidFill>
                  <a:schemeClr val="bg2"/>
                </a:solidFill>
              </a:rPr>
              <a:t>Selling damaged merchandise </a:t>
            </a:r>
          </a:p>
          <a:p>
            <a:r>
              <a:rPr lang="en-GB" sz="2800" dirty="0" smtClean="0">
                <a:solidFill>
                  <a:schemeClr val="bg2"/>
                </a:solidFill>
              </a:rPr>
              <a:t>Warranties on products </a:t>
            </a:r>
          </a:p>
          <a:p>
            <a:r>
              <a:rPr lang="en-GB" sz="2800" dirty="0" smtClean="0">
                <a:solidFill>
                  <a:schemeClr val="bg2"/>
                </a:solidFill>
              </a:rPr>
              <a:t>Returning merchandise to suppliers </a:t>
            </a:r>
          </a:p>
          <a:p>
            <a:r>
              <a:rPr lang="en-GB" sz="2800" dirty="0" smtClean="0">
                <a:solidFill>
                  <a:schemeClr val="bg2"/>
                </a:solidFill>
              </a:rPr>
              <a:t>Merchandise return policies for customers </a:t>
            </a:r>
          </a:p>
          <a:p>
            <a:r>
              <a:rPr lang="en-GB" sz="2800" dirty="0" smtClean="0">
                <a:solidFill>
                  <a:schemeClr val="bg2"/>
                </a:solidFill>
              </a:rPr>
              <a:t>Handling shoplifters </a:t>
            </a:r>
          </a:p>
          <a:p>
            <a:pPr>
              <a:buNone/>
            </a:pPr>
            <a:r>
              <a:rPr lang="en-GB" sz="1600" dirty="0" smtClean="0"/>
              <a:t/>
            </a:r>
            <a:br>
              <a:rPr lang="en-GB" sz="1600" dirty="0" smtClean="0"/>
            </a:br>
            <a:endParaRPr lang="en-GB" sz="1600" dirty="0" smtClean="0"/>
          </a:p>
          <a:p>
            <a:endParaRPr lang="en-GB" sz="1600" dirty="0"/>
          </a:p>
        </p:txBody>
      </p:sp>
      <p:pic>
        <p:nvPicPr>
          <p:cNvPr id="57346" name="Picture 2" descr="http://www.coaching-kids-sports.com/images/codeofconduct.gif"/>
          <p:cNvPicPr>
            <a:picLocks noChangeAspect="1" noChangeArrowheads="1"/>
          </p:cNvPicPr>
          <p:nvPr/>
        </p:nvPicPr>
        <p:blipFill>
          <a:blip r:embed="rId2" cstate="print">
            <a:clrChange>
              <a:clrFrom>
                <a:srgbClr val="FFFFFF"/>
              </a:clrFrom>
              <a:clrTo>
                <a:srgbClr val="FFFFFF">
                  <a:alpha val="0"/>
                </a:srgbClr>
              </a:clrTo>
            </a:clrChange>
          </a:blip>
          <a:srcRect l="10000" t="10000" r="10000" b="7500"/>
          <a:stretch>
            <a:fillRect/>
          </a:stretch>
        </p:blipFill>
        <p:spPr bwMode="auto">
          <a:xfrm>
            <a:off x="6572264" y="3214685"/>
            <a:ext cx="2428892" cy="2504795"/>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hypnotherapy4you.co.nz/images/ethics.jpg"/>
          <p:cNvPicPr>
            <a:picLocks noChangeAspect="1" noChangeArrowheads="1"/>
          </p:cNvPicPr>
          <p:nvPr/>
        </p:nvPicPr>
        <p:blipFill>
          <a:blip r:embed="rId2" cstate="print"/>
          <a:srcRect/>
          <a:stretch>
            <a:fillRect/>
          </a:stretch>
        </p:blipFill>
        <p:spPr bwMode="auto">
          <a:xfrm>
            <a:off x="5334000" y="4000500"/>
            <a:ext cx="3810000" cy="2857500"/>
          </a:xfrm>
          <a:prstGeom prst="rect">
            <a:avLst/>
          </a:prstGeom>
          <a:noFill/>
        </p:spPr>
      </p:pic>
      <p:sp>
        <p:nvSpPr>
          <p:cNvPr id="2" name="Title 1"/>
          <p:cNvSpPr>
            <a:spLocks noGrp="1"/>
          </p:cNvSpPr>
          <p:nvPr>
            <p:ph type="title"/>
          </p:nvPr>
        </p:nvSpPr>
        <p:spPr/>
        <p:txBody>
          <a:bodyPr/>
          <a:lstStyle/>
          <a:p>
            <a:r>
              <a:rPr lang="en-GB" b="1" dirty="0" smtClean="0">
                <a:solidFill>
                  <a:schemeClr val="bg2"/>
                </a:solidFill>
              </a:rPr>
              <a:t>A </a:t>
            </a:r>
            <a:r>
              <a:rPr lang="en-GB" b="1" dirty="0" smtClean="0">
                <a:solidFill>
                  <a:srgbClr val="FF0000"/>
                </a:solidFill>
              </a:rPr>
              <a:t>code of ethics </a:t>
            </a:r>
            <a:r>
              <a:rPr lang="en-GB" b="1" dirty="0" smtClean="0">
                <a:solidFill>
                  <a:schemeClr val="bg2"/>
                </a:solidFill>
              </a:rPr>
              <a:t>will apply to all types of business operations including:     </a:t>
            </a:r>
            <a:r>
              <a:rPr lang="en-GB" sz="1600" b="1" dirty="0" smtClean="0">
                <a:solidFill>
                  <a:schemeClr val="bg2"/>
                </a:solidFill>
              </a:rPr>
              <a:t>(continued)</a:t>
            </a:r>
            <a:endParaRPr lang="en-GB" b="1" dirty="0">
              <a:solidFill>
                <a:schemeClr val="bg2"/>
              </a:solidFill>
            </a:endParaRPr>
          </a:p>
        </p:txBody>
      </p:sp>
      <p:sp>
        <p:nvSpPr>
          <p:cNvPr id="3" name="Content Placeholder 2"/>
          <p:cNvSpPr>
            <a:spLocks noGrp="1"/>
          </p:cNvSpPr>
          <p:nvPr>
            <p:ph idx="1"/>
          </p:nvPr>
        </p:nvSpPr>
        <p:spPr>
          <a:xfrm>
            <a:off x="428596" y="1428736"/>
            <a:ext cx="8715404" cy="4248472"/>
          </a:xfrm>
        </p:spPr>
        <p:txBody>
          <a:bodyPr/>
          <a:lstStyle/>
          <a:p>
            <a:r>
              <a:rPr lang="en-GB" sz="2800" dirty="0" smtClean="0">
                <a:solidFill>
                  <a:schemeClr val="bg2"/>
                </a:solidFill>
              </a:rPr>
              <a:t>Accounting procedures for cash sales </a:t>
            </a:r>
          </a:p>
          <a:p>
            <a:r>
              <a:rPr lang="en-GB" sz="2800" dirty="0" smtClean="0">
                <a:solidFill>
                  <a:schemeClr val="bg2"/>
                </a:solidFill>
              </a:rPr>
              <a:t>Employee theft </a:t>
            </a:r>
          </a:p>
          <a:p>
            <a:r>
              <a:rPr lang="en-GB" sz="2800" dirty="0" smtClean="0">
                <a:solidFill>
                  <a:schemeClr val="bg2"/>
                </a:solidFill>
              </a:rPr>
              <a:t>Insurance coverage adequate to protect the business and employees </a:t>
            </a:r>
          </a:p>
          <a:p>
            <a:r>
              <a:rPr lang="en-GB" sz="2800" dirty="0" smtClean="0">
                <a:solidFill>
                  <a:schemeClr val="bg2"/>
                </a:solidFill>
              </a:rPr>
              <a:t>Supporting advertising promises </a:t>
            </a:r>
          </a:p>
          <a:p>
            <a:r>
              <a:rPr lang="en-GB" sz="2800" dirty="0" smtClean="0">
                <a:solidFill>
                  <a:schemeClr val="bg2"/>
                </a:solidFill>
              </a:rPr>
              <a:t>Checking in merchandise when received from suppliers </a:t>
            </a:r>
          </a:p>
          <a:p>
            <a:r>
              <a:rPr lang="en-GB" sz="2800" dirty="0" smtClean="0">
                <a:solidFill>
                  <a:schemeClr val="bg2"/>
                </a:solidFill>
              </a:rPr>
              <a:t>Keeping the premises clean and free from harmful substances or germs. </a:t>
            </a:r>
          </a:p>
          <a:p>
            <a:r>
              <a:rPr lang="en-GB" sz="2800" dirty="0" smtClean="0">
                <a:solidFill>
                  <a:schemeClr val="bg2"/>
                </a:solidFill>
              </a:rPr>
              <a:t>Handling employee performance problems </a:t>
            </a:r>
          </a:p>
          <a:p>
            <a:r>
              <a:rPr lang="en-GB" sz="2800" dirty="0" smtClean="0">
                <a:solidFill>
                  <a:schemeClr val="bg2"/>
                </a:solidFill>
              </a:rPr>
              <a:t>Telling customers the truth </a:t>
            </a:r>
            <a:r>
              <a:rPr lang="en-GB" sz="1600" dirty="0" smtClean="0"/>
              <a:t/>
            </a:r>
            <a:br>
              <a:rPr lang="en-GB" sz="1600" dirty="0" smtClean="0"/>
            </a:br>
            <a:endParaRPr lang="en-GB" sz="1600" dirty="0" smtClean="0"/>
          </a:p>
          <a:p>
            <a:endParaRPr lang="en-GB" sz="1600"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1414"/>
            <a:ext cx="8929718" cy="1080120"/>
          </a:xfrm>
        </p:spPr>
        <p:txBody>
          <a:bodyPr/>
          <a:lstStyle/>
          <a:p>
            <a:pPr algn="ctr"/>
            <a:r>
              <a:rPr lang="en-GB" sz="3600" b="1" dirty="0" smtClean="0">
                <a:solidFill>
                  <a:schemeClr val="bg2"/>
                </a:solidFill>
              </a:rPr>
              <a:t>The </a:t>
            </a:r>
            <a:r>
              <a:rPr lang="en-GB" sz="3600" b="1" dirty="0" smtClean="0">
                <a:solidFill>
                  <a:srgbClr val="FF0000"/>
                </a:solidFill>
              </a:rPr>
              <a:t>disadvantages</a:t>
            </a:r>
            <a:r>
              <a:rPr lang="en-GB" sz="3600" b="1" dirty="0" smtClean="0">
                <a:solidFill>
                  <a:schemeClr val="bg2"/>
                </a:solidFill>
              </a:rPr>
              <a:t> claimed for </a:t>
            </a:r>
            <a:br>
              <a:rPr lang="en-GB" sz="3600" b="1" dirty="0" smtClean="0">
                <a:solidFill>
                  <a:schemeClr val="bg2"/>
                </a:solidFill>
              </a:rPr>
            </a:br>
            <a:r>
              <a:rPr lang="en-GB" sz="3600" b="1" dirty="0" smtClean="0">
                <a:solidFill>
                  <a:schemeClr val="bg2"/>
                </a:solidFill>
              </a:rPr>
              <a:t>ethical business</a:t>
            </a:r>
            <a:endParaRPr lang="en-GB" sz="3600" b="1" dirty="0">
              <a:solidFill>
                <a:schemeClr val="bg2"/>
              </a:solidFill>
            </a:endParaRPr>
          </a:p>
        </p:txBody>
      </p:sp>
      <p:sp>
        <p:nvSpPr>
          <p:cNvPr id="3" name="Content Placeholder 2"/>
          <p:cNvSpPr>
            <a:spLocks noGrp="1"/>
          </p:cNvSpPr>
          <p:nvPr>
            <p:ph idx="1"/>
          </p:nvPr>
        </p:nvSpPr>
        <p:spPr>
          <a:xfrm>
            <a:off x="285720" y="1214422"/>
            <a:ext cx="7215238" cy="4248472"/>
          </a:xfrm>
        </p:spPr>
        <p:txBody>
          <a:bodyPr/>
          <a:lstStyle/>
          <a:p>
            <a:pPr marL="0" indent="0">
              <a:buNone/>
            </a:pPr>
            <a:r>
              <a:rPr lang="en-NZ" sz="2800" dirty="0" smtClean="0">
                <a:solidFill>
                  <a:schemeClr val="bg2"/>
                </a:solidFill>
              </a:rPr>
              <a:t>The </a:t>
            </a:r>
            <a:r>
              <a:rPr lang="en-NZ" sz="2800" b="1" dirty="0" smtClean="0">
                <a:solidFill>
                  <a:srgbClr val="FF0000"/>
                </a:solidFill>
              </a:rPr>
              <a:t>negative</a:t>
            </a:r>
            <a:r>
              <a:rPr lang="en-NZ" sz="2800" dirty="0" smtClean="0">
                <a:solidFill>
                  <a:schemeClr val="bg2"/>
                </a:solidFill>
              </a:rPr>
              <a:t> effect(s) of behaving </a:t>
            </a:r>
            <a:r>
              <a:rPr lang="en-NZ" sz="2800" b="1" dirty="0" smtClean="0">
                <a:solidFill>
                  <a:schemeClr val="bg2"/>
                </a:solidFill>
              </a:rPr>
              <a:t>ethically </a:t>
            </a:r>
            <a:r>
              <a:rPr lang="en-NZ" sz="2800" dirty="0" smtClean="0">
                <a:solidFill>
                  <a:schemeClr val="bg2"/>
                </a:solidFill>
              </a:rPr>
              <a:t>may lead to:</a:t>
            </a:r>
          </a:p>
          <a:p>
            <a:r>
              <a:rPr lang="en-NZ" sz="2800" dirty="0" smtClean="0">
                <a:solidFill>
                  <a:schemeClr val="bg2"/>
                </a:solidFill>
              </a:rPr>
              <a:t> increased </a:t>
            </a:r>
            <a:r>
              <a:rPr lang="en-NZ" sz="2800" b="1" dirty="0" smtClean="0">
                <a:solidFill>
                  <a:schemeClr val="bg2"/>
                </a:solidFill>
              </a:rPr>
              <a:t>costs</a:t>
            </a:r>
            <a:r>
              <a:rPr lang="en-NZ" sz="2800" dirty="0" smtClean="0">
                <a:solidFill>
                  <a:schemeClr val="bg2"/>
                </a:solidFill>
              </a:rPr>
              <a:t> and </a:t>
            </a:r>
            <a:r>
              <a:rPr lang="en-NZ" sz="2800" b="1" dirty="0" smtClean="0">
                <a:solidFill>
                  <a:schemeClr val="bg2"/>
                </a:solidFill>
              </a:rPr>
              <a:t>loss</a:t>
            </a:r>
            <a:r>
              <a:rPr lang="en-NZ" sz="2800" dirty="0" smtClean="0">
                <a:solidFill>
                  <a:schemeClr val="bg2"/>
                </a:solidFill>
              </a:rPr>
              <a:t> of profit caused by </a:t>
            </a:r>
            <a:r>
              <a:rPr lang="en-NZ" sz="2800" b="1" dirty="0" smtClean="0">
                <a:solidFill>
                  <a:schemeClr val="bg2"/>
                </a:solidFill>
              </a:rPr>
              <a:t>changing</a:t>
            </a:r>
            <a:r>
              <a:rPr lang="en-NZ" sz="2800" dirty="0" smtClean="0">
                <a:solidFill>
                  <a:schemeClr val="bg2"/>
                </a:solidFill>
              </a:rPr>
              <a:t> workplace </a:t>
            </a:r>
            <a:r>
              <a:rPr lang="en-NZ" sz="2800" b="1" dirty="0" smtClean="0">
                <a:solidFill>
                  <a:schemeClr val="bg2"/>
                </a:solidFill>
              </a:rPr>
              <a:t>practices</a:t>
            </a:r>
            <a:r>
              <a:rPr lang="en-NZ" sz="2800" dirty="0" smtClean="0"/>
              <a:t>. </a:t>
            </a:r>
            <a:r>
              <a:rPr lang="en-GB" sz="2800" dirty="0" smtClean="0">
                <a:solidFill>
                  <a:srgbClr val="006C31"/>
                </a:solidFill>
              </a:rPr>
              <a:t>e.g. sourcing from </a:t>
            </a:r>
            <a:r>
              <a:rPr lang="en-GB" sz="2800" dirty="0" err="1" smtClean="0">
                <a:solidFill>
                  <a:srgbClr val="006C31"/>
                </a:solidFill>
              </a:rPr>
              <a:t>Fairtrade</a:t>
            </a:r>
            <a:r>
              <a:rPr lang="en-GB" sz="2800" dirty="0" smtClean="0">
                <a:solidFill>
                  <a:srgbClr val="006C31"/>
                </a:solidFill>
              </a:rPr>
              <a:t> suppliers rather than lowest price</a:t>
            </a:r>
            <a:r>
              <a:rPr lang="en-NZ" sz="2800" dirty="0" smtClean="0">
                <a:solidFill>
                  <a:srgbClr val="006C31"/>
                </a:solidFill>
              </a:rPr>
              <a:t>, </a:t>
            </a:r>
            <a:r>
              <a:rPr lang="en-GB" sz="2800" dirty="0" smtClean="0">
                <a:solidFill>
                  <a:srgbClr val="006C31"/>
                </a:solidFill>
              </a:rPr>
              <a:t>a business can cut costs by hiring child labour at very low wages in developing countries. Paying below average wages lowers the firm's total costs.</a:t>
            </a:r>
          </a:p>
          <a:p>
            <a:endParaRPr lang="en-GB" dirty="0" smtClean="0">
              <a:solidFill>
                <a:schemeClr val="bg2"/>
              </a:solidFill>
            </a:endParaRPr>
          </a:p>
          <a:p>
            <a:endParaRPr lang="en-GB" dirty="0"/>
          </a:p>
        </p:txBody>
      </p:sp>
      <p:pic>
        <p:nvPicPr>
          <p:cNvPr id="55300" name="Picture 4" descr="http://www.rcsolicitors.co.uk/uploads/images/pages/solicitor-costs/solicitor-costs/solicitor-cost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00826" y="2071678"/>
            <a:ext cx="3119446" cy="3119446"/>
          </a:xfrm>
          <a:prstGeom prst="rect">
            <a:avLst/>
          </a:prstGeom>
          <a:noFill/>
        </p:spPr>
      </p:pic>
      <p:sp>
        <p:nvSpPr>
          <p:cNvPr id="5" name="TextBox 4"/>
          <p:cNvSpPr txBox="1"/>
          <p:nvPr/>
        </p:nvSpPr>
        <p:spPr>
          <a:xfrm>
            <a:off x="571472" y="5286388"/>
            <a:ext cx="8072494" cy="1661993"/>
          </a:xfrm>
          <a:prstGeom prst="rect">
            <a:avLst/>
          </a:prstGeom>
          <a:noFill/>
        </p:spPr>
        <p:txBody>
          <a:bodyPr wrap="square" rtlCol="0">
            <a:spAutoFit/>
          </a:bodyPr>
          <a:lstStyle/>
          <a:p>
            <a:r>
              <a:rPr lang="en-GB" sz="2800" dirty="0" smtClean="0">
                <a:solidFill>
                  <a:schemeClr val="bg2"/>
                </a:solidFill>
                <a:latin typeface="Calibri" pitchFamily="34" charset="0"/>
                <a:cs typeface="Calibri" pitchFamily="34" charset="0"/>
              </a:rPr>
              <a:t>Higher overheads – e.g. training communication of ethical policy. A danger of building up false expectations</a:t>
            </a:r>
          </a:p>
          <a:p>
            <a:endParaRPr lang="en-GB"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1080120"/>
          </a:xfrm>
        </p:spPr>
        <p:txBody>
          <a:bodyPr/>
          <a:lstStyle/>
          <a:p>
            <a:pPr algn="ctr"/>
            <a:r>
              <a:rPr lang="en-GB" sz="3600" b="1" dirty="0" smtClean="0">
                <a:solidFill>
                  <a:schemeClr val="bg2"/>
                </a:solidFill>
              </a:rPr>
              <a:t>The </a:t>
            </a:r>
            <a:r>
              <a:rPr lang="en-GB" sz="3600" b="1" dirty="0" smtClean="0">
                <a:solidFill>
                  <a:srgbClr val="FF0000"/>
                </a:solidFill>
              </a:rPr>
              <a:t>advantages</a:t>
            </a:r>
            <a:r>
              <a:rPr lang="en-GB" sz="3600" b="1" dirty="0" smtClean="0">
                <a:solidFill>
                  <a:schemeClr val="bg2"/>
                </a:solidFill>
              </a:rPr>
              <a:t> of ethical behaviour include</a:t>
            </a:r>
            <a:endParaRPr lang="en-GB" sz="3600" b="1" dirty="0">
              <a:solidFill>
                <a:schemeClr val="bg2"/>
              </a:solidFill>
            </a:endParaRPr>
          </a:p>
        </p:txBody>
      </p:sp>
      <p:sp>
        <p:nvSpPr>
          <p:cNvPr id="3" name="Content Placeholder 2"/>
          <p:cNvSpPr>
            <a:spLocks noGrp="1"/>
          </p:cNvSpPr>
          <p:nvPr>
            <p:ph idx="1"/>
          </p:nvPr>
        </p:nvSpPr>
        <p:spPr>
          <a:xfrm>
            <a:off x="214282" y="928670"/>
            <a:ext cx="8929718" cy="4248472"/>
          </a:xfrm>
        </p:spPr>
        <p:txBody>
          <a:bodyPr/>
          <a:lstStyle/>
          <a:p>
            <a:r>
              <a:rPr lang="en-GB" sz="2800" dirty="0" smtClean="0">
                <a:solidFill>
                  <a:schemeClr val="bg2"/>
                </a:solidFill>
              </a:rPr>
              <a:t>Higher revenues – demand from positive consumer support</a:t>
            </a:r>
          </a:p>
          <a:p>
            <a:r>
              <a:rPr lang="en-GB" sz="2800" dirty="0" smtClean="0">
                <a:solidFill>
                  <a:schemeClr val="bg2"/>
                </a:solidFill>
              </a:rPr>
              <a:t>Improved brand and business awareness and recognition</a:t>
            </a:r>
          </a:p>
          <a:p>
            <a:r>
              <a:rPr lang="en-GB" sz="2800" dirty="0" smtClean="0">
                <a:solidFill>
                  <a:schemeClr val="bg2"/>
                </a:solidFill>
              </a:rPr>
              <a:t>Better employee motivation and recruitment</a:t>
            </a:r>
          </a:p>
          <a:p>
            <a:r>
              <a:rPr lang="en-GB" sz="2800" dirty="0" smtClean="0">
                <a:solidFill>
                  <a:schemeClr val="bg2"/>
                </a:solidFill>
              </a:rPr>
              <a:t>New sources of finance – e.g. from ethical investors</a:t>
            </a:r>
          </a:p>
          <a:p>
            <a:r>
              <a:rPr lang="en-GB" sz="2800" dirty="0" smtClean="0">
                <a:solidFill>
                  <a:schemeClr val="bg2"/>
                </a:solidFill>
              </a:rPr>
              <a:t>Ability to </a:t>
            </a:r>
            <a:r>
              <a:rPr lang="en-GB" sz="2800" b="1" dirty="0" smtClean="0">
                <a:solidFill>
                  <a:schemeClr val="bg2"/>
                </a:solidFill>
              </a:rPr>
              <a:t>retain</a:t>
            </a:r>
            <a:r>
              <a:rPr lang="en-GB" sz="2800" dirty="0" smtClean="0">
                <a:solidFill>
                  <a:schemeClr val="bg2"/>
                </a:solidFill>
              </a:rPr>
              <a:t> staff through their </a:t>
            </a:r>
            <a:br>
              <a:rPr lang="en-GB" sz="2800" dirty="0" smtClean="0">
                <a:solidFill>
                  <a:schemeClr val="bg2"/>
                </a:solidFill>
              </a:rPr>
            </a:br>
            <a:r>
              <a:rPr lang="en-GB" sz="2800" b="1" dirty="0" smtClean="0">
                <a:solidFill>
                  <a:schemeClr val="bg2"/>
                </a:solidFill>
              </a:rPr>
              <a:t>caring</a:t>
            </a:r>
            <a:r>
              <a:rPr lang="en-GB" sz="2800" dirty="0" smtClean="0">
                <a:solidFill>
                  <a:schemeClr val="bg2"/>
                </a:solidFill>
              </a:rPr>
              <a:t> approach, which leads to </a:t>
            </a:r>
            <a:br>
              <a:rPr lang="en-GB" sz="2800" dirty="0" smtClean="0">
                <a:solidFill>
                  <a:schemeClr val="bg2"/>
                </a:solidFill>
              </a:rPr>
            </a:br>
            <a:r>
              <a:rPr lang="en-GB" sz="2800" b="1" dirty="0" smtClean="0">
                <a:solidFill>
                  <a:schemeClr val="bg2"/>
                </a:solidFill>
              </a:rPr>
              <a:t>lower</a:t>
            </a:r>
            <a:r>
              <a:rPr lang="en-GB" sz="2800" dirty="0" smtClean="0">
                <a:solidFill>
                  <a:schemeClr val="bg2"/>
                </a:solidFill>
              </a:rPr>
              <a:t> labour </a:t>
            </a:r>
            <a:r>
              <a:rPr lang="en-GB" sz="2800" b="1" dirty="0" smtClean="0">
                <a:solidFill>
                  <a:schemeClr val="bg2"/>
                </a:solidFill>
              </a:rPr>
              <a:t>turnover,</a:t>
            </a:r>
            <a:r>
              <a:rPr lang="en-GB" sz="2800" dirty="0" smtClean="0">
                <a:solidFill>
                  <a:schemeClr val="bg2"/>
                </a:solidFill>
              </a:rPr>
              <a:t> which cuts </a:t>
            </a:r>
            <a:br>
              <a:rPr lang="en-GB" sz="2800" dirty="0" smtClean="0">
                <a:solidFill>
                  <a:schemeClr val="bg2"/>
                </a:solidFill>
              </a:rPr>
            </a:br>
            <a:r>
              <a:rPr lang="en-GB" sz="2800" b="1" dirty="0" smtClean="0">
                <a:solidFill>
                  <a:schemeClr val="bg2"/>
                </a:solidFill>
              </a:rPr>
              <a:t>recruitment</a:t>
            </a:r>
            <a:r>
              <a:rPr lang="en-GB" sz="2800" dirty="0" smtClean="0">
                <a:solidFill>
                  <a:schemeClr val="bg2"/>
                </a:solidFill>
              </a:rPr>
              <a:t> and </a:t>
            </a:r>
            <a:r>
              <a:rPr lang="en-GB" sz="2800" b="1" dirty="0" smtClean="0">
                <a:solidFill>
                  <a:schemeClr val="bg2"/>
                </a:solidFill>
              </a:rPr>
              <a:t>retraining</a:t>
            </a:r>
            <a:r>
              <a:rPr lang="en-GB" sz="2800" dirty="0" smtClean="0">
                <a:solidFill>
                  <a:schemeClr val="bg2"/>
                </a:solidFill>
              </a:rPr>
              <a:t> costs. </a:t>
            </a:r>
          </a:p>
          <a:p>
            <a:r>
              <a:rPr lang="en-GB" sz="2800" dirty="0" smtClean="0">
                <a:solidFill>
                  <a:schemeClr val="bg2"/>
                </a:solidFill>
              </a:rPr>
              <a:t>Staff are more </a:t>
            </a:r>
            <a:r>
              <a:rPr lang="en-GB" sz="2800" b="1" dirty="0" smtClean="0">
                <a:solidFill>
                  <a:schemeClr val="bg2"/>
                </a:solidFill>
              </a:rPr>
              <a:t>committed</a:t>
            </a:r>
            <a:r>
              <a:rPr lang="en-GB" sz="2800" dirty="0" smtClean="0">
                <a:solidFill>
                  <a:schemeClr val="bg2"/>
                </a:solidFill>
              </a:rPr>
              <a:t> to </a:t>
            </a:r>
            <a:r>
              <a:rPr lang="en-GB" sz="2800" b="1" dirty="0" smtClean="0">
                <a:solidFill>
                  <a:schemeClr val="bg2"/>
                </a:solidFill>
              </a:rPr>
              <a:t>success</a:t>
            </a:r>
            <a:r>
              <a:rPr lang="en-GB" sz="2800" dirty="0" smtClean="0">
                <a:solidFill>
                  <a:schemeClr val="bg2"/>
                </a:solidFill>
              </a:rPr>
              <a:t> </a:t>
            </a:r>
            <a:br>
              <a:rPr lang="en-GB" sz="2800" dirty="0" smtClean="0">
                <a:solidFill>
                  <a:schemeClr val="bg2"/>
                </a:solidFill>
              </a:rPr>
            </a:br>
            <a:r>
              <a:rPr lang="en-GB" sz="2800" dirty="0" smtClean="0">
                <a:solidFill>
                  <a:schemeClr val="bg2"/>
                </a:solidFill>
              </a:rPr>
              <a:t>and work </a:t>
            </a:r>
            <a:r>
              <a:rPr lang="en-GB" sz="2800" b="1" dirty="0" smtClean="0">
                <a:solidFill>
                  <a:schemeClr val="bg2"/>
                </a:solidFill>
              </a:rPr>
              <a:t>hard</a:t>
            </a:r>
            <a:r>
              <a:rPr lang="en-GB" sz="2800" dirty="0" smtClean="0">
                <a:solidFill>
                  <a:schemeClr val="bg2"/>
                </a:solidFill>
              </a:rPr>
              <a:t> to help the business </a:t>
            </a:r>
            <a:br>
              <a:rPr lang="en-GB" sz="2800" dirty="0" smtClean="0">
                <a:solidFill>
                  <a:schemeClr val="bg2"/>
                </a:solidFill>
              </a:rPr>
            </a:br>
            <a:r>
              <a:rPr lang="en-GB" sz="2800" dirty="0" smtClean="0">
                <a:solidFill>
                  <a:schemeClr val="bg2"/>
                </a:solidFill>
              </a:rPr>
              <a:t>achieve its </a:t>
            </a:r>
            <a:r>
              <a:rPr lang="en-GB" sz="2800" b="1" dirty="0" smtClean="0">
                <a:solidFill>
                  <a:schemeClr val="bg2"/>
                </a:solidFill>
              </a:rPr>
              <a:t>aims</a:t>
            </a:r>
            <a:r>
              <a:rPr lang="en-GB" sz="2800" dirty="0" smtClean="0">
                <a:solidFill>
                  <a:schemeClr val="bg2"/>
                </a:solidFill>
              </a:rPr>
              <a:t>. </a:t>
            </a:r>
          </a:p>
          <a:p>
            <a:endParaRPr lang="en-GB" dirty="0" smtClean="0"/>
          </a:p>
          <a:p>
            <a:endParaRPr lang="en-GB" dirty="0"/>
          </a:p>
        </p:txBody>
      </p:sp>
      <p:pic>
        <p:nvPicPr>
          <p:cNvPr id="49154" name="Picture 2" descr="Ethical decision-making creates lasting business relationships."/>
          <p:cNvPicPr>
            <a:picLocks noChangeAspect="1" noChangeArrowheads="1"/>
          </p:cNvPicPr>
          <p:nvPr/>
        </p:nvPicPr>
        <p:blipFill>
          <a:blip r:embed="rId2" cstate="print">
            <a:lum/>
          </a:blip>
          <a:srcRect/>
          <a:stretch>
            <a:fillRect/>
          </a:stretch>
        </p:blipFill>
        <p:spPr bwMode="auto">
          <a:xfrm>
            <a:off x="6215065" y="3500438"/>
            <a:ext cx="2928935" cy="2954404"/>
          </a:xfrm>
          <a:prstGeom prst="rect">
            <a:avLst/>
          </a:prstGeom>
          <a:ln>
            <a:noFill/>
          </a:ln>
          <a:effectLst>
            <a:softEdge rad="112500"/>
          </a:effectLst>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9144000" cy="1080120"/>
          </a:xfrm>
        </p:spPr>
        <p:txBody>
          <a:bodyPr/>
          <a:lstStyle/>
          <a:p>
            <a:pPr algn="ctr"/>
            <a:r>
              <a:rPr lang="en-GB" sz="4000" b="1" dirty="0" smtClean="0">
                <a:solidFill>
                  <a:srgbClr val="FF0000"/>
                </a:solidFill>
              </a:rPr>
              <a:t>Pressure</a:t>
            </a:r>
            <a:r>
              <a:rPr lang="en-GB" sz="4000" b="1" dirty="0" smtClean="0"/>
              <a:t> </a:t>
            </a:r>
            <a:r>
              <a:rPr lang="en-GB" sz="4000" b="1" dirty="0" smtClean="0">
                <a:solidFill>
                  <a:schemeClr val="bg2"/>
                </a:solidFill>
              </a:rPr>
              <a:t>for businesses to act ethically</a:t>
            </a:r>
            <a:endParaRPr lang="en-GB" sz="4000" dirty="0">
              <a:solidFill>
                <a:schemeClr val="bg2"/>
              </a:solidFill>
            </a:endParaRPr>
          </a:p>
        </p:txBody>
      </p:sp>
      <p:sp>
        <p:nvSpPr>
          <p:cNvPr id="3" name="Content Placeholder 2"/>
          <p:cNvSpPr>
            <a:spLocks noGrp="1"/>
          </p:cNvSpPr>
          <p:nvPr>
            <p:ph idx="1"/>
          </p:nvPr>
        </p:nvSpPr>
        <p:spPr>
          <a:xfrm>
            <a:off x="357158" y="1500174"/>
            <a:ext cx="5643602" cy="4248472"/>
          </a:xfrm>
        </p:spPr>
        <p:txBody>
          <a:bodyPr/>
          <a:lstStyle/>
          <a:p>
            <a:r>
              <a:rPr lang="en-GB" sz="2800" dirty="0" smtClean="0">
                <a:solidFill>
                  <a:schemeClr val="bg2"/>
                </a:solidFill>
              </a:rPr>
              <a:t>Businesses and industries increasingly find themselves facing </a:t>
            </a:r>
            <a:r>
              <a:rPr lang="en-GB" sz="2800" b="1" dirty="0" smtClean="0">
                <a:solidFill>
                  <a:schemeClr val="bg2"/>
                </a:solidFill>
              </a:rPr>
              <a:t>external pressure</a:t>
            </a:r>
            <a:r>
              <a:rPr lang="en-GB" sz="2800" dirty="0" smtClean="0">
                <a:solidFill>
                  <a:schemeClr val="bg2"/>
                </a:solidFill>
              </a:rPr>
              <a:t> to improve their ethical track record. </a:t>
            </a:r>
          </a:p>
          <a:p>
            <a:r>
              <a:rPr lang="en-GB" sz="2800" dirty="0" smtClean="0">
                <a:solidFill>
                  <a:schemeClr val="bg2"/>
                </a:solidFill>
              </a:rPr>
              <a:t>An interesting feature of the rise of consumer activism online has been increased scrutiny of business activities.</a:t>
            </a:r>
          </a:p>
        </p:txBody>
      </p:sp>
      <p:pic>
        <p:nvPicPr>
          <p:cNvPr id="4" name="Picture 6" descr="http://intelligenttravel.typepad.com/it/images/2007/11/13/code_green_lonely_planet.jpg"/>
          <p:cNvPicPr>
            <a:picLocks noChangeAspect="1" noChangeArrowheads="1"/>
          </p:cNvPicPr>
          <p:nvPr/>
        </p:nvPicPr>
        <p:blipFill>
          <a:blip r:embed="rId2" cstate="print"/>
          <a:srcRect/>
          <a:stretch>
            <a:fillRect/>
          </a:stretch>
        </p:blipFill>
        <p:spPr bwMode="auto">
          <a:xfrm>
            <a:off x="6000760" y="1824504"/>
            <a:ext cx="2738440" cy="3538064"/>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9144000" cy="1080120"/>
          </a:xfrm>
        </p:spPr>
        <p:txBody>
          <a:bodyPr/>
          <a:lstStyle/>
          <a:p>
            <a:pPr algn="ctr"/>
            <a:r>
              <a:rPr lang="en-GB" sz="4000" b="1" dirty="0" smtClean="0">
                <a:solidFill>
                  <a:srgbClr val="FF0000"/>
                </a:solidFill>
              </a:rPr>
              <a:t>Pressure</a:t>
            </a:r>
            <a:r>
              <a:rPr lang="en-GB" sz="4000" b="1" dirty="0" smtClean="0"/>
              <a:t> </a:t>
            </a:r>
            <a:r>
              <a:rPr lang="en-GB" sz="4000" b="1" dirty="0" smtClean="0">
                <a:solidFill>
                  <a:schemeClr val="bg2"/>
                </a:solidFill>
              </a:rPr>
              <a:t>for businesses to act ethically</a:t>
            </a:r>
            <a:endParaRPr lang="en-GB" sz="4000" dirty="0">
              <a:solidFill>
                <a:schemeClr val="bg2"/>
              </a:solidFill>
            </a:endParaRPr>
          </a:p>
        </p:txBody>
      </p:sp>
      <p:sp>
        <p:nvSpPr>
          <p:cNvPr id="3" name="Content Placeholder 2"/>
          <p:cNvSpPr>
            <a:spLocks noGrp="1"/>
          </p:cNvSpPr>
          <p:nvPr>
            <p:ph idx="1"/>
          </p:nvPr>
        </p:nvSpPr>
        <p:spPr>
          <a:xfrm>
            <a:off x="357158" y="1500174"/>
            <a:ext cx="8429684" cy="4248472"/>
          </a:xfrm>
        </p:spPr>
        <p:txBody>
          <a:bodyPr/>
          <a:lstStyle/>
          <a:p>
            <a:r>
              <a:rPr lang="en-GB" sz="2800" dirty="0" smtClean="0">
                <a:solidFill>
                  <a:schemeClr val="bg2"/>
                </a:solidFill>
              </a:rPr>
              <a:t>Pressure groups are a good example of this. Pressure groups are external stakeholders they</a:t>
            </a:r>
          </a:p>
          <a:p>
            <a:r>
              <a:rPr lang="en-GB" sz="2800" dirty="0" smtClean="0">
                <a:solidFill>
                  <a:schemeClr val="bg2"/>
                </a:solidFill>
              </a:rPr>
              <a:t>Tend to focus on activities &amp; ethical practice of multinationals or industries with ethical issues</a:t>
            </a:r>
          </a:p>
          <a:p>
            <a:r>
              <a:rPr lang="en-GB" sz="2800" dirty="0" smtClean="0">
                <a:solidFill>
                  <a:schemeClr val="bg2"/>
                </a:solidFill>
              </a:rPr>
              <a:t>Combine direct and indirect action can damage the target business or industry</a:t>
            </a:r>
          </a:p>
          <a:p>
            <a:endParaRPr lang="en-GB" dirty="0"/>
          </a:p>
        </p:txBody>
      </p:sp>
      <p:pic>
        <p:nvPicPr>
          <p:cNvPr id="6146" name="Picture 2" descr="http://s3.amazonaws.com/r3-production/photos/4e543524da231d000100002b/images/large.jpg?131414147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43240" y="4357694"/>
            <a:ext cx="3865798" cy="2184551"/>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smtClean="0">
                <a:solidFill>
                  <a:schemeClr val="bg2"/>
                </a:solidFill>
              </a:rPr>
              <a:t>Videos</a:t>
            </a:r>
            <a:endParaRPr lang="en-GB" sz="3600" b="1" dirty="0">
              <a:solidFill>
                <a:schemeClr val="bg2"/>
              </a:solidFill>
            </a:endParaRPr>
          </a:p>
        </p:txBody>
      </p:sp>
      <p:sp>
        <p:nvSpPr>
          <p:cNvPr id="3" name="Content Placeholder 2"/>
          <p:cNvSpPr>
            <a:spLocks noGrp="1"/>
          </p:cNvSpPr>
          <p:nvPr>
            <p:ph idx="1"/>
          </p:nvPr>
        </p:nvSpPr>
        <p:spPr>
          <a:xfrm>
            <a:off x="500034" y="1252230"/>
            <a:ext cx="8229600" cy="4248472"/>
          </a:xfrm>
        </p:spPr>
        <p:txBody>
          <a:bodyPr/>
          <a:lstStyle/>
          <a:p>
            <a:r>
              <a:rPr lang="en-GB" b="1" dirty="0" smtClean="0"/>
              <a:t>World's Most Ethical Companies 2011: </a:t>
            </a:r>
            <a:r>
              <a:rPr lang="en-GB" sz="2000" b="1" dirty="0" smtClean="0">
                <a:hlinkClick r:id="rId2"/>
              </a:rPr>
              <a:t>http://www.youtube.com/watch?v=l1HYrGsM6Ho</a:t>
            </a:r>
            <a:endParaRPr lang="en-GB" b="1" dirty="0" smtClean="0"/>
          </a:p>
          <a:p>
            <a:endParaRPr lang="en-GB" sz="1050" b="1" dirty="0" smtClean="0"/>
          </a:p>
          <a:p>
            <a:r>
              <a:rPr lang="en-GB" b="1" dirty="0" smtClean="0"/>
              <a:t>Ethics in the workplace: </a:t>
            </a:r>
            <a:r>
              <a:rPr lang="en-GB" sz="2000" b="1" dirty="0" smtClean="0">
                <a:hlinkClick r:id="rId3"/>
              </a:rPr>
              <a:t>http://www.youtube.com/watch?v=0mUxMpMTT28&amp;feature=related</a:t>
            </a:r>
            <a:endParaRPr lang="en-GB" b="1" dirty="0" smtClean="0"/>
          </a:p>
          <a:p>
            <a:pPr>
              <a:buNone/>
            </a:pPr>
            <a:endParaRPr lang="en-GB" sz="1000" b="1" dirty="0" smtClean="0"/>
          </a:p>
          <a:p>
            <a:r>
              <a:rPr lang="en-GB" b="1" dirty="0" smtClean="0"/>
              <a:t>What is Ethics? What is Business Ethics? </a:t>
            </a:r>
            <a:r>
              <a:rPr lang="en-GB" sz="1800" b="1" dirty="0" smtClean="0">
                <a:hlinkClick r:id="rId4"/>
              </a:rPr>
              <a:t>http://www.youtube.com/watch?v=vmVu66Fpd9U</a:t>
            </a:r>
            <a:r>
              <a:rPr lang="en-GB" sz="1800" b="1" dirty="0" smtClean="0"/>
              <a:t/>
            </a:r>
            <a:br>
              <a:rPr lang="en-GB" sz="1800" b="1" dirty="0" smtClean="0"/>
            </a:br>
            <a:endParaRPr lang="en-GB" sz="1050" b="1" dirty="0" smtClean="0"/>
          </a:p>
          <a:p>
            <a:r>
              <a:rPr lang="en-GB" b="1" dirty="0" smtClean="0"/>
              <a:t>Best ethical business: Divine chocolate: </a:t>
            </a:r>
            <a:r>
              <a:rPr lang="en-GB" sz="1400" b="1" dirty="0" smtClean="0">
                <a:hlinkClick r:id="rId5"/>
              </a:rPr>
              <a:t>http://www.guardian.co.uk/theobserver/video/2008/jun/05/ethicalawards.divinechocolate</a:t>
            </a:r>
            <a:endParaRPr lang="en-GB" b="1" dirty="0" smtClean="0"/>
          </a:p>
          <a:p>
            <a:pPr>
              <a:buNone/>
            </a:pPr>
            <a:endParaRPr lang="en-GB" sz="1000" b="1" dirty="0" smtClean="0"/>
          </a:p>
          <a:p>
            <a:r>
              <a:rPr lang="en-GB" b="1" dirty="0" smtClean="0"/>
              <a:t>Business Ethics: Resolving an Unethical Situation : </a:t>
            </a:r>
            <a:r>
              <a:rPr lang="en-GB" sz="1800" b="1" dirty="0" smtClean="0">
                <a:hlinkClick r:id="rId6"/>
              </a:rPr>
              <a:t>http://www.youtube.com/watch?v=fyf2xjx4mzU</a:t>
            </a:r>
            <a:endParaRPr lang="en-GB" b="1" dirty="0" smtClean="0"/>
          </a:p>
          <a:p>
            <a:endParaRPr lang="en-GB" b="1" dirty="0" smtClean="0"/>
          </a:p>
          <a:p>
            <a:endParaRPr lang="en-GB" dirty="0"/>
          </a:p>
        </p:txBody>
      </p:sp>
      <p:pic>
        <p:nvPicPr>
          <p:cNvPr id="54274" name="Picture 2" descr="http://3.bp.blogspot.com/-mHVCUFIUPp8/UAqog2ptvOI/AAAAAAAAAkU/7VHuPqQc_20/s1600/divine.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500826" y="5214950"/>
            <a:ext cx="2571768" cy="1558492"/>
          </a:xfrm>
          <a:prstGeom prst="rect">
            <a:avLst/>
          </a:prstGeom>
          <a:noFill/>
        </p:spPr>
      </p:pic>
    </p:spTree>
  </p:cSld>
  <p:clrMapOvr>
    <a:masterClrMapping/>
  </p:clrMapOvr>
  <p:transition spd="slow">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GB" sz="3600" b="1" dirty="0" smtClean="0">
                <a:solidFill>
                  <a:schemeClr val="bg2"/>
                </a:solidFill>
              </a:rPr>
              <a:t>Sources:</a:t>
            </a:r>
          </a:p>
        </p:txBody>
      </p:sp>
      <p:sp>
        <p:nvSpPr>
          <p:cNvPr id="9220" name="Content Placeholder 2"/>
          <p:cNvSpPr>
            <a:spLocks noGrp="1"/>
          </p:cNvSpPr>
          <p:nvPr>
            <p:ph idx="1"/>
          </p:nvPr>
        </p:nvSpPr>
        <p:spPr/>
        <p:txBody>
          <a:bodyPr/>
          <a:lstStyle/>
          <a:p>
            <a:r>
              <a:rPr lang="en-GB" sz="1800" dirty="0" smtClean="0">
                <a:hlinkClick r:id="rId2"/>
              </a:rPr>
              <a:t>http://shirahime.ch/2011/08/how-ethical-is-ethical-observing-is-knowing-shirahime-post-nr-100/</a:t>
            </a:r>
            <a:endParaRPr lang="en-GB" sz="1800" dirty="0" smtClean="0"/>
          </a:p>
          <a:p>
            <a:r>
              <a:rPr lang="en-GB" sz="1800" dirty="0" smtClean="0">
                <a:hlinkClick r:id="rId3"/>
              </a:rPr>
              <a:t>http://tutor2u.net/business/strategy/business-ethics-introduction.html</a:t>
            </a:r>
            <a:endParaRPr lang="en-GB" sz="1800" dirty="0" smtClean="0"/>
          </a:p>
          <a:p>
            <a:r>
              <a:rPr lang="en-GB" sz="1800" dirty="0" smtClean="0">
                <a:hlinkClick r:id="rId4"/>
              </a:rPr>
              <a:t>http://www.entre-ed.org/_teach/ethics.htm</a:t>
            </a:r>
            <a:endParaRPr lang="en-GB" sz="1800" dirty="0" smtClean="0"/>
          </a:p>
          <a:p>
            <a:endParaRPr lang="en-GB" sz="1800" dirty="0" smtClean="0"/>
          </a:p>
          <a:p>
            <a:endParaRPr lang="en-GB" sz="1800" dirty="0" smtClean="0"/>
          </a:p>
          <a:p>
            <a:endParaRPr lang="en-GB" sz="1800" dirty="0" smtClean="0"/>
          </a:p>
        </p:txBody>
      </p:sp>
      <p:pic>
        <p:nvPicPr>
          <p:cNvPr id="3074" name="Picture 2" descr="http://www.davies-group.com/getimage.aspx.ID-219041.jpg"/>
          <p:cNvPicPr>
            <a:picLocks noChangeAspect="1" noChangeArrowheads="1"/>
          </p:cNvPicPr>
          <p:nvPr/>
        </p:nvPicPr>
        <p:blipFill>
          <a:blip r:embed="rId5" cstate="print"/>
          <a:srcRect/>
          <a:stretch>
            <a:fillRect/>
          </a:stretch>
        </p:blipFill>
        <p:spPr bwMode="auto">
          <a:xfrm>
            <a:off x="1071538" y="3571876"/>
            <a:ext cx="7289989" cy="2509840"/>
          </a:xfrm>
          <a:prstGeom prst="rect">
            <a:avLst/>
          </a:prstGeom>
          <a:noFill/>
          <a:ln>
            <a:solidFill>
              <a:schemeClr val="tx1"/>
            </a:solidFill>
          </a:ln>
        </p:spPr>
      </p:pic>
    </p:spTree>
  </p:cSld>
  <p:clrMapOvr>
    <a:masterClrMapping/>
  </p:clrMapOvr>
  <p:transition spd="slow">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08912" cy="1080120"/>
          </a:xfrm>
        </p:spPr>
        <p:txBody>
          <a:bodyPr/>
          <a:lstStyle/>
          <a:p>
            <a:pPr algn="ctr"/>
            <a:r>
              <a:rPr lang="en-GB" sz="4000" b="1" dirty="0" smtClean="0">
                <a:solidFill>
                  <a:srgbClr val="FF0000"/>
                </a:solidFill>
              </a:rPr>
              <a:t>Ethical</a:t>
            </a:r>
            <a:r>
              <a:rPr lang="en-GB" sz="4000" b="1" dirty="0" smtClean="0">
                <a:solidFill>
                  <a:schemeClr val="bg2"/>
                </a:solidFill>
              </a:rPr>
              <a:t> Business Behaviour</a:t>
            </a:r>
            <a:endParaRPr lang="en-GB" sz="4000" b="1" dirty="0">
              <a:solidFill>
                <a:schemeClr val="bg2"/>
              </a:solidFill>
            </a:endParaRPr>
          </a:p>
        </p:txBody>
      </p:sp>
      <p:sp>
        <p:nvSpPr>
          <p:cNvPr id="3" name="Content Placeholder 2"/>
          <p:cNvSpPr>
            <a:spLocks noGrp="1"/>
          </p:cNvSpPr>
          <p:nvPr>
            <p:ph idx="1"/>
          </p:nvPr>
        </p:nvSpPr>
        <p:spPr>
          <a:xfrm>
            <a:off x="285720" y="1571612"/>
            <a:ext cx="8643998" cy="4248472"/>
          </a:xfrm>
        </p:spPr>
        <p:txBody>
          <a:bodyPr/>
          <a:lstStyle/>
          <a:p>
            <a:r>
              <a:rPr lang="en-GB" sz="2800" dirty="0" smtClean="0">
                <a:solidFill>
                  <a:schemeClr val="bg2"/>
                </a:solidFill>
              </a:rPr>
              <a:t>Ethics are </a:t>
            </a:r>
            <a:r>
              <a:rPr lang="en-GB" sz="2800" b="1" dirty="0" smtClean="0">
                <a:solidFill>
                  <a:schemeClr val="bg2"/>
                </a:solidFill>
              </a:rPr>
              <a:t>moral guidelines</a:t>
            </a:r>
            <a:r>
              <a:rPr lang="en-GB" sz="2800" dirty="0" smtClean="0">
                <a:solidFill>
                  <a:schemeClr val="bg2"/>
                </a:solidFill>
              </a:rPr>
              <a:t> which govern </a:t>
            </a:r>
            <a:r>
              <a:rPr lang="en-GB" sz="2800" b="1" dirty="0" smtClean="0">
                <a:solidFill>
                  <a:schemeClr val="bg2"/>
                </a:solidFill>
              </a:rPr>
              <a:t>good behaviour</a:t>
            </a:r>
            <a:endParaRPr lang="en-GB" sz="2800" dirty="0" smtClean="0">
              <a:solidFill>
                <a:schemeClr val="bg2"/>
              </a:solidFill>
            </a:endParaRPr>
          </a:p>
          <a:p>
            <a:r>
              <a:rPr lang="en-GB" sz="2800" dirty="0" smtClean="0">
                <a:solidFill>
                  <a:schemeClr val="bg2"/>
                </a:solidFill>
              </a:rPr>
              <a:t>Behaving ethically is </a:t>
            </a:r>
            <a:r>
              <a:rPr lang="en-GB" sz="2800" b="1" dirty="0" smtClean="0">
                <a:solidFill>
                  <a:schemeClr val="bg2"/>
                </a:solidFill>
              </a:rPr>
              <a:t>doing what is morally right.</a:t>
            </a:r>
          </a:p>
          <a:p>
            <a:r>
              <a:rPr lang="en-GB" sz="2800" dirty="0" smtClean="0">
                <a:solidFill>
                  <a:schemeClr val="bg2"/>
                </a:solidFill>
              </a:rPr>
              <a:t>Behaving ethically in business is widely regarded as good business practice. </a:t>
            </a:r>
          </a:p>
        </p:txBody>
      </p:sp>
      <p:sp>
        <p:nvSpPr>
          <p:cNvPr id="45058" name="AutoShape 2" descr="data:image/jpeg;base64,/9j/4AAQSkZJRgABAQAAAQABAAD/2wCEAAkGBhQSEBQUExQUFRQUFRQUFxcXFRQVFBgUFRUWFRUaFBQXHCYeFxkkGRUUHy8gJCcpLCwsFx4xNTAqNSYrLCkBCQoKDgwOFw8PGiwlHyQpLCktKS0pKSksKSwpKSwpLCwpLCksLCwpLCksLCwpKSksLCwpKSkpLCwsLCwsNSwsLP/AABEIAMIBAwMBIgACEQEDEQH/xAAbAAACAwEBAQAAAAAAAAAAAAAAAQIDBQQGB//EAEYQAAEDAgIGBwMIBwcFAAAAAAEAAhEDIRIxBEFRYXGBBQYykaGx8BMiwSNCUmJyktHhFCQzNHOiskNTgoOz0vEVFlRjwv/EABsBAAIDAQEBAAAAAAAAAAAAAAABAgMEBQYH/8QAKREAAgIBAwMEAgMBAQAAAAAAAAECEQMEITEFElETQWFxMoEiIzOxNP/aAAwDAQACEQMRAD8A1YQhC3HNABXn9mBvLhzgGTyVIf63K59T3SMrgwMrj8kmSRQm5SLpGWXx2qJTEKEEoCJQIAEEJtElJAAEIlEoCwQQhBKACEIQgCXs7XI4a0jGpJCAsEEoRKABCJRKBAAgoKAgZO4iZvceVuYSExkYQ6oTAOoQPNdft4oOYI7TSduvvuBdRboklZx+v+EFqQUy6Yt4qQiEIUi6880i5ABqSlMlKUCBCEIEJNCEAJNCcoGKEIhSBtCAIoQQpB1tV+M/ggCKF1/ooDBUquFNmqRLnfw25niVxVem6YMUqIdsdUJcTwY2APFZsmpx4+Tbg0GbPvFbeRlNcp6cqH+6aP4TIy2wraWkveBIYBniwBrncAIhvG53KOLVLK6imWanp8tPG5yRahOElrOaCEJgoGJCkY1JSgBJK/Q9FdWeW02lxGZya2fpuyHASdy9Do/VcBvy1SQLw33GjbLjcjuVMs0Y7F0cMpbnl5U6dIu7IJ4AnyXoanSGiUT8nTDztif5nfBc9XrXU+a1jBwk/h4IU5vhCcILlnA3oiscqT+YjzVrerlc/M73N/FRq9O13Z1HDhA8lQ7T6hzqP+878U/7PgVw+TtHVev9Fv3gpjqxWg2bNo94beCz6lazYe8uPakkAHVF7qONwPaNr2cUVPyP+Pg7T1br/QB/xN/FVP6Crj+zdyg+Srb0i8GznfecJ4wc1c3puoPnu+9N+epH9nwH9fycr9CqN7THji0qla9LrPWGtruLf9sfFdLOsVJ/7aj/AIgA8d0Bw5So981zEfZGXDPPoXq/+h6PWZipOgHItOITsIOXCyxukegalKTZzPpDVxGYUo5oyFLFKJmoQhWlIkwUIQMSE0IASkw3VVfSGs7TgNxz+6Lrlf0qIlrHkTEkBo8b+Cplmxx5Zfj0+XJ+MWaFV0xwXTRDKVM16oxCcNNn03jb9Ua1ijpR7y0Nptkw27jEkgDIBdXWfSZrezHYogU2jVIHvniXT3LJm1cexqHJ09J02byr1VtyZ2nae+s8veZJ7gNQaNQ3KhCjVMArk7tnq3UI7cI6tA0bGcR7INhtI1ncFqhU6I9haAwggACy6tHZLgPVhK9BghHHCkeE1WaefK5SKwUywjPWjWkrzMxITQgiIJPmDGeripIQ1Y0et6nvZ+h0wzNoioPnCr8/FvJvvEKPWtjzSGGcAJxx4TuXlqFV1N2Njix2UjWNjgbOHFb2idbnC1VgO9lu9jrdx5LD6UoO1ubfVjNU9jz6UL0lU6HWvi9m47izvn3VS7qxivTqsd6+rK0LNH32M/ov23MKElrVerVds+7i+y4Se+FlaRomkty0WseGE/0kpvLBe4vSk/YbWyVeaBbO0Cc8xl+KzfaaXl+iVRJiXMqAczEQrqNbS6gdOiuBa0RLHtmNQtcwFF5SaxFgTBE3FlGhR0h0fqdccvg6PNaVHq/XcJ9mW7nFoPgSFL1oeSPpTRnSghbbOqdT572MHM/gPFXN6J0Wn+0q4/q4hHNrLnmUnmXtuNYn77HF1Spv/SXOZ+ywEVD801PmDe4Xk7F7F7wAZiNc5RrncsOt1ipMaBSZIuABDGiN2xZml6ZVrUy9xAYDGAWH581l9OUn3PY0vJFKluZ9dgL3FsBpc7Df5smPBCrDvUIW8wkE0KdJgu5xhjBicdcbBtcTAG8hDaSthGLk6RBxAaXOOFotOcnY0fOdu8lmaR0k51mSxvH3zxd83g3vKr0zTDUdiNgLNaMmN2Dadp1lUhcXPq5TdR2R6zRdLhjSll3f/BNaBkOO3mVLF5zCUIWI7KSXBayrEETiBBBnWDIgLt6YpS4Vm9mtL42P+e3vM8Cs4BddLSw2WkE03RiE3kZOYdTh45KSe1Fc07UkcajUOXELtOhgS4fKMgw4GI+2D2Tu7iqK0tbGEA9qTmQYIjZlq2lKhuVrYqdTGqZ25GeIXRo/SLm9r3xt+cP9yre6YvKgrIZZY3cWUZtHizr+S/ZtUawcAWmQprEo1Sx2JvManDfv2FbFKoHNDhkfRB3grs6fUrKq9zyet0M9NLynwyaEIWo5wJJoQABCIWV030r7P5Nhh57R+iDqH1oz2JN0TSst6R6YbSkdp+wZD7R1cFg1+l6rjMxuAEZrm0uMZwzh1T6581UAhY095bg51tE09H6arhuFlWqCLgtqOENbixYgDfMdy7G9btKYRFeqRhEh7gbkZtMeaxKNcsnCYmxj1tTrvxEHcBuGwDcp9kfBHvfk2v8AvvTf74wb9lkjgcKgevWm/wDkO+7T/wBqx20pvIsJjnlx1pOeCbADPLeZ19yOyHgO+Xk1n9c9NOekVOWEeQXNV6xaS7taRWP+Y+O4FZ8IIUuyPgXc/J2aL0xWY6Q9xnMOOJp+0HWK9L0X0uyvDbU6ups+487GOOR+qeR1LyTHDC6QSTGEzkZk21yJVareNcx2ZJZPaW5714udW7/lXGtLSN4OzaMuaz+g+lP0mmWOM16bZnXUpjOdr2jXrHBdbTYjb8LhQW/JJquCCEwhTIBKr6aqYKdOnrf8s/hcUx3YncwrWskgbbd9lw9YKmLSauxrvZjhTAZbuJ5rBrp1BLydjo+FTz9z9jglKUIXGPXkmg6tSIvEXVlKoJEixz27uH5lXmsyKkgl5jBBBaMsUk3Toi5UcrXeuCjKsewRMjgCZ8rKEXzSGiej1y0yJB3eR2jcnWrOdd19UxHlZV04m+w+VvGE3MixmbHv+KYnFNkAEKWGMx61IDZHDh6KQ+CMrs6Mq+8W6nXH2gJ8RPcFyIZUwkO1tId3GfgrMU3CakjPq8KzYpQZuSiU3tufVtSS9InZ4FqnQShCECK9J0r2VN9T6ItveTDR335LxNSqSSTckkk6yTcyvSdbHYWU6YIOJznmDIIb7jY5l68wiCu2SnskhwmB6zTcNvrJI8VaQGwEm2e5S0hmF0QRZsg5yWgnxlWF0OxsGFuKwmYGcE5mwUukdLFWo54aGYvmt7IgAW7kvcKVFWjvANwe8jXrjconOSn7S0RzgSh9Qk6vgNXJAEMKRKuAJLW4RMxxvr/FRfSIz16807CisnclKZCSBHV0fp7qNWnUbnTcHDeBmDuIkc173S6TcWJvYeGvZH0XgOA8Y5L50NuyLHXdfQtE0ttTQqLwAIx0o2FpDhGWWMjgFTk2kmXQ3i0UJKWHh3oTK6L+jWzXpDbUZ/UF5/S3zUedr3n+Yr0PRZivS/iM/qC87pDYe8fWd/UVyuocxPR9D5n+iuUIQuYelBSD/WfmooQBIPun7S0KKSALNQPIWtbPmhj4IJgxqM37lXKAgVEs06bJyvHem2IN4tGyVZRgBxJggCB9K8ESN0oE3RV7M/8ANvNRw5+u5dugaCa9QgODYaTJ3R+a4nPt6unQu5bp+xttPutOcsZ34RPiCmmyiWsaDm1oB2TJJ845Ic2D3eK9Hi/BX4PAZq9SVcWxIlBaYQQrCo891pqfLUwcm0mfzOc4+YWIStrrVo59q1/zXsaOBpgNcD4HmsSFLHwE+SdR82nL8Es1OjF8WUcL6kOcAYsQPHmpkCubb/WpEJwooAscLA6pI8j8VEOUUFAHXo+kHE2TZsCTZsRAmIPilpGlXIHZmw4Em0byVXo7wDJEjKLTfZv3p1DIJJFzlrttGofmlRK9ikFNgBIBIG8zbuSB129bkSmROnRSxrwXHEGlpwge669wSchvuvWdVa5/QKmX7xs1OpAmNl14lez6rt/UKm/SRHKkFVkXH2WQfP0dUoShCCJZQfhe12xzT3EFZnTNLDpNYahVfHDESPArvXN1kH6wXfTZSf8AeY0eYK5uvX8UzvdElWSUfgzYRCSFyT1Q4ShCEAOEQkpPYRY7vG4QAoQUkIAkEEpJIA6tDrxAiZJH3hhz5rkeLKyk6CDNwZ38lBMi4p38m62uHgOGTwHDnmORkckLg6KrZ0zrlzOObm8x7w4Fd4XoNPkWSCZ4TV4HgyuDBCSVSs1jHPd2WCTvOTWjeTbv2K5ulZmSt0YfWqvenT1taXHi+CB90N71gqzStIdUe57rucSTzVSnjjS3Fklb2HCZ9eaiiVMgSlCjKEwGpWjXPKPxUEIoC7SKbWmGuxiB72EtuRex2G0pVamIza+oCNSqTcUqAm4CJB1xEeMqJSaYRiPrfsQAL2/QTMPR9P69as7k0NYPivEN3r39BmHRdEb/AOnGeNV7n+UKrI+EWQ4bK0IQkIaq6ebLKD/qPpnix0j+V47laQnpTMejPGum5tUfZ7FTwc08is2rh3Yn8HQ6bl9LURb99jBRCELgntwQiUw7LaPWSAJinmNeyLqJbv8AWxXMp1Kz7Bz3uJPHaScgPJJ1JzS5pEFuc7dyZGyhSFIkE6hmba0wzZn5cVZTiCSNl+ByytN0htkHUgAJNyAYF4BnXt3KBUqjhiMCBOR/HYot3oGidNk6pCg+JMZeti6aelDC0QPddnEmNm+5PhsVDxrsN3wTIpuxCQQQYIMgjMEGxHNbp0jG1phoiQcIycIxCdYyI3ELz7qgGZHetToofJuOpzmlu8NDgSN1wN8blt0UmslezOL1iGOWLuvdHVC891n6Ql/sWn3aZ94/SqZO5N7I57V6XRXw9pNgCL7N/LNeF0vQ303lrwQ4G+/eDrBzldjbu3PLJPt2KUFSAttuhkawSOMeMK+yoGUySAMzAHNFVmEkbCRzHoqQMEEZi9tqgbykAoShTpC+rnlzU6xv2Y74iU7CiqEKRJ18FdRlwcLRaZgZZQiwKm0CchNgbXiTF9n5hLCReDr1d6iNy6KOkEMLSC5rgQBcw+WmW77Ac0rY6RzoV5a32YGFwfiIxTDSAL2OtUOaRn5j4JpiobaZcQBmSAOJMBfRulGgVcAyptZSH+W0NPiCvI9T9ED9LY49ilNZ3Cncd7sIXpX1CSScySTxNyqpO5fRalUfsm14AyB5FNUIRZEsFO0+vX4qej1MDg4iQZBG1jpa4cxKqDkSk1ezGnW6MnTdBNJ7m5tEYXanMddh7vEFUQtyvo/tmYf7Rgcae/W6mdxzGx3FYeKRK4GoxPFKj23T9WtRj+VyKEQmE2x6KznQO2hpzqbZb7rz2Tb3WmxOWdgBzK4sZJMkknXv2qTn4pJNyUM8k7IKKW5ECNvr0U2tkHdHnAXRVIJmQLSeOvDGsmUaExh9pjcAAyWg63AggCNaAcqVnIVbhbIuY1wLjvz1pdonIQJvbLUNpUCUiXJc/SPeDm2whoGvsjPjrVVR5JJJkm54pEoGYvAm5zjlrQJ1FWaPR1MYCYE4yJgTGFhz5rrVejUw1gAMgkunbMD4K5uu8W7zs3L0Onj240jwusmsmeTXFkVJjZLQbiQINxc7CokqbRr2Ge6PirmrRlWx43pPST7WoBAa2pUAAAAHvEalxhbPWHRKbXkh59o92I04BADpdJd83OwMm6x2Nkwpw4FNbiI4Kx1G5AIMRcZciYlKjhEF1xawzi3JXaTpFNwaG0wwiZdic4u2WNhyCkyJzTbPijDtlKEybC22/wCSYhBqAhSayZyEbT3x61IYBOUZq3RKobUa4iYM8DqO+DeNyqG22Y9QujR2MxxIgjM+6BI/NJjHpNUFtgLuLtdgSIAngVyLoqGQADAsSMpOHPf+a0urPRIqvdUqCaVIAkfTeewzncncCouXbGyaXcza6C0L2GjSbVNIwuO0UW9gHe4+9wAXQFOtXL3FxzPduAGoDJQBVcVXI5O3sJCEKRAaEJuEIGSkghwtkQRNiMudpWZ0vRDazoEB4FVmwB84hyeHDktEOgz+Y7lV007FTonINqPpmNjgHtMbbPWHWwuF+Dq9KzennS8nHUosvhuGt97jlnruuSo6Y3CFZVInC10tGRiJyz9alSuMewigQmASkUiQwU2xrtbvKUolAChCZckgATZTkgE4QSATsBMEoJSTToUlaaNtlINAaBAbIA876zOtSUaT5Yw6y0eHuz4TzUl6TG04qj57lTU2n5BEIlCmVmJ1o0dmFtTKo5xB+sALuO8e6J1zuXnStnrU/wCXaNTabI/xDGfF3gsdSxqlsE229xFTfQIzHlrAI8CFFMiwMjvv6spkCKsZozjk05A8jl5pNbJzHelPJFgIMMTqEeOSkaZGfwKvgHCC8ZMbiAMBuK4IiSRYqmvhk4QQNQJBOvWANUJDorUms492vYgG8555q9+AYC2T7rS4GO1JxYd2WaBIgaYLW53Lp5YYgL22jaH7HR6VKIcR7ap9p/ZHJgb3leR0KiKmkU2gSHvYIk5F0EE8F7rpB7XVXFtmzA5CLbrKibuaXjcviqg35OSEbE3ZpEqZAtawRkTvBhNVJJbhsCIQhMQKrpEToz/q1KLvFzP/AKVqr0/91rcaP+qFRqf8pGnSOs0PsxkQnCF5498GLu8Ek4RCAEhCcIASrdWjUSBYkCQCrHaytTo2lhpN3jEeLrrTp8PrSaOZ1HWPSxi4rdmL+lt2rp0emaghoiSJcRYAbNpmLDYtjANg7gpLbHQJO2zj5Os5JRpKhNaAABkAGjgBA8k4QhdFKlSOG227YQiEITEZnTvRRqhrmdtowkfSaCSI3iSI4LzNTR3NMEEcRHmvcoKhUl+LLLi/yR4inoj3GA0ngCfJVOYQYOpe8Xl+sVHDWn6QDueR8RPNNSmpLufINQcX2oypQmhaKKRShNCAEhSSQBsdT2TptH6ri77rS74L0awOpn7437NX/SevQBZl+cv0Xy/CP7BNud/wSQplQEjZ4oQhA7BNgk3Mb0kIAFDTf3arxo/6k/BTUOkDGjH61WmOTWvcfEtWfUusUjXoo92eCXkxQEIQvPnvATJSQgAQCgFCAI1MjwK3aYgAbAPJYZC3KbpAO5dPp73kec65F1B/ZJCELqnmgQhCABJNCABCEIAF5/rSL0zud5hegXm+s9WajG/RaT94/kmlbHdGMhTNKwMiCSM72jVsuokK2yAkIQgAQhNAG11NP64ze2qO+k8L0IXmOq1YN02gTl7RrTwd7vxXqXNgkbCR3WWeqmy27ihSiUIUiIQkmhAgQhCABU9LfsKX8Sp/TTQhZNZ/kzp9L/8ATEyEIQuEe1BCEIAEIQgAWr0f+zHE+aSFv0H+j+jidb/wj9nSkhC7J5MaEIQIEJIQA0JIQAyvIdNn9Yqfa+ASQpR5E+DhTQhWCBSOXM+QQhDAce6OaghCEBdoJ+Vp/bZ/UF7/AKR/bVPtv8yhCql+ROPBRq5pIQkDEUIQgR//2Q=="/>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5060" name="AutoShape 4" descr="data:image/jpeg;base64,/9j/4AAQSkZJRgABAQAAAQABAAD/2wCEAAkGBhQSEBQUExQUFRQUFRQUFxcXFRQVFBgUFRUWFRUaFBQXHCYeFxkkGRUUHy8gJCcpLCwsFx4xNTAqNSYrLCkBCQoKDgwOFw8PGiwlHyQpLCktKS0pKSksKSwpKSwpLCwpLCksLCwpLCksLCwpKSksLCwpKSkpLCwsLCwsNSwsLP/AABEIAMIBAwMBIgACEQEDEQH/xAAbAAACAwEBAQAAAAAAAAAAAAAAAQIDBQQGB//EAEYQAAEDAgIGBwMIBwcFAAAAAAEAAhEDIRIxBEFRYXGBBQYykaGx8BMiwSNCUmJyktHhFCQzNHOiskNTgoOz0vEVFlRjwv/EABsBAAIDAQEBAAAAAAAAAAAAAAABAgMEBQYH/8QAKREAAgIBAwMEAgMBAQAAAAAAAAECEQMEITEFElETQWFxMoEiIzOxNP/aAAwDAQACEQMRAD8A1YQhC3HNABXn9mBvLhzgGTyVIf63K59T3SMrgwMrj8kmSRQm5SLpGWXx2qJTEKEEoCJQIAEEJtElJAAEIlEoCwQQhBKACEIQgCXs7XI4a0jGpJCAsEEoRKABCJRKBAAgoKAgZO4iZvceVuYSExkYQ6oTAOoQPNdft4oOYI7TSduvvuBdRboklZx+v+EFqQUy6Yt4qQiEIUi6880i5ABqSlMlKUCBCEIEJNCEAJNCcoGKEIhSBtCAIoQQpB1tV+M/ggCKF1/ooDBUquFNmqRLnfw25niVxVem6YMUqIdsdUJcTwY2APFZsmpx4+Tbg0GbPvFbeRlNcp6cqH+6aP4TIy2wraWkveBIYBniwBrncAIhvG53KOLVLK6imWanp8tPG5yRahOElrOaCEJgoGJCkY1JSgBJK/Q9FdWeW02lxGZya2fpuyHASdy9Do/VcBvy1SQLw33GjbLjcjuVMs0Y7F0cMpbnl5U6dIu7IJ4AnyXoanSGiUT8nTDztif5nfBc9XrXU+a1jBwk/h4IU5vhCcILlnA3oiscqT+YjzVrerlc/M73N/FRq9O13Z1HDhA8lQ7T6hzqP+878U/7PgVw+TtHVev9Fv3gpjqxWg2bNo94beCz6lazYe8uPakkAHVF7qONwPaNr2cUVPyP+Pg7T1br/QB/xN/FVP6Crj+zdyg+Srb0i8GznfecJ4wc1c3puoPnu+9N+epH9nwH9fycr9CqN7THji0qla9LrPWGtruLf9sfFdLOsVJ/7aj/AIgA8d0Bw5So981zEfZGXDPPoXq/+h6PWZipOgHItOITsIOXCyxukegalKTZzPpDVxGYUo5oyFLFKJmoQhWlIkwUIQMSE0IASkw3VVfSGs7TgNxz+6Lrlf0qIlrHkTEkBo8b+Cplmxx5Zfj0+XJ+MWaFV0xwXTRDKVM16oxCcNNn03jb9Ua1ijpR7y0Nptkw27jEkgDIBdXWfSZrezHYogU2jVIHvniXT3LJm1cexqHJ09J02byr1VtyZ2nae+s8veZJ7gNQaNQ3KhCjVMArk7tnq3UI7cI6tA0bGcR7INhtI1ncFqhU6I9haAwggACy6tHZLgPVhK9BghHHCkeE1WaefK5SKwUywjPWjWkrzMxITQgiIJPmDGeripIQ1Y0et6nvZ+h0wzNoioPnCr8/FvJvvEKPWtjzSGGcAJxx4TuXlqFV1N2Njix2UjWNjgbOHFb2idbnC1VgO9lu9jrdx5LD6UoO1ubfVjNU9jz6UL0lU6HWvi9m47izvn3VS7qxivTqsd6+rK0LNH32M/ov23MKElrVerVds+7i+y4Se+FlaRomkty0WseGE/0kpvLBe4vSk/YbWyVeaBbO0Cc8xl+KzfaaXl+iVRJiXMqAczEQrqNbS6gdOiuBa0RLHtmNQtcwFF5SaxFgTBE3FlGhR0h0fqdccvg6PNaVHq/XcJ9mW7nFoPgSFL1oeSPpTRnSghbbOqdT572MHM/gPFXN6J0Wn+0q4/q4hHNrLnmUnmXtuNYn77HF1Spv/SXOZ+ywEVD801PmDe4Xk7F7F7wAZiNc5RrncsOt1ipMaBSZIuABDGiN2xZml6ZVrUy9xAYDGAWH581l9OUn3PY0vJFKluZ9dgL3FsBpc7Df5smPBCrDvUIW8wkE0KdJgu5xhjBicdcbBtcTAG8hDaSthGLk6RBxAaXOOFotOcnY0fOdu8lmaR0k51mSxvH3zxd83g3vKr0zTDUdiNgLNaMmN2Dadp1lUhcXPq5TdR2R6zRdLhjSll3f/BNaBkOO3mVLF5zCUIWI7KSXBayrEETiBBBnWDIgLt6YpS4Vm9mtL42P+e3vM8Cs4BddLSw2WkE03RiE3kZOYdTh45KSe1Fc07UkcajUOXELtOhgS4fKMgw4GI+2D2Tu7iqK0tbGEA9qTmQYIjZlq2lKhuVrYqdTGqZ25GeIXRo/SLm9r3xt+cP9yre6YvKgrIZZY3cWUZtHizr+S/ZtUawcAWmQprEo1Sx2JvManDfv2FbFKoHNDhkfRB3grs6fUrKq9zyet0M9NLynwyaEIWo5wJJoQABCIWV030r7P5Nhh57R+iDqH1oz2JN0TSst6R6YbSkdp+wZD7R1cFg1+l6rjMxuAEZrm0uMZwzh1T6581UAhY095bg51tE09H6arhuFlWqCLgtqOENbixYgDfMdy7G9btKYRFeqRhEh7gbkZtMeaxKNcsnCYmxj1tTrvxEHcBuGwDcp9kfBHvfk2v8AvvTf74wb9lkjgcKgevWm/wDkO+7T/wBqx20pvIsJjnlx1pOeCbADPLeZ19yOyHgO+Xk1n9c9NOekVOWEeQXNV6xaS7taRWP+Y+O4FZ8IIUuyPgXc/J2aL0xWY6Q9xnMOOJp+0HWK9L0X0uyvDbU6ups+487GOOR+qeR1LyTHDC6QSTGEzkZk21yJVareNcx2ZJZPaW5714udW7/lXGtLSN4OzaMuaz+g+lP0mmWOM16bZnXUpjOdr2jXrHBdbTYjb8LhQW/JJquCCEwhTIBKr6aqYKdOnrf8s/hcUx3YncwrWskgbbd9lw9YKmLSauxrvZjhTAZbuJ5rBrp1BLydjo+FTz9z9jglKUIXGPXkmg6tSIvEXVlKoJEixz27uH5lXmsyKkgl5jBBBaMsUk3Toi5UcrXeuCjKsewRMjgCZ8rKEXzSGiej1y0yJB3eR2jcnWrOdd19UxHlZV04m+w+VvGE3MixmbHv+KYnFNkAEKWGMx61IDZHDh6KQ+CMrs6Mq+8W6nXH2gJ8RPcFyIZUwkO1tId3GfgrMU3CakjPq8KzYpQZuSiU3tufVtSS9InZ4FqnQShCECK9J0r2VN9T6ItveTDR335LxNSqSSTckkk6yTcyvSdbHYWU6YIOJznmDIIb7jY5l68wiCu2SnskhwmB6zTcNvrJI8VaQGwEm2e5S0hmF0QRZsg5yWgnxlWF0OxsGFuKwmYGcE5mwUukdLFWo54aGYvmt7IgAW7kvcKVFWjvANwe8jXrjconOSn7S0RzgSh9Qk6vgNXJAEMKRKuAJLW4RMxxvr/FRfSIz16807CisnclKZCSBHV0fp7qNWnUbnTcHDeBmDuIkc173S6TcWJvYeGvZH0XgOA8Y5L50NuyLHXdfQtE0ttTQqLwAIx0o2FpDhGWWMjgFTk2kmXQ3i0UJKWHh3oTK6L+jWzXpDbUZ/UF5/S3zUedr3n+Yr0PRZivS/iM/qC87pDYe8fWd/UVyuocxPR9D5n+iuUIQuYelBSD/WfmooQBIPun7S0KKSALNQPIWtbPmhj4IJgxqM37lXKAgVEs06bJyvHem2IN4tGyVZRgBxJggCB9K8ESN0oE3RV7M/8ANvNRw5+u5dugaCa9QgODYaTJ3R+a4nPt6unQu5bp+xttPutOcsZ34RPiCmmyiWsaDm1oB2TJJ845Ic2D3eK9Hi/BX4PAZq9SVcWxIlBaYQQrCo891pqfLUwcm0mfzOc4+YWIStrrVo59q1/zXsaOBpgNcD4HmsSFLHwE+SdR82nL8Es1OjF8WUcL6kOcAYsQPHmpkCubb/WpEJwooAscLA6pI8j8VEOUUFAHXo+kHE2TZsCTZsRAmIPilpGlXIHZmw4Em0byVXo7wDJEjKLTfZv3p1DIJJFzlrttGofmlRK9ikFNgBIBIG8zbuSB129bkSmROnRSxrwXHEGlpwge669wSchvuvWdVa5/QKmX7xs1OpAmNl14lez6rt/UKm/SRHKkFVkXH2WQfP0dUoShCCJZQfhe12xzT3EFZnTNLDpNYahVfHDESPArvXN1kH6wXfTZSf8AeY0eYK5uvX8UzvdElWSUfgzYRCSFyT1Q4ShCEAOEQkpPYRY7vG4QAoQUkIAkEEpJIA6tDrxAiZJH3hhz5rkeLKyk6CDNwZ38lBMi4p38m62uHgOGTwHDnmORkckLg6KrZ0zrlzOObm8x7w4Fd4XoNPkWSCZ4TV4HgyuDBCSVSs1jHPd2WCTvOTWjeTbv2K5ulZmSt0YfWqvenT1taXHi+CB90N71gqzStIdUe57rucSTzVSnjjS3Fklb2HCZ9eaiiVMgSlCjKEwGpWjXPKPxUEIoC7SKbWmGuxiB72EtuRex2G0pVamIza+oCNSqTcUqAm4CJB1xEeMqJSaYRiPrfsQAL2/QTMPR9P69as7k0NYPivEN3r39BmHRdEb/AOnGeNV7n+UKrI+EWQ4bK0IQkIaq6ebLKD/qPpnix0j+V47laQnpTMejPGum5tUfZ7FTwc08is2rh3Yn8HQ6bl9LURb99jBRCELgntwQiUw7LaPWSAJinmNeyLqJbv8AWxXMp1Kz7Bz3uJPHaScgPJJ1JzS5pEFuc7dyZGyhSFIkE6hmba0wzZn5cVZTiCSNl+ByytN0htkHUgAJNyAYF4BnXt3KBUqjhiMCBOR/HYot3oGidNk6pCg+JMZeti6aelDC0QPddnEmNm+5PhsVDxrsN3wTIpuxCQQQYIMgjMEGxHNbp0jG1phoiQcIycIxCdYyI3ELz7qgGZHetToofJuOpzmlu8NDgSN1wN8blt0UmslezOL1iGOWLuvdHVC891n6Ql/sWn3aZ94/SqZO5N7I57V6XRXw9pNgCL7N/LNeF0vQ303lrwQ4G+/eDrBzldjbu3PLJPt2KUFSAttuhkawSOMeMK+yoGUySAMzAHNFVmEkbCRzHoqQMEEZi9tqgbykAoShTpC+rnlzU6xv2Y74iU7CiqEKRJ18FdRlwcLRaZgZZQiwKm0CchNgbXiTF9n5hLCReDr1d6iNy6KOkEMLSC5rgQBcw+WmW77Ac0rY6RzoV5a32YGFwfiIxTDSAL2OtUOaRn5j4JpiobaZcQBmSAOJMBfRulGgVcAyptZSH+W0NPiCvI9T9ED9LY49ilNZ3Cncd7sIXpX1CSScySTxNyqpO5fRalUfsm14AyB5FNUIRZEsFO0+vX4qej1MDg4iQZBG1jpa4cxKqDkSk1ezGnW6MnTdBNJ7m5tEYXanMddh7vEFUQtyvo/tmYf7Rgcae/W6mdxzGx3FYeKRK4GoxPFKj23T9WtRj+VyKEQmE2x6KznQO2hpzqbZb7rz2Tb3WmxOWdgBzK4sZJMkknXv2qTn4pJNyUM8k7IKKW5ECNvr0U2tkHdHnAXRVIJmQLSeOvDGsmUaExh9pjcAAyWg63AggCNaAcqVnIVbhbIuY1wLjvz1pdonIQJvbLUNpUCUiXJc/SPeDm2whoGvsjPjrVVR5JJJkm54pEoGYvAm5zjlrQJ1FWaPR1MYCYE4yJgTGFhz5rrVejUw1gAMgkunbMD4K5uu8W7zs3L0Onj240jwusmsmeTXFkVJjZLQbiQINxc7CokqbRr2Ge6PirmrRlWx43pPST7WoBAa2pUAAAAHvEalxhbPWHRKbXkh59o92I04BADpdJd83OwMm6x2Nkwpw4FNbiI4Kx1G5AIMRcZciYlKjhEF1xawzi3JXaTpFNwaG0wwiZdic4u2WNhyCkyJzTbPijDtlKEybC22/wCSYhBqAhSayZyEbT3x61IYBOUZq3RKobUa4iYM8DqO+DeNyqG22Y9QujR2MxxIgjM+6BI/NJjHpNUFtgLuLtdgSIAngVyLoqGQADAsSMpOHPf+a0urPRIqvdUqCaVIAkfTeewzncncCouXbGyaXcza6C0L2GjSbVNIwuO0UW9gHe4+9wAXQFOtXL3FxzPduAGoDJQBVcVXI5O3sJCEKRAaEJuEIGSkghwtkQRNiMudpWZ0vRDazoEB4FVmwB84hyeHDktEOgz+Y7lV007FTonINqPpmNjgHtMbbPWHWwuF+Dq9KzennS8nHUosvhuGt97jlnruuSo6Y3CFZVInC10tGRiJyz9alSuMewigQmASkUiQwU2xrtbvKUolAChCZckgATZTkgE4QSATsBMEoJSTToUlaaNtlINAaBAbIA876zOtSUaT5Yw6y0eHuz4TzUl6TG04qj57lTU2n5BEIlCmVmJ1o0dmFtTKo5xB+sALuO8e6J1zuXnStnrU/wCXaNTabI/xDGfF3gsdSxqlsE229xFTfQIzHlrAI8CFFMiwMjvv6spkCKsZozjk05A8jl5pNbJzHelPJFgIMMTqEeOSkaZGfwKvgHCC8ZMbiAMBuK4IiSRYqmvhk4QQNQJBOvWANUJDorUms492vYgG8555q9+AYC2T7rS4GO1JxYd2WaBIgaYLW53Lp5YYgL22jaH7HR6VKIcR7ap9p/ZHJgb3leR0KiKmkU2gSHvYIk5F0EE8F7rpB7XVXFtmzA5CLbrKibuaXjcviqg35OSEbE3ZpEqZAtawRkTvBhNVJJbhsCIQhMQKrpEToz/q1KLvFzP/AKVqr0/91rcaP+qFRqf8pGnSOs0PsxkQnCF5498GLu8Ek4RCAEhCcIASrdWjUSBYkCQCrHaytTo2lhpN3jEeLrrTp8PrSaOZ1HWPSxi4rdmL+lt2rp0emaghoiSJcRYAbNpmLDYtjANg7gpLbHQJO2zj5Os5JRpKhNaAABkAGjgBA8k4QhdFKlSOG227YQiEITEZnTvRRqhrmdtowkfSaCSI3iSI4LzNTR3NMEEcRHmvcoKhUl+LLLi/yR4inoj3GA0ngCfJVOYQYOpe8Xl+sVHDWn6QDueR8RPNNSmpLufINQcX2oypQmhaKKRShNCAEhSSQBsdT2TptH6ri77rS74L0awOpn7437NX/SevQBZl+cv0Xy/CP7BNud/wSQplQEjZ4oQhA7BNgk3Mb0kIAFDTf3arxo/6k/BTUOkDGjH61WmOTWvcfEtWfUusUjXoo92eCXkxQEIQvPnvATJSQgAQCgFCAI1MjwK3aYgAbAPJYZC3KbpAO5dPp73kec65F1B/ZJCELqnmgQhCABJNCABCEIAF5/rSL0zud5hegXm+s9WajG/RaT94/kmlbHdGMhTNKwMiCSM72jVsuokK2yAkIQgAQhNAG11NP64ze2qO+k8L0IXmOq1YN02gTl7RrTwd7vxXqXNgkbCR3WWeqmy27ihSiUIUiIQkmhAgQhCABU9LfsKX8Sp/TTQhZNZ/kzp9L/8ATEyEIQuEe1BCEIAEIQgAWr0f+zHE+aSFv0H+j+jidb/wj9nSkhC7J5MaEIQIEJIQA0JIQAyvIdNn9Yqfa+ASQpR5E+DhTQhWCBSOXM+QQhDAce6OaghCEBdoJ+Vp/bZ/UF7/AKR/bVPtv8yhCql+ROPBRq5pIQkDEUIQgR//2Q=="/>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5062" name="AutoShape 6" descr="data:image/jpeg;base64,/9j/4AAQSkZJRgABAQAAAQABAAD/2wCEAAkGBhQSEBQUExQUFRQUFRQUFxcXFRQVFBgUFRUWFRUaFBQXHCYeFxkkGRUUHy8gJCcpLCwsFx4xNTAqNSYrLCkBCQoKDgwOFw8PGiwlHyQpLCktKS0pKSksKSwpKSwpLCwpLCksLCwpLCksLCwpKSksLCwpKSkpLCwsLCwsNSwsLP/AABEIAMIBAwMBIgACEQEDEQH/xAAbAAACAwEBAQAAAAAAAAAAAAAAAQIDBQQGB//EAEYQAAEDAgIGBwMIBwcFAAAAAAEAAhEDIRIxBEFRYXGBBQYykaGx8BMiwSNCUmJyktHhFCQzNHOiskNTgoOz0vEVFlRjwv/EABsBAAIDAQEBAAAAAAAAAAAAAAABAgMEBQYH/8QAKREAAgIBAwMEAgMBAQAAAAAAAAECEQMEITEFElETQWFxMoEiIzOxNP/aAAwDAQACEQMRAD8A1YQhC3HNABXn9mBvLhzgGTyVIf63K59T3SMrgwMrj8kmSRQm5SLpGWXx2qJTEKEEoCJQIAEEJtElJAAEIlEoCwQQhBKACEIQgCXs7XI4a0jGpJCAsEEoRKABCJRKBAAgoKAgZO4iZvceVuYSExkYQ6oTAOoQPNdft4oOYI7TSduvvuBdRboklZx+v+EFqQUy6Yt4qQiEIUi6880i5ABqSlMlKUCBCEIEJNCEAJNCcoGKEIhSBtCAIoQQpB1tV+M/ggCKF1/ooDBUquFNmqRLnfw25niVxVem6YMUqIdsdUJcTwY2APFZsmpx4+Tbg0GbPvFbeRlNcp6cqH+6aP4TIy2wraWkveBIYBniwBrncAIhvG53KOLVLK6imWanp8tPG5yRahOElrOaCEJgoGJCkY1JSgBJK/Q9FdWeW02lxGZya2fpuyHASdy9Do/VcBvy1SQLw33GjbLjcjuVMs0Y7F0cMpbnl5U6dIu7IJ4AnyXoanSGiUT8nTDztif5nfBc9XrXU+a1jBwk/h4IU5vhCcILlnA3oiscqT+YjzVrerlc/M73N/FRq9O13Z1HDhA8lQ7T6hzqP+878U/7PgVw+TtHVev9Fv3gpjqxWg2bNo94beCz6lazYe8uPakkAHVF7qONwPaNr2cUVPyP+Pg7T1br/QB/xN/FVP6Crj+zdyg+Srb0i8GznfecJ4wc1c3puoPnu+9N+epH9nwH9fycr9CqN7THji0qla9LrPWGtruLf9sfFdLOsVJ/7aj/AIgA8d0Bw5So981zEfZGXDPPoXq/+h6PWZipOgHItOITsIOXCyxukegalKTZzPpDVxGYUo5oyFLFKJmoQhWlIkwUIQMSE0IASkw3VVfSGs7TgNxz+6Lrlf0qIlrHkTEkBo8b+Cplmxx5Zfj0+XJ+MWaFV0xwXTRDKVM16oxCcNNn03jb9Ua1ijpR7y0Nptkw27jEkgDIBdXWfSZrezHYogU2jVIHvniXT3LJm1cexqHJ09J02byr1VtyZ2nae+s8veZJ7gNQaNQ3KhCjVMArk7tnq3UI7cI6tA0bGcR7INhtI1ncFqhU6I9haAwggACy6tHZLgPVhK9BghHHCkeE1WaefK5SKwUywjPWjWkrzMxITQgiIJPmDGeripIQ1Y0et6nvZ+h0wzNoioPnCr8/FvJvvEKPWtjzSGGcAJxx4TuXlqFV1N2Njix2UjWNjgbOHFb2idbnC1VgO9lu9jrdx5LD6UoO1ubfVjNU9jz6UL0lU6HWvi9m47izvn3VS7qxivTqsd6+rK0LNH32M/ov23MKElrVerVds+7i+y4Se+FlaRomkty0WseGE/0kpvLBe4vSk/YbWyVeaBbO0Cc8xl+KzfaaXl+iVRJiXMqAczEQrqNbS6gdOiuBa0RLHtmNQtcwFF5SaxFgTBE3FlGhR0h0fqdccvg6PNaVHq/XcJ9mW7nFoPgSFL1oeSPpTRnSghbbOqdT572MHM/gPFXN6J0Wn+0q4/q4hHNrLnmUnmXtuNYn77HF1Spv/SXOZ+ywEVD801PmDe4Xk7F7F7wAZiNc5RrncsOt1ipMaBSZIuABDGiN2xZml6ZVrUy9xAYDGAWH581l9OUn3PY0vJFKluZ9dgL3FsBpc7Df5smPBCrDvUIW8wkE0KdJgu5xhjBicdcbBtcTAG8hDaSthGLk6RBxAaXOOFotOcnY0fOdu8lmaR0k51mSxvH3zxd83g3vKr0zTDUdiNgLNaMmN2Dadp1lUhcXPq5TdR2R6zRdLhjSll3f/BNaBkOO3mVLF5zCUIWI7KSXBayrEETiBBBnWDIgLt6YpS4Vm9mtL42P+e3vM8Cs4BddLSw2WkE03RiE3kZOYdTh45KSe1Fc07UkcajUOXELtOhgS4fKMgw4GI+2D2Tu7iqK0tbGEA9qTmQYIjZlq2lKhuVrYqdTGqZ25GeIXRo/SLm9r3xt+cP9yre6YvKgrIZZY3cWUZtHizr+S/ZtUawcAWmQprEo1Sx2JvManDfv2FbFKoHNDhkfRB3grs6fUrKq9zyet0M9NLynwyaEIWo5wJJoQABCIWV030r7P5Nhh57R+iDqH1oz2JN0TSst6R6YbSkdp+wZD7R1cFg1+l6rjMxuAEZrm0uMZwzh1T6581UAhY095bg51tE09H6arhuFlWqCLgtqOENbixYgDfMdy7G9btKYRFeqRhEh7gbkZtMeaxKNcsnCYmxj1tTrvxEHcBuGwDcp9kfBHvfk2v8AvvTf74wb9lkjgcKgevWm/wDkO+7T/wBqx20pvIsJjnlx1pOeCbADPLeZ19yOyHgO+Xk1n9c9NOekVOWEeQXNV6xaS7taRWP+Y+O4FZ8IIUuyPgXc/J2aL0xWY6Q9xnMOOJp+0HWK9L0X0uyvDbU6ups+487GOOR+qeR1LyTHDC6QSTGEzkZk21yJVareNcx2ZJZPaW5714udW7/lXGtLSN4OzaMuaz+g+lP0mmWOM16bZnXUpjOdr2jXrHBdbTYjb8LhQW/JJquCCEwhTIBKr6aqYKdOnrf8s/hcUx3YncwrWskgbbd9lw9YKmLSauxrvZjhTAZbuJ5rBrp1BLydjo+FTz9z9jglKUIXGPXkmg6tSIvEXVlKoJEixz27uH5lXmsyKkgl5jBBBaMsUk3Toi5UcrXeuCjKsewRMjgCZ8rKEXzSGiej1y0yJB3eR2jcnWrOdd19UxHlZV04m+w+VvGE3MixmbHv+KYnFNkAEKWGMx61IDZHDh6KQ+CMrs6Mq+8W6nXH2gJ8RPcFyIZUwkO1tId3GfgrMU3CakjPq8KzYpQZuSiU3tufVtSS9InZ4FqnQShCECK9J0r2VN9T6ItveTDR335LxNSqSSTckkk6yTcyvSdbHYWU6YIOJznmDIIb7jY5l68wiCu2SnskhwmB6zTcNvrJI8VaQGwEm2e5S0hmF0QRZsg5yWgnxlWF0OxsGFuKwmYGcE5mwUukdLFWo54aGYvmt7IgAW7kvcKVFWjvANwe8jXrjconOSn7S0RzgSh9Qk6vgNXJAEMKRKuAJLW4RMxxvr/FRfSIz16807CisnclKZCSBHV0fp7qNWnUbnTcHDeBmDuIkc173S6TcWJvYeGvZH0XgOA8Y5L50NuyLHXdfQtE0ttTQqLwAIx0o2FpDhGWWMjgFTk2kmXQ3i0UJKWHh3oTK6L+jWzXpDbUZ/UF5/S3zUedr3n+Yr0PRZivS/iM/qC87pDYe8fWd/UVyuocxPR9D5n+iuUIQuYelBSD/WfmooQBIPun7S0KKSALNQPIWtbPmhj4IJgxqM37lXKAgVEs06bJyvHem2IN4tGyVZRgBxJggCB9K8ESN0oE3RV7M/8ANvNRw5+u5dugaCa9QgODYaTJ3R+a4nPt6unQu5bp+xttPutOcsZ34RPiCmmyiWsaDm1oB2TJJ845Ic2D3eK9Hi/BX4PAZq9SVcWxIlBaYQQrCo891pqfLUwcm0mfzOc4+YWIStrrVo59q1/zXsaOBpgNcD4HmsSFLHwE+SdR82nL8Es1OjF8WUcL6kOcAYsQPHmpkCubb/WpEJwooAscLA6pI8j8VEOUUFAHXo+kHE2TZsCTZsRAmIPilpGlXIHZmw4Em0byVXo7wDJEjKLTfZv3p1DIJJFzlrttGofmlRK9ikFNgBIBIG8zbuSB129bkSmROnRSxrwXHEGlpwge669wSchvuvWdVa5/QKmX7xs1OpAmNl14lez6rt/UKm/SRHKkFVkXH2WQfP0dUoShCCJZQfhe12xzT3EFZnTNLDpNYahVfHDESPArvXN1kH6wXfTZSf8AeY0eYK5uvX8UzvdElWSUfgzYRCSFyT1Q4ShCEAOEQkpPYRY7vG4QAoQUkIAkEEpJIA6tDrxAiZJH3hhz5rkeLKyk6CDNwZ38lBMi4p38m62uHgOGTwHDnmORkckLg6KrZ0zrlzOObm8x7w4Fd4XoNPkWSCZ4TV4HgyuDBCSVSs1jHPd2WCTvOTWjeTbv2K5ulZmSt0YfWqvenT1taXHi+CB90N71gqzStIdUe57rucSTzVSnjjS3Fklb2HCZ9eaiiVMgSlCjKEwGpWjXPKPxUEIoC7SKbWmGuxiB72EtuRex2G0pVamIza+oCNSqTcUqAm4CJB1xEeMqJSaYRiPrfsQAL2/QTMPR9P69as7k0NYPivEN3r39BmHRdEb/AOnGeNV7n+UKrI+EWQ4bK0IQkIaq6ebLKD/qPpnix0j+V47laQnpTMejPGum5tUfZ7FTwc08is2rh3Yn8HQ6bl9LURb99jBRCELgntwQiUw7LaPWSAJinmNeyLqJbv8AWxXMp1Kz7Bz3uJPHaScgPJJ1JzS5pEFuc7dyZGyhSFIkE6hmba0wzZn5cVZTiCSNl+ByytN0htkHUgAJNyAYF4BnXt3KBUqjhiMCBOR/HYot3oGidNk6pCg+JMZeti6aelDC0QPddnEmNm+5PhsVDxrsN3wTIpuxCQQQYIMgjMEGxHNbp0jG1phoiQcIycIxCdYyI3ELz7qgGZHetToofJuOpzmlu8NDgSN1wN8blt0UmslezOL1iGOWLuvdHVC891n6Ql/sWn3aZ94/SqZO5N7I57V6XRXw9pNgCL7N/LNeF0vQ303lrwQ4G+/eDrBzldjbu3PLJPt2KUFSAttuhkawSOMeMK+yoGUySAMzAHNFVmEkbCRzHoqQMEEZi9tqgbykAoShTpC+rnlzU6xv2Y74iU7CiqEKRJ18FdRlwcLRaZgZZQiwKm0CchNgbXiTF9n5hLCReDr1d6iNy6KOkEMLSC5rgQBcw+WmW77Ac0rY6RzoV5a32YGFwfiIxTDSAL2OtUOaRn5j4JpiobaZcQBmSAOJMBfRulGgVcAyptZSH+W0NPiCvI9T9ED9LY49ilNZ3Cncd7sIXpX1CSScySTxNyqpO5fRalUfsm14AyB5FNUIRZEsFO0+vX4qej1MDg4iQZBG1jpa4cxKqDkSk1ezGnW6MnTdBNJ7m5tEYXanMddh7vEFUQtyvo/tmYf7Rgcae/W6mdxzGx3FYeKRK4GoxPFKj23T9WtRj+VyKEQmE2x6KznQO2hpzqbZb7rz2Tb3WmxOWdgBzK4sZJMkknXv2qTn4pJNyUM8k7IKKW5ECNvr0U2tkHdHnAXRVIJmQLSeOvDGsmUaExh9pjcAAyWg63AggCNaAcqVnIVbhbIuY1wLjvz1pdonIQJvbLUNpUCUiXJc/SPeDm2whoGvsjPjrVVR5JJJkm54pEoGYvAm5zjlrQJ1FWaPR1MYCYE4yJgTGFhz5rrVejUw1gAMgkunbMD4K5uu8W7zs3L0Onj240jwusmsmeTXFkVJjZLQbiQINxc7CokqbRr2Ge6PirmrRlWx43pPST7WoBAa2pUAAAAHvEalxhbPWHRKbXkh59o92I04BADpdJd83OwMm6x2Nkwpw4FNbiI4Kx1G5AIMRcZciYlKjhEF1xawzi3JXaTpFNwaG0wwiZdic4u2WNhyCkyJzTbPijDtlKEybC22/wCSYhBqAhSayZyEbT3x61IYBOUZq3RKobUa4iYM8DqO+DeNyqG22Y9QujR2MxxIgjM+6BI/NJjHpNUFtgLuLtdgSIAngVyLoqGQADAsSMpOHPf+a0urPRIqvdUqCaVIAkfTeewzncncCouXbGyaXcza6C0L2GjSbVNIwuO0UW9gHe4+9wAXQFOtXL3FxzPduAGoDJQBVcVXI5O3sJCEKRAaEJuEIGSkghwtkQRNiMudpWZ0vRDazoEB4FVmwB84hyeHDktEOgz+Y7lV007FTonINqPpmNjgHtMbbPWHWwuF+Dq9KzennS8nHUosvhuGt97jlnruuSo6Y3CFZVInC10tGRiJyz9alSuMewigQmASkUiQwU2xrtbvKUolAChCZckgATZTkgE4QSATsBMEoJSTToUlaaNtlINAaBAbIA876zOtSUaT5Yw6y0eHuz4TzUl6TG04qj57lTU2n5BEIlCmVmJ1o0dmFtTKo5xB+sALuO8e6J1zuXnStnrU/wCXaNTabI/xDGfF3gsdSxqlsE229xFTfQIzHlrAI8CFFMiwMjvv6spkCKsZozjk05A8jl5pNbJzHelPJFgIMMTqEeOSkaZGfwKvgHCC8ZMbiAMBuK4IiSRYqmvhk4QQNQJBOvWANUJDorUms492vYgG8555q9+AYC2T7rS4GO1JxYd2WaBIgaYLW53Lp5YYgL22jaH7HR6VKIcR7ap9p/ZHJgb3leR0KiKmkU2gSHvYIk5F0EE8F7rpB7XVXFtmzA5CLbrKibuaXjcviqg35OSEbE3ZpEqZAtawRkTvBhNVJJbhsCIQhMQKrpEToz/q1KLvFzP/AKVqr0/91rcaP+qFRqf8pGnSOs0PsxkQnCF5498GLu8Ek4RCAEhCcIASrdWjUSBYkCQCrHaytTo2lhpN3jEeLrrTp8PrSaOZ1HWPSxi4rdmL+lt2rp0emaghoiSJcRYAbNpmLDYtjANg7gpLbHQJO2zj5Os5JRpKhNaAABkAGjgBA8k4QhdFKlSOG227YQiEITEZnTvRRqhrmdtowkfSaCSI3iSI4LzNTR3NMEEcRHmvcoKhUl+LLLi/yR4inoj3GA0ngCfJVOYQYOpe8Xl+sVHDWn6QDueR8RPNNSmpLufINQcX2oypQmhaKKRShNCAEhSSQBsdT2TptH6ri77rS74L0awOpn7437NX/SevQBZl+cv0Xy/CP7BNud/wSQplQEjZ4oQhA7BNgk3Mb0kIAFDTf3arxo/6k/BTUOkDGjH61WmOTWvcfEtWfUusUjXoo92eCXkxQEIQvPnvATJSQgAQCgFCAI1MjwK3aYgAbAPJYZC3KbpAO5dPp73kec65F1B/ZJCELqnmgQhCABJNCABCEIAF5/rSL0zud5hegXm+s9WajG/RaT94/kmlbHdGMhTNKwMiCSM72jVsuokK2yAkIQgAQhNAG11NP64ze2qO+k8L0IXmOq1YN02gTl7RrTwd7vxXqXNgkbCR3WWeqmy27ihSiUIUiIQkmhAgQhCABU9LfsKX8Sp/TTQhZNZ/kzp9L/8ATEyEIQuEe1BCEIAEIQgAWr0f+zHE+aSFv0H+j+jidb/wj9nSkhC7J5MaEIQIEJIQA0JIQAyvIdNn9Yqfa+ASQpR5E+DhTQhWCBSOXM+QQhDAce6OaghCEBdoJ+Vp/bZ/UF7/AKR/bVPtv8yhCql+ROPBRq5pIQkDEUIQgR//2Q=="/>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5064" name="Picture 8" descr="http://ethicalframeworks.wikispaces.com/file/view/mmw_ethics_article.jpg/228792654/mmw_ethics_article.jpg"/>
          <p:cNvPicPr>
            <a:picLocks noChangeAspect="1" noChangeArrowheads="1"/>
          </p:cNvPicPr>
          <p:nvPr/>
        </p:nvPicPr>
        <p:blipFill>
          <a:blip r:embed="rId2" cstate="print"/>
          <a:srcRect/>
          <a:stretch>
            <a:fillRect/>
          </a:stretch>
        </p:blipFill>
        <p:spPr bwMode="auto">
          <a:xfrm>
            <a:off x="3286116" y="4286256"/>
            <a:ext cx="2928958" cy="2196719"/>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08912" cy="1080120"/>
          </a:xfrm>
        </p:spPr>
        <p:txBody>
          <a:bodyPr/>
          <a:lstStyle/>
          <a:p>
            <a:pPr algn="ctr"/>
            <a:r>
              <a:rPr lang="en-GB" sz="4000" b="1" dirty="0" smtClean="0">
                <a:solidFill>
                  <a:srgbClr val="FF0000"/>
                </a:solidFill>
              </a:rPr>
              <a:t>Ethical</a:t>
            </a:r>
            <a:r>
              <a:rPr lang="en-GB" sz="4000" b="1" dirty="0" smtClean="0">
                <a:solidFill>
                  <a:schemeClr val="bg2"/>
                </a:solidFill>
              </a:rPr>
              <a:t> Business Behaviour</a:t>
            </a:r>
            <a:endParaRPr lang="en-GB" sz="4000" b="1" dirty="0">
              <a:solidFill>
                <a:schemeClr val="bg2"/>
              </a:solidFill>
            </a:endParaRPr>
          </a:p>
        </p:txBody>
      </p:sp>
      <p:sp>
        <p:nvSpPr>
          <p:cNvPr id="3" name="Content Placeholder 2"/>
          <p:cNvSpPr>
            <a:spLocks noGrp="1"/>
          </p:cNvSpPr>
          <p:nvPr>
            <p:ph idx="1"/>
          </p:nvPr>
        </p:nvSpPr>
        <p:spPr>
          <a:xfrm>
            <a:off x="285720" y="1428736"/>
            <a:ext cx="4929222" cy="4248472"/>
          </a:xfrm>
        </p:spPr>
        <p:txBody>
          <a:bodyPr/>
          <a:lstStyle/>
          <a:p>
            <a:r>
              <a:rPr lang="en-GB" sz="2800" dirty="0" smtClean="0">
                <a:solidFill>
                  <a:schemeClr val="bg2"/>
                </a:solidFill>
              </a:rPr>
              <a:t>Being ‘ethical’ is a commitment to authenticity, honesty and correctness, which cannot be underestimated: it’s complex, demanding, with few white-and-blacks but a lot of greys.</a:t>
            </a:r>
          </a:p>
          <a:p>
            <a:r>
              <a:rPr lang="en-GB" sz="2800" dirty="0" smtClean="0">
                <a:solidFill>
                  <a:schemeClr val="bg2"/>
                </a:solidFill>
              </a:rPr>
              <a:t>And it is more about asking questions than there exist answers.</a:t>
            </a:r>
            <a:endParaRPr lang="en-GB" sz="2800" dirty="0">
              <a:solidFill>
                <a:schemeClr val="bg2"/>
              </a:solidFill>
            </a:endParaRPr>
          </a:p>
        </p:txBody>
      </p:sp>
      <p:sp>
        <p:nvSpPr>
          <p:cNvPr id="45058" name="AutoShape 2" descr="data:image/jpeg;base64,/9j/4AAQSkZJRgABAQAAAQABAAD/2wCEAAkGBhQSEBQUExQUFRQUFRQUFxcXFRQVFBgUFRUWFRUaFBQXHCYeFxkkGRUUHy8gJCcpLCwsFx4xNTAqNSYrLCkBCQoKDgwOFw8PGiwlHyQpLCktKS0pKSksKSwpKSwpLCwpLCksLCwpLCksLCwpKSksLCwpKSkpLCwsLCwsNSwsLP/AABEIAMIBAwMBIgACEQEDEQH/xAAbAAACAwEBAQAAAAAAAAAAAAAAAQIDBQQGB//EAEYQAAEDAgIGBwMIBwcFAAAAAAEAAhEDIRIxBEFRYXGBBQYykaGx8BMiwSNCUmJyktHhFCQzNHOiskNTgoOz0vEVFlRjwv/EABsBAAIDAQEBAAAAAAAAAAAAAAABAgMEBQYH/8QAKREAAgIBAwMEAgMBAQAAAAAAAAECEQMEITEFElETQWFxMoEiIzOxNP/aAAwDAQACEQMRAD8A1YQhC3HNABXn9mBvLhzgGTyVIf63K59T3SMrgwMrj8kmSRQm5SLpGWXx2qJTEKEEoCJQIAEEJtElJAAEIlEoCwQQhBKACEIQgCXs7XI4a0jGpJCAsEEoRKABCJRKBAAgoKAgZO4iZvceVuYSExkYQ6oTAOoQPNdft4oOYI7TSduvvuBdRboklZx+v+EFqQUy6Yt4qQiEIUi6880i5ABqSlMlKUCBCEIEJNCEAJNCcoGKEIhSBtCAIoQQpB1tV+M/ggCKF1/ooDBUquFNmqRLnfw25niVxVem6YMUqIdsdUJcTwY2APFZsmpx4+Tbg0GbPvFbeRlNcp6cqH+6aP4TIy2wraWkveBIYBniwBrncAIhvG53KOLVLK6imWanp8tPG5yRahOElrOaCEJgoGJCkY1JSgBJK/Q9FdWeW02lxGZya2fpuyHASdy9Do/VcBvy1SQLw33GjbLjcjuVMs0Y7F0cMpbnl5U6dIu7IJ4AnyXoanSGiUT8nTDztif5nfBc9XrXU+a1jBwk/h4IU5vhCcILlnA3oiscqT+YjzVrerlc/M73N/FRq9O13Z1HDhA8lQ7T6hzqP+878U/7PgVw+TtHVev9Fv3gpjqxWg2bNo94beCz6lazYe8uPakkAHVF7qONwPaNr2cUVPyP+Pg7T1br/QB/xN/FVP6Crj+zdyg+Srb0i8GznfecJ4wc1c3puoPnu+9N+epH9nwH9fycr9CqN7THji0qla9LrPWGtruLf9sfFdLOsVJ/7aj/AIgA8d0Bw5So981zEfZGXDPPoXq/+h6PWZipOgHItOITsIOXCyxukegalKTZzPpDVxGYUo5oyFLFKJmoQhWlIkwUIQMSE0IASkw3VVfSGs7TgNxz+6Lrlf0qIlrHkTEkBo8b+Cplmxx5Zfj0+XJ+MWaFV0xwXTRDKVM16oxCcNNn03jb9Ua1ijpR7y0Nptkw27jEkgDIBdXWfSZrezHYogU2jVIHvniXT3LJm1cexqHJ09J02byr1VtyZ2nae+s8veZJ7gNQaNQ3KhCjVMArk7tnq3UI7cI6tA0bGcR7INhtI1ncFqhU6I9haAwggACy6tHZLgPVhK9BghHHCkeE1WaefK5SKwUywjPWjWkrzMxITQgiIJPmDGeripIQ1Y0et6nvZ+h0wzNoioPnCr8/FvJvvEKPWtjzSGGcAJxx4TuXlqFV1N2Njix2UjWNjgbOHFb2idbnC1VgO9lu9jrdx5LD6UoO1ubfVjNU9jz6UL0lU6HWvi9m47izvn3VS7qxivTqsd6+rK0LNH32M/ov23MKElrVerVds+7i+y4Se+FlaRomkty0WseGE/0kpvLBe4vSk/YbWyVeaBbO0Cc8xl+KzfaaXl+iVRJiXMqAczEQrqNbS6gdOiuBa0RLHtmNQtcwFF5SaxFgTBE3FlGhR0h0fqdccvg6PNaVHq/XcJ9mW7nFoPgSFL1oeSPpTRnSghbbOqdT572MHM/gPFXN6J0Wn+0q4/q4hHNrLnmUnmXtuNYn77HF1Spv/SXOZ+ywEVD801PmDe4Xk7F7F7wAZiNc5RrncsOt1ipMaBSZIuABDGiN2xZml6ZVrUy9xAYDGAWH581l9OUn3PY0vJFKluZ9dgL3FsBpc7Df5smPBCrDvUIW8wkE0KdJgu5xhjBicdcbBtcTAG8hDaSthGLk6RBxAaXOOFotOcnY0fOdu8lmaR0k51mSxvH3zxd83g3vKr0zTDUdiNgLNaMmN2Dadp1lUhcXPq5TdR2R6zRdLhjSll3f/BNaBkOO3mVLF5zCUIWI7KSXBayrEETiBBBnWDIgLt6YpS4Vm9mtL42P+e3vM8Cs4BddLSw2WkE03RiE3kZOYdTh45KSe1Fc07UkcajUOXELtOhgS4fKMgw4GI+2D2Tu7iqK0tbGEA9qTmQYIjZlq2lKhuVrYqdTGqZ25GeIXRo/SLm9r3xt+cP9yre6YvKgrIZZY3cWUZtHizr+S/ZtUawcAWmQprEo1Sx2JvManDfv2FbFKoHNDhkfRB3grs6fUrKq9zyet0M9NLynwyaEIWo5wJJoQABCIWV030r7P5Nhh57R+iDqH1oz2JN0TSst6R6YbSkdp+wZD7R1cFg1+l6rjMxuAEZrm0uMZwzh1T6581UAhY095bg51tE09H6arhuFlWqCLgtqOENbixYgDfMdy7G9btKYRFeqRhEh7gbkZtMeaxKNcsnCYmxj1tTrvxEHcBuGwDcp9kfBHvfk2v8AvvTf74wb9lkjgcKgevWm/wDkO+7T/wBqx20pvIsJjnlx1pOeCbADPLeZ19yOyHgO+Xk1n9c9NOekVOWEeQXNV6xaS7taRWP+Y+O4FZ8IIUuyPgXc/J2aL0xWY6Q9xnMOOJp+0HWK9L0X0uyvDbU6ups+487GOOR+qeR1LyTHDC6QSTGEzkZk21yJVareNcx2ZJZPaW5714udW7/lXGtLSN4OzaMuaz+g+lP0mmWOM16bZnXUpjOdr2jXrHBdbTYjb8LhQW/JJquCCEwhTIBKr6aqYKdOnrf8s/hcUx3YncwrWskgbbd9lw9YKmLSauxrvZjhTAZbuJ5rBrp1BLydjo+FTz9z9jglKUIXGPXkmg6tSIvEXVlKoJEixz27uH5lXmsyKkgl5jBBBaMsUk3Toi5UcrXeuCjKsewRMjgCZ8rKEXzSGiej1y0yJB3eR2jcnWrOdd19UxHlZV04m+w+VvGE3MixmbHv+KYnFNkAEKWGMx61IDZHDh6KQ+CMrs6Mq+8W6nXH2gJ8RPcFyIZUwkO1tId3GfgrMU3CakjPq8KzYpQZuSiU3tufVtSS9InZ4FqnQShCECK9J0r2VN9T6ItveTDR335LxNSqSSTckkk6yTcyvSdbHYWU6YIOJznmDIIb7jY5l68wiCu2SnskhwmB6zTcNvrJI8VaQGwEm2e5S0hmF0QRZsg5yWgnxlWF0OxsGFuKwmYGcE5mwUukdLFWo54aGYvmt7IgAW7kvcKVFWjvANwe8jXrjconOSn7S0RzgSh9Qk6vgNXJAEMKRKuAJLW4RMxxvr/FRfSIz16807CisnclKZCSBHV0fp7qNWnUbnTcHDeBmDuIkc173S6TcWJvYeGvZH0XgOA8Y5L50NuyLHXdfQtE0ttTQqLwAIx0o2FpDhGWWMjgFTk2kmXQ3i0UJKWHh3oTK6L+jWzXpDbUZ/UF5/S3zUedr3n+Yr0PRZivS/iM/qC87pDYe8fWd/UVyuocxPR9D5n+iuUIQuYelBSD/WfmooQBIPun7S0KKSALNQPIWtbPmhj4IJgxqM37lXKAgVEs06bJyvHem2IN4tGyVZRgBxJggCB9K8ESN0oE3RV7M/8ANvNRw5+u5dugaCa9QgODYaTJ3R+a4nPt6unQu5bp+xttPutOcsZ34RPiCmmyiWsaDm1oB2TJJ845Ic2D3eK9Hi/BX4PAZq9SVcWxIlBaYQQrCo891pqfLUwcm0mfzOc4+YWIStrrVo59q1/zXsaOBpgNcD4HmsSFLHwE+SdR82nL8Es1OjF8WUcL6kOcAYsQPHmpkCubb/WpEJwooAscLA6pI8j8VEOUUFAHXo+kHE2TZsCTZsRAmIPilpGlXIHZmw4Em0byVXo7wDJEjKLTfZv3p1DIJJFzlrttGofmlRK9ikFNgBIBIG8zbuSB129bkSmROnRSxrwXHEGlpwge669wSchvuvWdVa5/QKmX7xs1OpAmNl14lez6rt/UKm/SRHKkFVkXH2WQfP0dUoShCCJZQfhe12xzT3EFZnTNLDpNYahVfHDESPArvXN1kH6wXfTZSf8AeY0eYK5uvX8UzvdElWSUfgzYRCSFyT1Q4ShCEAOEQkpPYRY7vG4QAoQUkIAkEEpJIA6tDrxAiZJH3hhz5rkeLKyk6CDNwZ38lBMi4p38m62uHgOGTwHDnmORkckLg6KrZ0zrlzOObm8x7w4Fd4XoNPkWSCZ4TV4HgyuDBCSVSs1jHPd2WCTvOTWjeTbv2K5ulZmSt0YfWqvenT1taXHi+CB90N71gqzStIdUe57rucSTzVSnjjS3Fklb2HCZ9eaiiVMgSlCjKEwGpWjXPKPxUEIoC7SKbWmGuxiB72EtuRex2G0pVamIza+oCNSqTcUqAm4CJB1xEeMqJSaYRiPrfsQAL2/QTMPR9P69as7k0NYPivEN3r39BmHRdEb/AOnGeNV7n+UKrI+EWQ4bK0IQkIaq6ebLKD/qPpnix0j+V47laQnpTMejPGum5tUfZ7FTwc08is2rh3Yn8HQ6bl9LURb99jBRCELgntwQiUw7LaPWSAJinmNeyLqJbv8AWxXMp1Kz7Bz3uJPHaScgPJJ1JzS5pEFuc7dyZGyhSFIkE6hmba0wzZn5cVZTiCSNl+ByytN0htkHUgAJNyAYF4BnXt3KBUqjhiMCBOR/HYot3oGidNk6pCg+JMZeti6aelDC0QPddnEmNm+5PhsVDxrsN3wTIpuxCQQQYIMgjMEGxHNbp0jG1phoiQcIycIxCdYyI3ELz7qgGZHetToofJuOpzmlu8NDgSN1wN8blt0UmslezOL1iGOWLuvdHVC891n6Ql/sWn3aZ94/SqZO5N7I57V6XRXw9pNgCL7N/LNeF0vQ303lrwQ4G+/eDrBzldjbu3PLJPt2KUFSAttuhkawSOMeMK+yoGUySAMzAHNFVmEkbCRzHoqQMEEZi9tqgbykAoShTpC+rnlzU6xv2Y74iU7CiqEKRJ18FdRlwcLRaZgZZQiwKm0CchNgbXiTF9n5hLCReDr1d6iNy6KOkEMLSC5rgQBcw+WmW77Ac0rY6RzoV5a32YGFwfiIxTDSAL2OtUOaRn5j4JpiobaZcQBmSAOJMBfRulGgVcAyptZSH+W0NPiCvI9T9ED9LY49ilNZ3Cncd7sIXpX1CSScySTxNyqpO5fRalUfsm14AyB5FNUIRZEsFO0+vX4qej1MDg4iQZBG1jpa4cxKqDkSk1ezGnW6MnTdBNJ7m5tEYXanMddh7vEFUQtyvo/tmYf7Rgcae/W6mdxzGx3FYeKRK4GoxPFKj23T9WtRj+VyKEQmE2x6KznQO2hpzqbZb7rz2Tb3WmxOWdgBzK4sZJMkknXv2qTn4pJNyUM8k7IKKW5ECNvr0U2tkHdHnAXRVIJmQLSeOvDGsmUaExh9pjcAAyWg63AggCNaAcqVnIVbhbIuY1wLjvz1pdonIQJvbLUNpUCUiXJc/SPeDm2whoGvsjPjrVVR5JJJkm54pEoGYvAm5zjlrQJ1FWaPR1MYCYE4yJgTGFhz5rrVejUw1gAMgkunbMD4K5uu8W7zs3L0Onj240jwusmsmeTXFkVJjZLQbiQINxc7CokqbRr2Ge6PirmrRlWx43pPST7WoBAa2pUAAAAHvEalxhbPWHRKbXkh59o92I04BADpdJd83OwMm6x2Nkwpw4FNbiI4Kx1G5AIMRcZciYlKjhEF1xawzi3JXaTpFNwaG0wwiZdic4u2WNhyCkyJzTbPijDtlKEybC22/wCSYhBqAhSayZyEbT3x61IYBOUZq3RKobUa4iYM8DqO+DeNyqG22Y9QujR2MxxIgjM+6BI/NJjHpNUFtgLuLtdgSIAngVyLoqGQADAsSMpOHPf+a0urPRIqvdUqCaVIAkfTeewzncncCouXbGyaXcza6C0L2GjSbVNIwuO0UW9gHe4+9wAXQFOtXL3FxzPduAGoDJQBVcVXI5O3sJCEKRAaEJuEIGSkghwtkQRNiMudpWZ0vRDazoEB4FVmwB84hyeHDktEOgz+Y7lV007FTonINqPpmNjgHtMbbPWHWwuF+Dq9KzennS8nHUosvhuGt97jlnruuSo6Y3CFZVInC10tGRiJyz9alSuMewigQmASkUiQwU2xrtbvKUolAChCZckgATZTkgE4QSATsBMEoJSTToUlaaNtlINAaBAbIA876zOtSUaT5Yw6y0eHuz4TzUl6TG04qj57lTU2n5BEIlCmVmJ1o0dmFtTKo5xB+sALuO8e6J1zuXnStnrU/wCXaNTabI/xDGfF3gsdSxqlsE229xFTfQIzHlrAI8CFFMiwMjvv6spkCKsZozjk05A8jl5pNbJzHelPJFgIMMTqEeOSkaZGfwKvgHCC8ZMbiAMBuK4IiSRYqmvhk4QQNQJBOvWANUJDorUms492vYgG8555q9+AYC2T7rS4GO1JxYd2WaBIgaYLW53Lp5YYgL22jaH7HR6VKIcR7ap9p/ZHJgb3leR0KiKmkU2gSHvYIk5F0EE8F7rpB7XVXFtmzA5CLbrKibuaXjcviqg35OSEbE3ZpEqZAtawRkTvBhNVJJbhsCIQhMQKrpEToz/q1KLvFzP/AKVqr0/91rcaP+qFRqf8pGnSOs0PsxkQnCF5498GLu8Ek4RCAEhCcIASrdWjUSBYkCQCrHaytTo2lhpN3jEeLrrTp8PrSaOZ1HWPSxi4rdmL+lt2rp0emaghoiSJcRYAbNpmLDYtjANg7gpLbHQJO2zj5Os5JRpKhNaAABkAGjgBA8k4QhdFKlSOG227YQiEITEZnTvRRqhrmdtowkfSaCSI3iSI4LzNTR3NMEEcRHmvcoKhUl+LLLi/yR4inoj3GA0ngCfJVOYQYOpe8Xl+sVHDWn6QDueR8RPNNSmpLufINQcX2oypQmhaKKRShNCAEhSSQBsdT2TptH6ri77rS74L0awOpn7437NX/SevQBZl+cv0Xy/CP7BNud/wSQplQEjZ4oQhA7BNgk3Mb0kIAFDTf3arxo/6k/BTUOkDGjH61WmOTWvcfEtWfUusUjXoo92eCXkxQEIQvPnvATJSQgAQCgFCAI1MjwK3aYgAbAPJYZC3KbpAO5dPp73kec65F1B/ZJCELqnmgQhCABJNCABCEIAF5/rSL0zud5hegXm+s9WajG/RaT94/kmlbHdGMhTNKwMiCSM72jVsuokK2yAkIQgAQhNAG11NP64ze2qO+k8L0IXmOq1YN02gTl7RrTwd7vxXqXNgkbCR3WWeqmy27ihSiUIUiIQkmhAgQhCABU9LfsKX8Sp/TTQhZNZ/kzp9L/8ATEyEIQuEe1BCEIAEIQgAWr0f+zHE+aSFv0H+j+jidb/wj9nSkhC7J5MaEIQIEJIQA0JIQAyvIdNn9Yqfa+ASQpR5E+DhTQhWCBSOXM+QQhDAce6OaghCEBdoJ+Vp/bZ/UF7/AKR/bVPtv8yhCql+ROPBRq5pIQkDEUIQgR//2Q=="/>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5060" name="AutoShape 4" descr="data:image/jpeg;base64,/9j/4AAQSkZJRgABAQAAAQABAAD/2wCEAAkGBhQSEBQUExQUFRQUFRQUFxcXFRQVFBgUFRUWFRUaFBQXHCYeFxkkGRUUHy8gJCcpLCwsFx4xNTAqNSYrLCkBCQoKDgwOFw8PGiwlHyQpLCktKS0pKSksKSwpKSwpLCwpLCksLCwpLCksLCwpKSksLCwpKSkpLCwsLCwsNSwsLP/AABEIAMIBAwMBIgACEQEDEQH/xAAbAAACAwEBAQAAAAAAAAAAAAAAAQIDBQQGB//EAEYQAAEDAgIGBwMIBwcFAAAAAAEAAhEDIRIxBEFRYXGBBQYykaGx8BMiwSNCUmJyktHhFCQzNHOiskNTgoOz0vEVFlRjwv/EABsBAAIDAQEBAAAAAAAAAAAAAAABAgMEBQYH/8QAKREAAgIBAwMEAgMBAQAAAAAAAAECEQMEITEFElETQWFxMoEiIzOxNP/aAAwDAQACEQMRAD8A1YQhC3HNABXn9mBvLhzgGTyVIf63K59T3SMrgwMrj8kmSRQm5SLpGWXx2qJTEKEEoCJQIAEEJtElJAAEIlEoCwQQhBKACEIQgCXs7XI4a0jGpJCAsEEoRKABCJRKBAAgoKAgZO4iZvceVuYSExkYQ6oTAOoQPNdft4oOYI7TSduvvuBdRboklZx+v+EFqQUy6Yt4qQiEIUi6880i5ABqSlMlKUCBCEIEJNCEAJNCcoGKEIhSBtCAIoQQpB1tV+M/ggCKF1/ooDBUquFNmqRLnfw25niVxVem6YMUqIdsdUJcTwY2APFZsmpx4+Tbg0GbPvFbeRlNcp6cqH+6aP4TIy2wraWkveBIYBniwBrncAIhvG53KOLVLK6imWanp8tPG5yRahOElrOaCEJgoGJCkY1JSgBJK/Q9FdWeW02lxGZya2fpuyHASdy9Do/VcBvy1SQLw33GjbLjcjuVMs0Y7F0cMpbnl5U6dIu7IJ4AnyXoanSGiUT8nTDztif5nfBc9XrXU+a1jBwk/h4IU5vhCcILlnA3oiscqT+YjzVrerlc/M73N/FRq9O13Z1HDhA8lQ7T6hzqP+878U/7PgVw+TtHVev9Fv3gpjqxWg2bNo94beCz6lazYe8uPakkAHVF7qONwPaNr2cUVPyP+Pg7T1br/QB/xN/FVP6Crj+zdyg+Srb0i8GznfecJ4wc1c3puoPnu+9N+epH9nwH9fycr9CqN7THji0qla9LrPWGtruLf9sfFdLOsVJ/7aj/AIgA8d0Bw5So981zEfZGXDPPoXq/+h6PWZipOgHItOITsIOXCyxukegalKTZzPpDVxGYUo5oyFLFKJmoQhWlIkwUIQMSE0IASkw3VVfSGs7TgNxz+6Lrlf0qIlrHkTEkBo8b+Cplmxx5Zfj0+XJ+MWaFV0xwXTRDKVM16oxCcNNn03jb9Ua1ijpR7y0Nptkw27jEkgDIBdXWfSZrezHYogU2jVIHvniXT3LJm1cexqHJ09J02byr1VtyZ2nae+s8veZJ7gNQaNQ3KhCjVMArk7tnq3UI7cI6tA0bGcR7INhtI1ncFqhU6I9haAwggACy6tHZLgPVhK9BghHHCkeE1WaefK5SKwUywjPWjWkrzMxITQgiIJPmDGeripIQ1Y0et6nvZ+h0wzNoioPnCr8/FvJvvEKPWtjzSGGcAJxx4TuXlqFV1N2Njix2UjWNjgbOHFb2idbnC1VgO9lu9jrdx5LD6UoO1ubfVjNU9jz6UL0lU6HWvi9m47izvn3VS7qxivTqsd6+rK0LNH32M/ov23MKElrVerVds+7i+y4Se+FlaRomkty0WseGE/0kpvLBe4vSk/YbWyVeaBbO0Cc8xl+KzfaaXl+iVRJiXMqAczEQrqNbS6gdOiuBa0RLHtmNQtcwFF5SaxFgTBE3FlGhR0h0fqdccvg6PNaVHq/XcJ9mW7nFoPgSFL1oeSPpTRnSghbbOqdT572MHM/gPFXN6J0Wn+0q4/q4hHNrLnmUnmXtuNYn77HF1Spv/SXOZ+ywEVD801PmDe4Xk7F7F7wAZiNc5RrncsOt1ipMaBSZIuABDGiN2xZml6ZVrUy9xAYDGAWH581l9OUn3PY0vJFKluZ9dgL3FsBpc7Df5smPBCrDvUIW8wkE0KdJgu5xhjBicdcbBtcTAG8hDaSthGLk6RBxAaXOOFotOcnY0fOdu8lmaR0k51mSxvH3zxd83g3vKr0zTDUdiNgLNaMmN2Dadp1lUhcXPq5TdR2R6zRdLhjSll3f/BNaBkOO3mVLF5zCUIWI7KSXBayrEETiBBBnWDIgLt6YpS4Vm9mtL42P+e3vM8Cs4BddLSw2WkE03RiE3kZOYdTh45KSe1Fc07UkcajUOXELtOhgS4fKMgw4GI+2D2Tu7iqK0tbGEA9qTmQYIjZlq2lKhuVrYqdTGqZ25GeIXRo/SLm9r3xt+cP9yre6YvKgrIZZY3cWUZtHizr+S/ZtUawcAWmQprEo1Sx2JvManDfv2FbFKoHNDhkfRB3grs6fUrKq9zyet0M9NLynwyaEIWo5wJJoQABCIWV030r7P5Nhh57R+iDqH1oz2JN0TSst6R6YbSkdp+wZD7R1cFg1+l6rjMxuAEZrm0uMZwzh1T6581UAhY095bg51tE09H6arhuFlWqCLgtqOENbixYgDfMdy7G9btKYRFeqRhEh7gbkZtMeaxKNcsnCYmxj1tTrvxEHcBuGwDcp9kfBHvfk2v8AvvTf74wb9lkjgcKgevWm/wDkO+7T/wBqx20pvIsJjnlx1pOeCbADPLeZ19yOyHgO+Xk1n9c9NOekVOWEeQXNV6xaS7taRWP+Y+O4FZ8IIUuyPgXc/J2aL0xWY6Q9xnMOOJp+0HWK9L0X0uyvDbU6ups+487GOOR+qeR1LyTHDC6QSTGEzkZk21yJVareNcx2ZJZPaW5714udW7/lXGtLSN4OzaMuaz+g+lP0mmWOM16bZnXUpjOdr2jXrHBdbTYjb8LhQW/JJquCCEwhTIBKr6aqYKdOnrf8s/hcUx3YncwrWskgbbd9lw9YKmLSauxrvZjhTAZbuJ5rBrp1BLydjo+FTz9z9jglKUIXGPXkmg6tSIvEXVlKoJEixz27uH5lXmsyKkgl5jBBBaMsUk3Toi5UcrXeuCjKsewRMjgCZ8rKEXzSGiej1y0yJB3eR2jcnWrOdd19UxHlZV04m+w+VvGE3MixmbHv+KYnFNkAEKWGMx61IDZHDh6KQ+CMrs6Mq+8W6nXH2gJ8RPcFyIZUwkO1tId3GfgrMU3CakjPq8KzYpQZuSiU3tufVtSS9InZ4FqnQShCECK9J0r2VN9T6ItveTDR335LxNSqSSTckkk6yTcyvSdbHYWU6YIOJznmDIIb7jY5l68wiCu2SnskhwmB6zTcNvrJI8VaQGwEm2e5S0hmF0QRZsg5yWgnxlWF0OxsGFuKwmYGcE5mwUukdLFWo54aGYvmt7IgAW7kvcKVFWjvANwe8jXrjconOSn7S0RzgSh9Qk6vgNXJAEMKRKuAJLW4RMxxvr/FRfSIz16807CisnclKZCSBHV0fp7qNWnUbnTcHDeBmDuIkc173S6TcWJvYeGvZH0XgOA8Y5L50NuyLHXdfQtE0ttTQqLwAIx0o2FpDhGWWMjgFTk2kmXQ3i0UJKWHh3oTK6L+jWzXpDbUZ/UF5/S3zUedr3n+Yr0PRZivS/iM/qC87pDYe8fWd/UVyuocxPR9D5n+iuUIQuYelBSD/WfmooQBIPun7S0KKSALNQPIWtbPmhj4IJgxqM37lXKAgVEs06bJyvHem2IN4tGyVZRgBxJggCB9K8ESN0oE3RV7M/8ANvNRw5+u5dugaCa9QgODYaTJ3R+a4nPt6unQu5bp+xttPutOcsZ34RPiCmmyiWsaDm1oB2TJJ845Ic2D3eK9Hi/BX4PAZq9SVcWxIlBaYQQrCo891pqfLUwcm0mfzOc4+YWIStrrVo59q1/zXsaOBpgNcD4HmsSFLHwE+SdR82nL8Es1OjF8WUcL6kOcAYsQPHmpkCubb/WpEJwooAscLA6pI8j8VEOUUFAHXo+kHE2TZsCTZsRAmIPilpGlXIHZmw4Em0byVXo7wDJEjKLTfZv3p1DIJJFzlrttGofmlRK9ikFNgBIBIG8zbuSB129bkSmROnRSxrwXHEGlpwge669wSchvuvWdVa5/QKmX7xs1OpAmNl14lez6rt/UKm/SRHKkFVkXH2WQfP0dUoShCCJZQfhe12xzT3EFZnTNLDpNYahVfHDESPArvXN1kH6wXfTZSf8AeY0eYK5uvX8UzvdElWSUfgzYRCSFyT1Q4ShCEAOEQkpPYRY7vG4QAoQUkIAkEEpJIA6tDrxAiZJH3hhz5rkeLKyk6CDNwZ38lBMi4p38m62uHgOGTwHDnmORkckLg6KrZ0zrlzOObm8x7w4Fd4XoNPkWSCZ4TV4HgyuDBCSVSs1jHPd2WCTvOTWjeTbv2K5ulZmSt0YfWqvenT1taXHi+CB90N71gqzStIdUe57rucSTzVSnjjS3Fklb2HCZ9eaiiVMgSlCjKEwGpWjXPKPxUEIoC7SKbWmGuxiB72EtuRex2G0pVamIza+oCNSqTcUqAm4CJB1xEeMqJSaYRiPrfsQAL2/QTMPR9P69as7k0NYPivEN3r39BmHRdEb/AOnGeNV7n+UKrI+EWQ4bK0IQkIaq6ebLKD/qPpnix0j+V47laQnpTMejPGum5tUfZ7FTwc08is2rh3Yn8HQ6bl9LURb99jBRCELgntwQiUw7LaPWSAJinmNeyLqJbv8AWxXMp1Kz7Bz3uJPHaScgPJJ1JzS5pEFuc7dyZGyhSFIkE6hmba0wzZn5cVZTiCSNl+ByytN0htkHUgAJNyAYF4BnXt3KBUqjhiMCBOR/HYot3oGidNk6pCg+JMZeti6aelDC0QPddnEmNm+5PhsVDxrsN3wTIpuxCQQQYIMgjMEGxHNbp0jG1phoiQcIycIxCdYyI3ELz7qgGZHetToofJuOpzmlu8NDgSN1wN8blt0UmslezOL1iGOWLuvdHVC891n6Ql/sWn3aZ94/SqZO5N7I57V6XRXw9pNgCL7N/LNeF0vQ303lrwQ4G+/eDrBzldjbu3PLJPt2KUFSAttuhkawSOMeMK+yoGUySAMzAHNFVmEkbCRzHoqQMEEZi9tqgbykAoShTpC+rnlzU6xv2Y74iU7CiqEKRJ18FdRlwcLRaZgZZQiwKm0CchNgbXiTF9n5hLCReDr1d6iNy6KOkEMLSC5rgQBcw+WmW77Ac0rY6RzoV5a32YGFwfiIxTDSAL2OtUOaRn5j4JpiobaZcQBmSAOJMBfRulGgVcAyptZSH+W0NPiCvI9T9ED9LY49ilNZ3Cncd7sIXpX1CSScySTxNyqpO5fRalUfsm14AyB5FNUIRZEsFO0+vX4qej1MDg4iQZBG1jpa4cxKqDkSk1ezGnW6MnTdBNJ7m5tEYXanMddh7vEFUQtyvo/tmYf7Rgcae/W6mdxzGx3FYeKRK4GoxPFKj23T9WtRj+VyKEQmE2x6KznQO2hpzqbZb7rz2Tb3WmxOWdgBzK4sZJMkknXv2qTn4pJNyUM8k7IKKW5ECNvr0U2tkHdHnAXRVIJmQLSeOvDGsmUaExh9pjcAAyWg63AggCNaAcqVnIVbhbIuY1wLjvz1pdonIQJvbLUNpUCUiXJc/SPeDm2whoGvsjPjrVVR5JJJkm54pEoGYvAm5zjlrQJ1FWaPR1MYCYE4yJgTGFhz5rrVejUw1gAMgkunbMD4K5uu8W7zs3L0Onj240jwusmsmeTXFkVJjZLQbiQINxc7CokqbRr2Ge6PirmrRlWx43pPST7WoBAa2pUAAAAHvEalxhbPWHRKbXkh59o92I04BADpdJd83OwMm6x2Nkwpw4FNbiI4Kx1G5AIMRcZciYlKjhEF1xawzi3JXaTpFNwaG0wwiZdic4u2WNhyCkyJzTbPijDtlKEybC22/wCSYhBqAhSayZyEbT3x61IYBOUZq3RKobUa4iYM8DqO+DeNyqG22Y9QujR2MxxIgjM+6BI/NJjHpNUFtgLuLtdgSIAngVyLoqGQADAsSMpOHPf+a0urPRIqvdUqCaVIAkfTeewzncncCouXbGyaXcza6C0L2GjSbVNIwuO0UW9gHe4+9wAXQFOtXL3FxzPduAGoDJQBVcVXI5O3sJCEKRAaEJuEIGSkghwtkQRNiMudpWZ0vRDazoEB4FVmwB84hyeHDktEOgz+Y7lV007FTonINqPpmNjgHtMbbPWHWwuF+Dq9KzennS8nHUosvhuGt97jlnruuSo6Y3CFZVInC10tGRiJyz9alSuMewigQmASkUiQwU2xrtbvKUolAChCZckgATZTkgE4QSATsBMEoJSTToUlaaNtlINAaBAbIA876zOtSUaT5Yw6y0eHuz4TzUl6TG04qj57lTU2n5BEIlCmVmJ1o0dmFtTKo5xB+sALuO8e6J1zuXnStnrU/wCXaNTabI/xDGfF3gsdSxqlsE229xFTfQIzHlrAI8CFFMiwMjvv6spkCKsZozjk05A8jl5pNbJzHelPJFgIMMTqEeOSkaZGfwKvgHCC8ZMbiAMBuK4IiSRYqmvhk4QQNQJBOvWANUJDorUms492vYgG8555q9+AYC2T7rS4GO1JxYd2WaBIgaYLW53Lp5YYgL22jaH7HR6VKIcR7ap9p/ZHJgb3leR0KiKmkU2gSHvYIk5F0EE8F7rpB7XVXFtmzA5CLbrKibuaXjcviqg35OSEbE3ZpEqZAtawRkTvBhNVJJbhsCIQhMQKrpEToz/q1KLvFzP/AKVqr0/91rcaP+qFRqf8pGnSOs0PsxkQnCF5498GLu8Ek4RCAEhCcIASrdWjUSBYkCQCrHaytTo2lhpN3jEeLrrTp8PrSaOZ1HWPSxi4rdmL+lt2rp0emaghoiSJcRYAbNpmLDYtjANg7gpLbHQJO2zj5Os5JRpKhNaAABkAGjgBA8k4QhdFKlSOG227YQiEITEZnTvRRqhrmdtowkfSaCSI3iSI4LzNTR3NMEEcRHmvcoKhUl+LLLi/yR4inoj3GA0ngCfJVOYQYOpe8Xl+sVHDWn6QDueR8RPNNSmpLufINQcX2oypQmhaKKRShNCAEhSSQBsdT2TptH6ri77rS74L0awOpn7437NX/SevQBZl+cv0Xy/CP7BNud/wSQplQEjZ4oQhA7BNgk3Mb0kIAFDTf3arxo/6k/BTUOkDGjH61WmOTWvcfEtWfUusUjXoo92eCXkxQEIQvPnvATJSQgAQCgFCAI1MjwK3aYgAbAPJYZC3KbpAO5dPp73kec65F1B/ZJCELqnmgQhCABJNCABCEIAF5/rSL0zud5hegXm+s9WajG/RaT94/kmlbHdGMhTNKwMiCSM72jVsuokK2yAkIQgAQhNAG11NP64ze2qO+k8L0IXmOq1YN02gTl7RrTwd7vxXqXNgkbCR3WWeqmy27ihSiUIUiIQkmhAgQhCABU9LfsKX8Sp/TTQhZNZ/kzp9L/8ATEyEIQuEe1BCEIAEIQgAWr0f+zHE+aSFv0H+j+jidb/wj9nSkhC7J5MaEIQIEJIQA0JIQAyvIdNn9Yqfa+ASQpR5E+DhTQhWCBSOXM+QQhDAce6OaghCEBdoJ+Vp/bZ/UF7/AKR/bVPtv8yhCql+ROPBRq5pIQkDEUIQgR//2Q=="/>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5062" name="AutoShape 6" descr="data:image/jpeg;base64,/9j/4AAQSkZJRgABAQAAAQABAAD/2wCEAAkGBhQSEBQUExQUFRQUFRQUFxcXFRQVFBgUFRUWFRUaFBQXHCYeFxkkGRUUHy8gJCcpLCwsFx4xNTAqNSYrLCkBCQoKDgwOFw8PGiwlHyQpLCktKS0pKSksKSwpKSwpLCwpLCksLCwpLCksLCwpKSksLCwpKSkpLCwsLCwsNSwsLP/AABEIAMIBAwMBIgACEQEDEQH/xAAbAAACAwEBAQAAAAAAAAAAAAAAAQIDBQQGB//EAEYQAAEDAgIGBwMIBwcFAAAAAAEAAhEDIRIxBEFRYXGBBQYykaGx8BMiwSNCUmJyktHhFCQzNHOiskNTgoOz0vEVFlRjwv/EABsBAAIDAQEBAAAAAAAAAAAAAAABAgMEBQYH/8QAKREAAgIBAwMEAgMBAQAAAAAAAAECEQMEITEFElETQWFxMoEiIzOxNP/aAAwDAQACEQMRAD8A1YQhC3HNABXn9mBvLhzgGTyVIf63K59T3SMrgwMrj8kmSRQm5SLpGWXx2qJTEKEEoCJQIAEEJtElJAAEIlEoCwQQhBKACEIQgCXs7XI4a0jGpJCAsEEoRKABCJRKBAAgoKAgZO4iZvceVuYSExkYQ6oTAOoQPNdft4oOYI7TSduvvuBdRboklZx+v+EFqQUy6Yt4qQiEIUi6880i5ABqSlMlKUCBCEIEJNCEAJNCcoGKEIhSBtCAIoQQpB1tV+M/ggCKF1/ooDBUquFNmqRLnfw25niVxVem6YMUqIdsdUJcTwY2APFZsmpx4+Tbg0GbPvFbeRlNcp6cqH+6aP4TIy2wraWkveBIYBniwBrncAIhvG53KOLVLK6imWanp8tPG5yRahOElrOaCEJgoGJCkY1JSgBJK/Q9FdWeW02lxGZya2fpuyHASdy9Do/VcBvy1SQLw33GjbLjcjuVMs0Y7F0cMpbnl5U6dIu7IJ4AnyXoanSGiUT8nTDztif5nfBc9XrXU+a1jBwk/h4IU5vhCcILlnA3oiscqT+YjzVrerlc/M73N/FRq9O13Z1HDhA8lQ7T6hzqP+878U/7PgVw+TtHVev9Fv3gpjqxWg2bNo94beCz6lazYe8uPakkAHVF7qONwPaNr2cUVPyP+Pg7T1br/QB/xN/FVP6Crj+zdyg+Srb0i8GznfecJ4wc1c3puoPnu+9N+epH9nwH9fycr9CqN7THji0qla9LrPWGtruLf9sfFdLOsVJ/7aj/AIgA8d0Bw5So981zEfZGXDPPoXq/+h6PWZipOgHItOITsIOXCyxukegalKTZzPpDVxGYUo5oyFLFKJmoQhWlIkwUIQMSE0IASkw3VVfSGs7TgNxz+6Lrlf0qIlrHkTEkBo8b+Cplmxx5Zfj0+XJ+MWaFV0xwXTRDKVM16oxCcNNn03jb9Ua1ijpR7y0Nptkw27jEkgDIBdXWfSZrezHYogU2jVIHvniXT3LJm1cexqHJ09J02byr1VtyZ2nae+s8veZJ7gNQaNQ3KhCjVMArk7tnq3UI7cI6tA0bGcR7INhtI1ncFqhU6I9haAwggACy6tHZLgPVhK9BghHHCkeE1WaefK5SKwUywjPWjWkrzMxITQgiIJPmDGeripIQ1Y0et6nvZ+h0wzNoioPnCr8/FvJvvEKPWtjzSGGcAJxx4TuXlqFV1N2Njix2UjWNjgbOHFb2idbnC1VgO9lu9jrdx5LD6UoO1ubfVjNU9jz6UL0lU6HWvi9m47izvn3VS7qxivTqsd6+rK0LNH32M/ov23MKElrVerVds+7i+y4Se+FlaRomkty0WseGE/0kpvLBe4vSk/YbWyVeaBbO0Cc8xl+KzfaaXl+iVRJiXMqAczEQrqNbS6gdOiuBa0RLHtmNQtcwFF5SaxFgTBE3FlGhR0h0fqdccvg6PNaVHq/XcJ9mW7nFoPgSFL1oeSPpTRnSghbbOqdT572MHM/gPFXN6J0Wn+0q4/q4hHNrLnmUnmXtuNYn77HF1Spv/SXOZ+ywEVD801PmDe4Xk7F7F7wAZiNc5RrncsOt1ipMaBSZIuABDGiN2xZml6ZVrUy9xAYDGAWH581l9OUn3PY0vJFKluZ9dgL3FsBpc7Df5smPBCrDvUIW8wkE0KdJgu5xhjBicdcbBtcTAG8hDaSthGLk6RBxAaXOOFotOcnY0fOdu8lmaR0k51mSxvH3zxd83g3vKr0zTDUdiNgLNaMmN2Dadp1lUhcXPq5TdR2R6zRdLhjSll3f/BNaBkOO3mVLF5zCUIWI7KSXBayrEETiBBBnWDIgLt6YpS4Vm9mtL42P+e3vM8Cs4BddLSw2WkE03RiE3kZOYdTh45KSe1Fc07UkcajUOXELtOhgS4fKMgw4GI+2D2Tu7iqK0tbGEA9qTmQYIjZlq2lKhuVrYqdTGqZ25GeIXRo/SLm9r3xt+cP9yre6YvKgrIZZY3cWUZtHizr+S/ZtUawcAWmQprEo1Sx2JvManDfv2FbFKoHNDhkfRB3grs6fUrKq9zyet0M9NLynwyaEIWo5wJJoQABCIWV030r7P5Nhh57R+iDqH1oz2JN0TSst6R6YbSkdp+wZD7R1cFg1+l6rjMxuAEZrm0uMZwzh1T6581UAhY095bg51tE09H6arhuFlWqCLgtqOENbixYgDfMdy7G9btKYRFeqRhEh7gbkZtMeaxKNcsnCYmxj1tTrvxEHcBuGwDcp9kfBHvfk2v8AvvTf74wb9lkjgcKgevWm/wDkO+7T/wBqx20pvIsJjnlx1pOeCbADPLeZ19yOyHgO+Xk1n9c9NOekVOWEeQXNV6xaS7taRWP+Y+O4FZ8IIUuyPgXc/J2aL0xWY6Q9xnMOOJp+0HWK9L0X0uyvDbU6ups+487GOOR+qeR1LyTHDC6QSTGEzkZk21yJVareNcx2ZJZPaW5714udW7/lXGtLSN4OzaMuaz+g+lP0mmWOM16bZnXUpjOdr2jXrHBdbTYjb8LhQW/JJquCCEwhTIBKr6aqYKdOnrf8s/hcUx3YncwrWskgbbd9lw9YKmLSauxrvZjhTAZbuJ5rBrp1BLydjo+FTz9z9jglKUIXGPXkmg6tSIvEXVlKoJEixz27uH5lXmsyKkgl5jBBBaMsUk3Toi5UcrXeuCjKsewRMjgCZ8rKEXzSGiej1y0yJB3eR2jcnWrOdd19UxHlZV04m+w+VvGE3MixmbHv+KYnFNkAEKWGMx61IDZHDh6KQ+CMrs6Mq+8W6nXH2gJ8RPcFyIZUwkO1tId3GfgrMU3CakjPq8KzYpQZuSiU3tufVtSS9InZ4FqnQShCECK9J0r2VN9T6ItveTDR335LxNSqSSTckkk6yTcyvSdbHYWU6YIOJznmDIIb7jY5l68wiCu2SnskhwmB6zTcNvrJI8VaQGwEm2e5S0hmF0QRZsg5yWgnxlWF0OxsGFuKwmYGcE5mwUukdLFWo54aGYvmt7IgAW7kvcKVFWjvANwe8jXrjconOSn7S0RzgSh9Qk6vgNXJAEMKRKuAJLW4RMxxvr/FRfSIz16807CisnclKZCSBHV0fp7qNWnUbnTcHDeBmDuIkc173S6TcWJvYeGvZH0XgOA8Y5L50NuyLHXdfQtE0ttTQqLwAIx0o2FpDhGWWMjgFTk2kmXQ3i0UJKWHh3oTK6L+jWzXpDbUZ/UF5/S3zUedr3n+Yr0PRZivS/iM/qC87pDYe8fWd/UVyuocxPR9D5n+iuUIQuYelBSD/WfmooQBIPun7S0KKSALNQPIWtbPmhj4IJgxqM37lXKAgVEs06bJyvHem2IN4tGyVZRgBxJggCB9K8ESN0oE3RV7M/8ANvNRw5+u5dugaCa9QgODYaTJ3R+a4nPt6unQu5bp+xttPutOcsZ34RPiCmmyiWsaDm1oB2TJJ845Ic2D3eK9Hi/BX4PAZq9SVcWxIlBaYQQrCo891pqfLUwcm0mfzOc4+YWIStrrVo59q1/zXsaOBpgNcD4HmsSFLHwE+SdR82nL8Es1OjF8WUcL6kOcAYsQPHmpkCubb/WpEJwooAscLA6pI8j8VEOUUFAHXo+kHE2TZsCTZsRAmIPilpGlXIHZmw4Em0byVXo7wDJEjKLTfZv3p1DIJJFzlrttGofmlRK9ikFNgBIBIG8zbuSB129bkSmROnRSxrwXHEGlpwge669wSchvuvWdVa5/QKmX7xs1OpAmNl14lez6rt/UKm/SRHKkFVkXH2WQfP0dUoShCCJZQfhe12xzT3EFZnTNLDpNYahVfHDESPArvXN1kH6wXfTZSf8AeY0eYK5uvX8UzvdElWSUfgzYRCSFyT1Q4ShCEAOEQkpPYRY7vG4QAoQUkIAkEEpJIA6tDrxAiZJH3hhz5rkeLKyk6CDNwZ38lBMi4p38m62uHgOGTwHDnmORkckLg6KrZ0zrlzOObm8x7w4Fd4XoNPkWSCZ4TV4HgyuDBCSVSs1jHPd2WCTvOTWjeTbv2K5ulZmSt0YfWqvenT1taXHi+CB90N71gqzStIdUe57rucSTzVSnjjS3Fklb2HCZ9eaiiVMgSlCjKEwGpWjXPKPxUEIoC7SKbWmGuxiB72EtuRex2G0pVamIza+oCNSqTcUqAm4CJB1xEeMqJSaYRiPrfsQAL2/QTMPR9P69as7k0NYPivEN3r39BmHRdEb/AOnGeNV7n+UKrI+EWQ4bK0IQkIaq6ebLKD/qPpnix0j+V47laQnpTMejPGum5tUfZ7FTwc08is2rh3Yn8HQ6bl9LURb99jBRCELgntwQiUw7LaPWSAJinmNeyLqJbv8AWxXMp1Kz7Bz3uJPHaScgPJJ1JzS5pEFuc7dyZGyhSFIkE6hmba0wzZn5cVZTiCSNl+ByytN0htkHUgAJNyAYF4BnXt3KBUqjhiMCBOR/HYot3oGidNk6pCg+JMZeti6aelDC0QPddnEmNm+5PhsVDxrsN3wTIpuxCQQQYIMgjMEGxHNbp0jG1phoiQcIycIxCdYyI3ELz7qgGZHetToofJuOpzmlu8NDgSN1wN8blt0UmslezOL1iGOWLuvdHVC891n6Ql/sWn3aZ94/SqZO5N7I57V6XRXw9pNgCL7N/LNeF0vQ303lrwQ4G+/eDrBzldjbu3PLJPt2KUFSAttuhkawSOMeMK+yoGUySAMzAHNFVmEkbCRzHoqQMEEZi9tqgbykAoShTpC+rnlzU6xv2Y74iU7CiqEKRJ18FdRlwcLRaZgZZQiwKm0CchNgbXiTF9n5hLCReDr1d6iNy6KOkEMLSC5rgQBcw+WmW77Ac0rY6RzoV5a32YGFwfiIxTDSAL2OtUOaRn5j4JpiobaZcQBmSAOJMBfRulGgVcAyptZSH+W0NPiCvI9T9ED9LY49ilNZ3Cncd7sIXpX1CSScySTxNyqpO5fRalUfsm14AyB5FNUIRZEsFO0+vX4qej1MDg4iQZBG1jpa4cxKqDkSk1ezGnW6MnTdBNJ7m5tEYXanMddh7vEFUQtyvo/tmYf7Rgcae/W6mdxzGx3FYeKRK4GoxPFKj23T9WtRj+VyKEQmE2x6KznQO2hpzqbZb7rz2Tb3WmxOWdgBzK4sZJMkknXv2qTn4pJNyUM8k7IKKW5ECNvr0U2tkHdHnAXRVIJmQLSeOvDGsmUaExh9pjcAAyWg63AggCNaAcqVnIVbhbIuY1wLjvz1pdonIQJvbLUNpUCUiXJc/SPeDm2whoGvsjPjrVVR5JJJkm54pEoGYvAm5zjlrQJ1FWaPR1MYCYE4yJgTGFhz5rrVejUw1gAMgkunbMD4K5uu8W7zs3L0Onj240jwusmsmeTXFkVJjZLQbiQINxc7CokqbRr2Ge6PirmrRlWx43pPST7WoBAa2pUAAAAHvEalxhbPWHRKbXkh59o92I04BADpdJd83OwMm6x2Nkwpw4FNbiI4Kx1G5AIMRcZciYlKjhEF1xawzi3JXaTpFNwaG0wwiZdic4u2WNhyCkyJzTbPijDtlKEybC22/wCSYhBqAhSayZyEbT3x61IYBOUZq3RKobUa4iYM8DqO+DeNyqG22Y9QujR2MxxIgjM+6BI/NJjHpNUFtgLuLtdgSIAngVyLoqGQADAsSMpOHPf+a0urPRIqvdUqCaVIAkfTeewzncncCouXbGyaXcza6C0L2GjSbVNIwuO0UW9gHe4+9wAXQFOtXL3FxzPduAGoDJQBVcVXI5O3sJCEKRAaEJuEIGSkghwtkQRNiMudpWZ0vRDazoEB4FVmwB84hyeHDktEOgz+Y7lV007FTonINqPpmNjgHtMbbPWHWwuF+Dq9KzennS8nHUosvhuGt97jlnruuSo6Y3CFZVInC10tGRiJyz9alSuMewigQmASkUiQwU2xrtbvKUolAChCZckgATZTkgE4QSATsBMEoJSTToUlaaNtlINAaBAbIA876zOtSUaT5Yw6y0eHuz4TzUl6TG04qj57lTU2n5BEIlCmVmJ1o0dmFtTKo5xB+sALuO8e6J1zuXnStnrU/wCXaNTabI/xDGfF3gsdSxqlsE229xFTfQIzHlrAI8CFFMiwMjvv6spkCKsZozjk05A8jl5pNbJzHelPJFgIMMTqEeOSkaZGfwKvgHCC8ZMbiAMBuK4IiSRYqmvhk4QQNQJBOvWANUJDorUms492vYgG8555q9+AYC2T7rS4GO1JxYd2WaBIgaYLW53Lp5YYgL22jaH7HR6VKIcR7ap9p/ZHJgb3leR0KiKmkU2gSHvYIk5F0EE8F7rpB7XVXFtmzA5CLbrKibuaXjcviqg35OSEbE3ZpEqZAtawRkTvBhNVJJbhsCIQhMQKrpEToz/q1KLvFzP/AKVqr0/91rcaP+qFRqf8pGnSOs0PsxkQnCF5498GLu8Ek4RCAEhCcIASrdWjUSBYkCQCrHaytTo2lhpN3jEeLrrTp8PrSaOZ1HWPSxi4rdmL+lt2rp0emaghoiSJcRYAbNpmLDYtjANg7gpLbHQJO2zj5Os5JRpKhNaAABkAGjgBA8k4QhdFKlSOG227YQiEITEZnTvRRqhrmdtowkfSaCSI3iSI4LzNTR3NMEEcRHmvcoKhUl+LLLi/yR4inoj3GA0ngCfJVOYQYOpe8Xl+sVHDWn6QDueR8RPNNSmpLufINQcX2oypQmhaKKRShNCAEhSSQBsdT2TptH6ri77rS74L0awOpn7437NX/SevQBZl+cv0Xy/CP7BNud/wSQplQEjZ4oQhA7BNgk3Mb0kIAFDTf3arxo/6k/BTUOkDGjH61WmOTWvcfEtWfUusUjXoo92eCXkxQEIQvPnvATJSQgAQCgFCAI1MjwK3aYgAbAPJYZC3KbpAO5dPp73kec65F1B/ZJCELqnmgQhCABJNCABCEIAF5/rSL0zud5hegXm+s9WajG/RaT94/kmlbHdGMhTNKwMiCSM72jVsuokK2yAkIQgAQhNAG11NP64ze2qO+k8L0IXmOq1YN02gTl7RrTwd7vxXqXNgkbCR3WWeqmy27ihSiUIUiIQkmhAgQhCABU9LfsKX8Sp/TTQhZNZ/kzp9L/8ATEyEIQuEe1BCEIAEIQgAWr0f+zHE+aSFv0H+j+jidb/wj9nSkhC7J5MaEIQIEJIQA0JIQAyvIdNn9Yqfa+ASQpR5E+DhTQhWCBSOXM+QQhDAce6OaghCEBdoJ+Vp/bZ/UF7/AKR/bVPtv8yhCql+ROPBRq5pIQkDEUIQgR//2Q=="/>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0" name="Picture 2" descr="https://encrypted-tbn0.google.com/images?q=tbn:ANd9GcQACsezqyHjQgUGULHGjIcBK8YUhLD4Y2QSK-xv9T8hjXJyat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72066" y="1714488"/>
            <a:ext cx="3786199" cy="3786199"/>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thics-1.jpg"/>
          <p:cNvPicPr>
            <a:picLocks noGrp="1" noChangeAspect="1"/>
          </p:cNvPicPr>
          <p:nvPr>
            <p:ph idx="1"/>
          </p:nvPr>
        </p:nvPicPr>
        <p:blipFill>
          <a:blip r:embed="rId2" cstate="print"/>
          <a:srcRect l="2373" t="5425" r="51752" b="5063"/>
          <a:stretch>
            <a:fillRect/>
          </a:stretch>
        </p:blipFill>
        <p:spPr>
          <a:xfrm>
            <a:off x="2143108" y="285728"/>
            <a:ext cx="5022308" cy="2857520"/>
          </a:xfrm>
          <a:ln>
            <a:solidFill>
              <a:schemeClr val="tx1"/>
            </a:solidFill>
          </a:ln>
        </p:spPr>
      </p:pic>
      <p:pic>
        <p:nvPicPr>
          <p:cNvPr id="5" name="Content Placeholder 3" descr="ethics-1.jpg"/>
          <p:cNvPicPr>
            <a:picLocks noChangeAspect="1"/>
          </p:cNvPicPr>
          <p:nvPr/>
        </p:nvPicPr>
        <p:blipFill>
          <a:blip r:embed="rId2" cstate="print"/>
          <a:srcRect l="49829" t="5425" r="1923" b="7775"/>
          <a:stretch>
            <a:fillRect/>
          </a:stretch>
        </p:blipFill>
        <p:spPr bwMode="auto">
          <a:xfrm>
            <a:off x="2214546" y="3500438"/>
            <a:ext cx="5038611" cy="26432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1414"/>
            <a:ext cx="8208912" cy="1080120"/>
          </a:xfrm>
        </p:spPr>
        <p:txBody>
          <a:bodyPr/>
          <a:lstStyle/>
          <a:p>
            <a:pPr algn="ctr"/>
            <a:r>
              <a:rPr lang="en-GB" sz="3600" b="1" dirty="0" smtClean="0">
                <a:solidFill>
                  <a:srgbClr val="FF0000"/>
                </a:solidFill>
              </a:rPr>
              <a:t>Ethical</a:t>
            </a:r>
            <a:r>
              <a:rPr lang="en-GB" sz="3600" b="1" dirty="0" smtClean="0">
                <a:solidFill>
                  <a:schemeClr val="bg2"/>
                </a:solidFill>
              </a:rPr>
              <a:t> Business Behaviour</a:t>
            </a:r>
            <a:endParaRPr lang="en-GB" sz="3600" dirty="0"/>
          </a:p>
        </p:txBody>
      </p:sp>
      <p:sp>
        <p:nvSpPr>
          <p:cNvPr id="3" name="Content Placeholder 2"/>
          <p:cNvSpPr>
            <a:spLocks noGrp="1"/>
          </p:cNvSpPr>
          <p:nvPr>
            <p:ph idx="1"/>
          </p:nvPr>
        </p:nvSpPr>
        <p:spPr>
          <a:xfrm>
            <a:off x="428596" y="1142984"/>
            <a:ext cx="8229600" cy="4248472"/>
          </a:xfrm>
        </p:spPr>
        <p:txBody>
          <a:bodyPr/>
          <a:lstStyle/>
          <a:p>
            <a:pPr>
              <a:buNone/>
            </a:pPr>
            <a:r>
              <a:rPr lang="en-GB" sz="2800" dirty="0" smtClean="0">
                <a:solidFill>
                  <a:schemeClr val="bg2"/>
                </a:solidFill>
              </a:rPr>
              <a:t>Ethical principles and standards in business:</a:t>
            </a:r>
          </a:p>
          <a:p>
            <a:r>
              <a:rPr lang="en-GB" sz="2800" dirty="0" smtClean="0">
                <a:solidFill>
                  <a:schemeClr val="bg2"/>
                </a:solidFill>
              </a:rPr>
              <a:t>Define acceptable conduct in business</a:t>
            </a:r>
          </a:p>
          <a:p>
            <a:r>
              <a:rPr lang="en-GB" sz="2800" dirty="0" smtClean="0">
                <a:solidFill>
                  <a:schemeClr val="bg2"/>
                </a:solidFill>
              </a:rPr>
              <a:t>Should underpin how management make decisions</a:t>
            </a:r>
          </a:p>
          <a:p>
            <a:pPr>
              <a:buNone/>
            </a:pPr>
            <a:endParaRPr lang="en-GB" sz="1400" dirty="0" smtClean="0">
              <a:solidFill>
                <a:schemeClr val="bg2"/>
              </a:solidFill>
            </a:endParaRPr>
          </a:p>
          <a:p>
            <a:pPr marL="0" indent="0">
              <a:buNone/>
            </a:pPr>
            <a:r>
              <a:rPr lang="en-GB" sz="2800" dirty="0" smtClean="0">
                <a:solidFill>
                  <a:schemeClr val="bg2"/>
                </a:solidFill>
              </a:rPr>
              <a:t>An important distinction to remember is that behaving ethically is not quite the same thing as behaving lawfully:</a:t>
            </a:r>
          </a:p>
          <a:p>
            <a:r>
              <a:rPr lang="en-GB" sz="2800" b="1" dirty="0" smtClean="0">
                <a:solidFill>
                  <a:schemeClr val="bg2"/>
                </a:solidFill>
              </a:rPr>
              <a:t>Ethics</a:t>
            </a:r>
            <a:r>
              <a:rPr lang="en-GB" sz="2800" dirty="0" smtClean="0">
                <a:solidFill>
                  <a:schemeClr val="bg2"/>
                </a:solidFill>
              </a:rPr>
              <a:t> are about what is right and what is wrong</a:t>
            </a:r>
          </a:p>
          <a:p>
            <a:r>
              <a:rPr lang="en-GB" sz="2800" b="1" dirty="0" smtClean="0">
                <a:solidFill>
                  <a:schemeClr val="bg2"/>
                </a:solidFill>
              </a:rPr>
              <a:t>Law </a:t>
            </a:r>
            <a:r>
              <a:rPr lang="en-GB" sz="2800" dirty="0" smtClean="0">
                <a:solidFill>
                  <a:schemeClr val="bg2"/>
                </a:solidFill>
              </a:rPr>
              <a:t>is about what is lawful and </a:t>
            </a:r>
            <a:br>
              <a:rPr lang="en-GB" sz="2800" dirty="0" smtClean="0">
                <a:solidFill>
                  <a:schemeClr val="bg2"/>
                </a:solidFill>
              </a:rPr>
            </a:br>
            <a:r>
              <a:rPr lang="en-GB" sz="2800" dirty="0" smtClean="0">
                <a:solidFill>
                  <a:schemeClr val="bg2"/>
                </a:solidFill>
              </a:rPr>
              <a:t>what is unlawful</a:t>
            </a:r>
          </a:p>
          <a:p>
            <a:endParaRPr lang="en-GB" dirty="0"/>
          </a:p>
        </p:txBody>
      </p:sp>
      <p:pic>
        <p:nvPicPr>
          <p:cNvPr id="4" name="Picture 8" descr="http://media.caspianmedia.com/image/a0d31589a1246921ac2ed581fbb1c79e.jpg/crop:434x250:50:50"/>
          <p:cNvPicPr>
            <a:picLocks noChangeAspect="1" noChangeArrowheads="1"/>
          </p:cNvPicPr>
          <p:nvPr/>
        </p:nvPicPr>
        <p:blipFill>
          <a:blip r:embed="rId2" cstate="print"/>
          <a:srcRect/>
          <a:stretch>
            <a:fillRect/>
          </a:stretch>
        </p:blipFill>
        <p:spPr bwMode="auto">
          <a:xfrm rot="20876155">
            <a:off x="6133598" y="4908670"/>
            <a:ext cx="2702450" cy="1556711"/>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encrypted-tbn0.google.com/images?q=tbn:ANd9GcTnXxnOYxtaxpAcgYbIOCCHrijdf6sGAbSQr7LXsIoIfLW4Ta4AJw"/>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15074" y="4681534"/>
            <a:ext cx="3536757" cy="2176466"/>
          </a:xfrm>
          <a:prstGeom prst="rect">
            <a:avLst/>
          </a:prstGeom>
          <a:noFill/>
        </p:spPr>
      </p:pic>
      <p:sp>
        <p:nvSpPr>
          <p:cNvPr id="2" name="Title 1"/>
          <p:cNvSpPr>
            <a:spLocks noGrp="1"/>
          </p:cNvSpPr>
          <p:nvPr>
            <p:ph type="title"/>
          </p:nvPr>
        </p:nvSpPr>
        <p:spPr>
          <a:xfrm>
            <a:off x="428596" y="134302"/>
            <a:ext cx="8208912" cy="1080120"/>
          </a:xfrm>
        </p:spPr>
        <p:txBody>
          <a:bodyPr/>
          <a:lstStyle/>
          <a:p>
            <a:pPr algn="ctr"/>
            <a:r>
              <a:rPr lang="en-GB" sz="4000" b="1" dirty="0" smtClean="0">
                <a:solidFill>
                  <a:srgbClr val="FF0000"/>
                </a:solidFill>
              </a:rPr>
              <a:t>Ethical</a:t>
            </a:r>
            <a:r>
              <a:rPr lang="en-GB" sz="4000" b="1" dirty="0" smtClean="0">
                <a:solidFill>
                  <a:schemeClr val="bg2"/>
                </a:solidFill>
              </a:rPr>
              <a:t> Business Behaviour</a:t>
            </a:r>
            <a:endParaRPr lang="en-GB" sz="4000" dirty="0"/>
          </a:p>
        </p:txBody>
      </p:sp>
      <p:sp>
        <p:nvSpPr>
          <p:cNvPr id="3" name="Content Placeholder 2"/>
          <p:cNvSpPr>
            <a:spLocks noGrp="1"/>
          </p:cNvSpPr>
          <p:nvPr>
            <p:ph idx="1"/>
          </p:nvPr>
        </p:nvSpPr>
        <p:spPr>
          <a:xfrm>
            <a:off x="500034" y="1071546"/>
            <a:ext cx="8429684" cy="4248472"/>
          </a:xfrm>
        </p:spPr>
        <p:txBody>
          <a:bodyPr/>
          <a:lstStyle/>
          <a:p>
            <a:r>
              <a:rPr lang="en-GB" sz="2800" dirty="0" smtClean="0">
                <a:solidFill>
                  <a:schemeClr val="bg2"/>
                </a:solidFill>
              </a:rPr>
              <a:t>An ethical decision is one that is </a:t>
            </a:r>
            <a:r>
              <a:rPr lang="en-GB" sz="2800" b="1" dirty="0" smtClean="0">
                <a:solidFill>
                  <a:schemeClr val="bg2"/>
                </a:solidFill>
              </a:rPr>
              <a:t>both legal</a:t>
            </a:r>
            <a:r>
              <a:rPr lang="en-GB" sz="2800" dirty="0" smtClean="0">
                <a:solidFill>
                  <a:schemeClr val="bg2"/>
                </a:solidFill>
              </a:rPr>
              <a:t> and </a:t>
            </a:r>
            <a:r>
              <a:rPr lang="en-GB" sz="2800" b="1" dirty="0" smtClean="0">
                <a:solidFill>
                  <a:schemeClr val="bg2"/>
                </a:solidFill>
              </a:rPr>
              <a:t>meets the shared ethical standards</a:t>
            </a:r>
            <a:r>
              <a:rPr lang="en-GB" sz="2800" dirty="0" smtClean="0">
                <a:solidFill>
                  <a:schemeClr val="bg2"/>
                </a:solidFill>
              </a:rPr>
              <a:t> of the community</a:t>
            </a:r>
          </a:p>
          <a:p>
            <a:r>
              <a:rPr lang="en-GB" sz="2800" dirty="0" smtClean="0">
                <a:solidFill>
                  <a:schemeClr val="bg2"/>
                </a:solidFill>
              </a:rPr>
              <a:t>Businesses face ethical issues and decisions almost every day – in some industries the issues are very significant. For example:</a:t>
            </a:r>
          </a:p>
          <a:p>
            <a:pPr marL="457200" indent="-457200">
              <a:buFont typeface="+mj-lt"/>
              <a:buAutoNum type="arabicPeriod"/>
            </a:pPr>
            <a:r>
              <a:rPr lang="en-GB" sz="2800" dirty="0" smtClean="0">
                <a:solidFill>
                  <a:srgbClr val="006C31"/>
                </a:solidFill>
              </a:rPr>
              <a:t>Should businesses profit from problem gambling?</a:t>
            </a:r>
          </a:p>
          <a:p>
            <a:pPr marL="457200" indent="-457200">
              <a:buFont typeface="+mj-lt"/>
              <a:buAutoNum type="arabicPeriod"/>
            </a:pPr>
            <a:r>
              <a:rPr lang="en-GB" sz="2800" dirty="0" smtClean="0">
                <a:solidFill>
                  <a:srgbClr val="006C31"/>
                </a:solidFill>
              </a:rPr>
              <a:t>Should supermarkets sell lager cheaper than bottled water?</a:t>
            </a:r>
          </a:p>
          <a:p>
            <a:pPr marL="457200" indent="-457200">
              <a:buFont typeface="+mj-lt"/>
              <a:buAutoNum type="arabicPeriod"/>
            </a:pPr>
            <a:r>
              <a:rPr lang="en-GB" sz="2800" dirty="0" smtClean="0">
                <a:solidFill>
                  <a:srgbClr val="006C31"/>
                </a:solidFill>
              </a:rPr>
              <a:t>Is ethical shopping a luxury we can’t afford?</a:t>
            </a:r>
          </a:p>
          <a:p>
            <a:r>
              <a:rPr lang="en-GB" sz="2800" dirty="0" smtClean="0">
                <a:solidFill>
                  <a:schemeClr val="bg2"/>
                </a:solidFill>
              </a:rPr>
              <a:t>You will probably note the link between business ethics and corporate </a:t>
            </a:r>
          </a:p>
          <a:p>
            <a:endParaRPr lang="en-GB"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2852"/>
            <a:ext cx="8208912" cy="1080120"/>
          </a:xfrm>
        </p:spPr>
        <p:txBody>
          <a:bodyPr/>
          <a:lstStyle/>
          <a:p>
            <a:pPr algn="ctr"/>
            <a:r>
              <a:rPr lang="en-GB" sz="4000" b="1" dirty="0" smtClean="0">
                <a:solidFill>
                  <a:srgbClr val="FF0000"/>
                </a:solidFill>
              </a:rPr>
              <a:t>Ethical</a:t>
            </a:r>
            <a:r>
              <a:rPr lang="en-GB" sz="4000" b="1" dirty="0" smtClean="0">
                <a:solidFill>
                  <a:schemeClr val="bg2"/>
                </a:solidFill>
              </a:rPr>
              <a:t> Business Behaviour</a:t>
            </a:r>
            <a:endParaRPr lang="en-GB" sz="4000" dirty="0"/>
          </a:p>
        </p:txBody>
      </p:sp>
      <p:sp>
        <p:nvSpPr>
          <p:cNvPr id="3" name="Content Placeholder 2"/>
          <p:cNvSpPr>
            <a:spLocks noGrp="1"/>
          </p:cNvSpPr>
          <p:nvPr>
            <p:ph idx="1"/>
          </p:nvPr>
        </p:nvSpPr>
        <p:spPr>
          <a:xfrm>
            <a:off x="457200" y="1357298"/>
            <a:ext cx="8229600" cy="4248472"/>
          </a:xfrm>
        </p:spPr>
        <p:txBody>
          <a:bodyPr/>
          <a:lstStyle/>
          <a:p>
            <a:pPr marL="0" indent="0">
              <a:buNone/>
            </a:pPr>
            <a:r>
              <a:rPr lang="en-GB" sz="2800" dirty="0" smtClean="0">
                <a:solidFill>
                  <a:schemeClr val="bg2"/>
                </a:solidFill>
              </a:rPr>
              <a:t>The link between business ethics and corporate social responsibility (CSR). </a:t>
            </a:r>
          </a:p>
          <a:p>
            <a:r>
              <a:rPr lang="en-GB" sz="2800" dirty="0" smtClean="0">
                <a:solidFill>
                  <a:schemeClr val="bg2"/>
                </a:solidFill>
              </a:rPr>
              <a:t>A socially responsible firm should be an ethical firm</a:t>
            </a:r>
          </a:p>
          <a:p>
            <a:r>
              <a:rPr lang="en-GB" sz="2800" dirty="0" smtClean="0">
                <a:solidFill>
                  <a:schemeClr val="bg2"/>
                </a:solidFill>
              </a:rPr>
              <a:t>An ethical firm should be socially responsible</a:t>
            </a:r>
          </a:p>
          <a:p>
            <a:r>
              <a:rPr lang="en-GB" sz="2800" dirty="0" smtClean="0">
                <a:solidFill>
                  <a:schemeClr val="bg2"/>
                </a:solidFill>
              </a:rPr>
              <a:t>However there is also a distinction between the two:</a:t>
            </a:r>
          </a:p>
          <a:p>
            <a:pPr marL="457200" indent="-457200">
              <a:buFont typeface="+mj-lt"/>
              <a:buAutoNum type="arabicPeriod"/>
            </a:pPr>
            <a:r>
              <a:rPr lang="en-GB" sz="2800" dirty="0" smtClean="0">
                <a:solidFill>
                  <a:schemeClr val="bg2"/>
                </a:solidFill>
              </a:rPr>
              <a:t>CSR is about responsibility to all stakeholders and not just shareholders</a:t>
            </a:r>
          </a:p>
          <a:p>
            <a:pPr marL="457200" indent="-457200">
              <a:buFont typeface="+mj-lt"/>
              <a:buAutoNum type="arabicPeriod"/>
            </a:pPr>
            <a:r>
              <a:rPr lang="en-GB" sz="2800" dirty="0" smtClean="0">
                <a:solidFill>
                  <a:schemeClr val="bg2"/>
                </a:solidFill>
              </a:rPr>
              <a:t>Ethics is about </a:t>
            </a:r>
            <a:r>
              <a:rPr lang="en-GB" sz="2800" b="1" dirty="0" smtClean="0">
                <a:solidFill>
                  <a:schemeClr val="bg2"/>
                </a:solidFill>
              </a:rPr>
              <a:t>morally correct </a:t>
            </a:r>
            <a:br>
              <a:rPr lang="en-GB" sz="2800" b="1" dirty="0" smtClean="0">
                <a:solidFill>
                  <a:schemeClr val="bg2"/>
                </a:solidFill>
              </a:rPr>
            </a:br>
            <a:r>
              <a:rPr lang="en-GB" sz="2800" b="1" dirty="0" smtClean="0">
                <a:solidFill>
                  <a:schemeClr val="bg2"/>
                </a:solidFill>
              </a:rPr>
              <a:t>behaviour</a:t>
            </a:r>
            <a:endParaRPr lang="en-GB" dirty="0" smtClean="0">
              <a:solidFill>
                <a:schemeClr val="bg2"/>
              </a:solidFill>
            </a:endParaRPr>
          </a:p>
          <a:p>
            <a:endParaRPr lang="en-GB" dirty="0"/>
          </a:p>
        </p:txBody>
      </p:sp>
      <p:pic>
        <p:nvPicPr>
          <p:cNvPr id="35842" name="Picture 2" descr="http://t3.gstatic.com/images?q=tbn:ANd9GcSXmbsLcjjBE8pxQ0SlD4Y3-dMA_esPqdl6-SBD-PTZ3HD0zca0_GpF_V9M0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60994" y="4214818"/>
            <a:ext cx="2885844" cy="2362204"/>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bized.co.uk/sites/bized/files/images/ethicsmap.gif"/>
          <p:cNvPicPr>
            <a:picLocks noChangeAspect="1" noChangeArrowheads="1"/>
          </p:cNvPicPr>
          <p:nvPr/>
        </p:nvPicPr>
        <p:blipFill>
          <a:blip r:embed="rId2" cstate="print"/>
          <a:srcRect/>
          <a:stretch>
            <a:fillRect/>
          </a:stretch>
        </p:blipFill>
        <p:spPr bwMode="auto">
          <a:xfrm>
            <a:off x="928662" y="428604"/>
            <a:ext cx="7215238" cy="5718830"/>
          </a:xfrm>
          <a:prstGeom prst="rect">
            <a:avLst/>
          </a:prstGeom>
          <a:noFill/>
        </p:spPr>
      </p:pic>
    </p:spTree>
  </p:cSld>
  <p:clrMapOvr>
    <a:masterClrMapping/>
  </p:clrMapOvr>
  <p:transition spd="slow">
    <p:plus/>
  </p:transition>
  <p:timing>
    <p:tnLst>
      <p:par>
        <p:cTn id="1" dur="indefinite" restart="never" nodeType="tmRoot"/>
      </p:par>
    </p:tnLst>
  </p:timing>
</p:sld>
</file>

<file path=ppt/theme/theme1.xml><?xml version="1.0" encoding="utf-8"?>
<a:theme xmlns:a="http://schemas.openxmlformats.org/drawingml/2006/main" name="Theme1">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633</TotalTime>
  <Words>1467</Words>
  <Application>Microsoft Macintosh PowerPoint</Application>
  <PresentationFormat>On-screen Show (4:3)</PresentationFormat>
  <Paragraphs>135</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Black</vt:lpstr>
      <vt:lpstr>Calibri</vt:lpstr>
      <vt:lpstr>Times New Roman</vt:lpstr>
      <vt:lpstr>Wingdings</vt:lpstr>
      <vt:lpstr>Theme1</vt:lpstr>
      <vt:lpstr>PowerPoint Presentation</vt:lpstr>
      <vt:lpstr>Ethical Expectations</vt:lpstr>
      <vt:lpstr>Ethical Business Behaviour</vt:lpstr>
      <vt:lpstr>Ethical Business Behaviour</vt:lpstr>
      <vt:lpstr>PowerPoint Presentation</vt:lpstr>
      <vt:lpstr>Ethical Business Behaviour</vt:lpstr>
      <vt:lpstr>Ethical Business Behaviour</vt:lpstr>
      <vt:lpstr>Ethical Business Behaviour</vt:lpstr>
      <vt:lpstr>PowerPoint Presentation</vt:lpstr>
      <vt:lpstr>Principles of Admirable Business Ethics</vt:lpstr>
      <vt:lpstr>Principles of Admirable Business Ethics</vt:lpstr>
      <vt:lpstr>Principles of Admirable Business Ethics</vt:lpstr>
      <vt:lpstr>Principles of Admirable Business Ethics</vt:lpstr>
      <vt:lpstr>Types of Ethical Behaviour</vt:lpstr>
      <vt:lpstr>Types of Ethical Behaviour</vt:lpstr>
      <vt:lpstr>Types of Ethical Behaviour</vt:lpstr>
      <vt:lpstr>Types of Ethical Behaviour</vt:lpstr>
      <vt:lpstr>Types of Ethical Behaviour</vt:lpstr>
      <vt:lpstr>Types of Ethical Behaviour</vt:lpstr>
      <vt:lpstr>Code of Ethics (Practice)</vt:lpstr>
      <vt:lpstr>A code of ethics will apply to all types of business operations including:</vt:lpstr>
      <vt:lpstr>A code of ethics will apply to all types of business operations including:     (continued)</vt:lpstr>
      <vt:lpstr>The disadvantages claimed for  ethical business</vt:lpstr>
      <vt:lpstr>The advantages of ethical behaviour include</vt:lpstr>
      <vt:lpstr>Pressure for businesses to act ethically</vt:lpstr>
      <vt:lpstr>Pressure for businesses to act ethically</vt:lpstr>
      <vt:lpstr>Videos</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Systems</dc:title>
  <cp:lastModifiedBy>Microsoft Office User</cp:lastModifiedBy>
  <cp:revision>76</cp:revision>
  <dcterms:created xsi:type="dcterms:W3CDTF">2011-09-14T00:05:33Z</dcterms:created>
  <dcterms:modified xsi:type="dcterms:W3CDTF">2019-01-13T01:59:07Z</dcterms:modified>
</cp:coreProperties>
</file>