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22"/>
  </p:handoutMasterIdLst>
  <p:sldIdLst>
    <p:sldId id="343" r:id="rId2"/>
    <p:sldId id="344" r:id="rId3"/>
    <p:sldId id="345" r:id="rId4"/>
    <p:sldId id="346" r:id="rId5"/>
    <p:sldId id="347" r:id="rId6"/>
    <p:sldId id="348" r:id="rId7"/>
    <p:sldId id="349" r:id="rId8"/>
    <p:sldId id="350" r:id="rId9"/>
    <p:sldId id="351" r:id="rId10"/>
    <p:sldId id="352" r:id="rId11"/>
    <p:sldId id="353" r:id="rId12"/>
    <p:sldId id="354" r:id="rId13"/>
    <p:sldId id="355" r:id="rId14"/>
    <p:sldId id="357" r:id="rId15"/>
    <p:sldId id="358" r:id="rId16"/>
    <p:sldId id="359" r:id="rId17"/>
    <p:sldId id="360" r:id="rId18"/>
    <p:sldId id="361" r:id="rId19"/>
    <p:sldId id="362" r:id="rId20"/>
    <p:sldId id="363" r:id="rId21"/>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267"/>
  </p:normalViewPr>
  <p:slideViewPr>
    <p:cSldViewPr>
      <p:cViewPr>
        <p:scale>
          <a:sx n="116" d="100"/>
          <a:sy n="116" d="100"/>
        </p:scale>
        <p:origin x="144" y="144"/>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2508"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handoutMaster" Target="handoutMasters/handout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NZ"/>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cs typeface="+mn-cs"/>
              </a:defRPr>
            </a:lvl1pPr>
          </a:lstStyle>
          <a:p>
            <a:pPr>
              <a:defRPr/>
            </a:pPr>
            <a:fld id="{5C983128-51C6-49E7-9053-DFC4FC191D00}" type="datetimeFigureOut">
              <a:rPr lang="en-US"/>
              <a:pPr>
                <a:defRPr/>
              </a:pPr>
              <a:t>1/13/19</a:t>
            </a:fld>
            <a:endParaRPr lang="en-NZ"/>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NZ"/>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cs typeface="+mn-cs"/>
              </a:defRPr>
            </a:lvl1pPr>
          </a:lstStyle>
          <a:p>
            <a:pPr>
              <a:defRPr/>
            </a:pPr>
            <a:fld id="{56F91A81-65A1-4424-86B1-0E21973EAEAE}" type="slidenum">
              <a:rPr lang="en-NZ"/>
              <a:pPr>
                <a:defRPr/>
              </a:pPr>
              <a:t>‹#›</a:t>
            </a:fld>
            <a:endParaRPr lang="en-NZ"/>
          </a:p>
        </p:txBody>
      </p:sp>
    </p:spTree>
    <p:extLst>
      <p:ext uri="{BB962C8B-B14F-4D97-AF65-F5344CB8AC3E}">
        <p14:creationId xmlns:p14="http://schemas.microsoft.com/office/powerpoint/2010/main" val="28840899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hidden">
          <a:xfrm>
            <a:off x="0" y="0"/>
            <a:ext cx="3436938" cy="685800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pitchFamily="18" charset="0"/>
              <a:cs typeface="+mn-cs"/>
            </a:endParaRPr>
          </a:p>
        </p:txBody>
      </p:sp>
      <p:grpSp>
        <p:nvGrpSpPr>
          <p:cNvPr id="6" name="Group 4"/>
          <p:cNvGrpSpPr>
            <a:grpSpLocks/>
          </p:cNvGrpSpPr>
          <p:nvPr/>
        </p:nvGrpSpPr>
        <p:grpSpPr bwMode="auto">
          <a:xfrm>
            <a:off x="417958" y="1207566"/>
            <a:ext cx="2249488" cy="3157538"/>
            <a:chOff x="354" y="672"/>
            <a:chExt cx="1417" cy="1989"/>
          </a:xfrm>
        </p:grpSpPr>
        <p:sp>
          <p:nvSpPr>
            <p:cNvPr id="7" name="Rectangle 5"/>
            <p:cNvSpPr>
              <a:spLocks noChangeArrowheads="1"/>
            </p:cNvSpPr>
            <p:nvPr userDrawn="1"/>
          </p:nvSpPr>
          <p:spPr bwMode="auto">
            <a:xfrm>
              <a:off x="354" y="2257"/>
              <a:ext cx="356" cy="404"/>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cs typeface="+mn-cs"/>
              </a:endParaRPr>
            </a:p>
          </p:txBody>
        </p:sp>
        <p:sp>
          <p:nvSpPr>
            <p:cNvPr id="8" name="Rectangle 6"/>
            <p:cNvSpPr>
              <a:spLocks noChangeArrowheads="1"/>
            </p:cNvSpPr>
            <p:nvPr userDrawn="1"/>
          </p:nvSpPr>
          <p:spPr bwMode="auto">
            <a:xfrm>
              <a:off x="1060" y="1065"/>
              <a:ext cx="355" cy="405"/>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cs typeface="+mn-cs"/>
              </a:endParaRPr>
            </a:p>
          </p:txBody>
        </p:sp>
        <p:sp>
          <p:nvSpPr>
            <p:cNvPr id="9" name="Rectangle 7"/>
            <p:cNvSpPr>
              <a:spLocks noChangeArrowheads="1"/>
            </p:cNvSpPr>
            <p:nvPr userDrawn="1"/>
          </p:nvSpPr>
          <p:spPr bwMode="auto">
            <a:xfrm>
              <a:off x="1409" y="672"/>
              <a:ext cx="362" cy="400"/>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cs typeface="+mn-cs"/>
              </a:endParaRPr>
            </a:p>
          </p:txBody>
        </p:sp>
        <p:sp>
          <p:nvSpPr>
            <p:cNvPr id="10" name="Rectangle 8"/>
            <p:cNvSpPr>
              <a:spLocks noChangeArrowheads="1"/>
            </p:cNvSpPr>
            <p:nvPr userDrawn="1"/>
          </p:nvSpPr>
          <p:spPr bwMode="auto">
            <a:xfrm>
              <a:off x="705" y="2257"/>
              <a:ext cx="361" cy="404"/>
            </a:xfrm>
            <a:prstGeom prst="rect">
              <a:avLst/>
            </a:prstGeom>
            <a:solidFill>
              <a:schemeClr val="bg2"/>
            </a:solidFill>
            <a:ln w="9525">
              <a:noFill/>
              <a:miter lim="800000"/>
              <a:headEnd/>
              <a:tailEnd/>
            </a:ln>
          </p:spPr>
          <p:txBody>
            <a:bodyPr/>
            <a:lstStyle/>
            <a:p>
              <a:pPr>
                <a:defRPr/>
              </a:pPr>
              <a:endParaRPr lang="en-US" sz="2400">
                <a:latin typeface="Times New Roman" pitchFamily="18" charset="0"/>
                <a:cs typeface="+mn-cs"/>
              </a:endParaRPr>
            </a:p>
          </p:txBody>
        </p:sp>
        <p:sp>
          <p:nvSpPr>
            <p:cNvPr id="11" name="Rectangle 9"/>
            <p:cNvSpPr>
              <a:spLocks noChangeArrowheads="1"/>
            </p:cNvSpPr>
            <p:nvPr userDrawn="1"/>
          </p:nvSpPr>
          <p:spPr bwMode="auto">
            <a:xfrm>
              <a:off x="1409" y="1065"/>
              <a:ext cx="362" cy="405"/>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cs typeface="+mn-cs"/>
              </a:endParaRPr>
            </a:p>
          </p:txBody>
        </p:sp>
        <p:sp>
          <p:nvSpPr>
            <p:cNvPr id="12" name="Rectangle 10"/>
            <p:cNvSpPr>
              <a:spLocks noChangeArrowheads="1"/>
            </p:cNvSpPr>
            <p:nvPr userDrawn="1"/>
          </p:nvSpPr>
          <p:spPr bwMode="auto">
            <a:xfrm>
              <a:off x="705" y="1464"/>
              <a:ext cx="361" cy="399"/>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cs typeface="+mn-cs"/>
              </a:endParaRPr>
            </a:p>
          </p:txBody>
        </p:sp>
        <p:sp>
          <p:nvSpPr>
            <p:cNvPr id="13" name="Rectangle 11"/>
            <p:cNvSpPr>
              <a:spLocks noChangeArrowheads="1"/>
            </p:cNvSpPr>
            <p:nvPr userDrawn="1"/>
          </p:nvSpPr>
          <p:spPr bwMode="auto">
            <a:xfrm>
              <a:off x="1060" y="1464"/>
              <a:ext cx="355" cy="399"/>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cs typeface="+mn-cs"/>
              </a:endParaRPr>
            </a:p>
          </p:txBody>
        </p:sp>
        <p:sp>
          <p:nvSpPr>
            <p:cNvPr id="14" name="Rectangle 12"/>
            <p:cNvSpPr>
              <a:spLocks noChangeArrowheads="1"/>
            </p:cNvSpPr>
            <p:nvPr userDrawn="1"/>
          </p:nvSpPr>
          <p:spPr bwMode="auto">
            <a:xfrm>
              <a:off x="354" y="1857"/>
              <a:ext cx="356" cy="406"/>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cs typeface="+mn-cs"/>
              </a:endParaRPr>
            </a:p>
          </p:txBody>
        </p:sp>
        <p:sp>
          <p:nvSpPr>
            <p:cNvPr id="15" name="Rectangle 13"/>
            <p:cNvSpPr>
              <a:spLocks noChangeArrowheads="1"/>
            </p:cNvSpPr>
            <p:nvPr userDrawn="1"/>
          </p:nvSpPr>
          <p:spPr bwMode="auto">
            <a:xfrm>
              <a:off x="705" y="1857"/>
              <a:ext cx="361" cy="406"/>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cs typeface="+mn-cs"/>
              </a:endParaRPr>
            </a:p>
          </p:txBody>
        </p:sp>
      </p:grpSp>
      <p:sp>
        <p:nvSpPr>
          <p:cNvPr id="7185" name="Rectangle 17"/>
          <p:cNvSpPr>
            <a:spLocks noGrp="1" noChangeArrowheads="1"/>
          </p:cNvSpPr>
          <p:nvPr>
            <p:ph type="ctrTitle"/>
          </p:nvPr>
        </p:nvSpPr>
        <p:spPr>
          <a:xfrm>
            <a:off x="2971800" y="2060848"/>
            <a:ext cx="5632450" cy="1977752"/>
          </a:xfrm>
        </p:spPr>
        <p:txBody>
          <a:bodyPr/>
          <a:lstStyle>
            <a:lvl1pPr>
              <a:defRPr sz="5000">
                <a:solidFill>
                  <a:schemeClr val="bg2">
                    <a:lumMod val="75000"/>
                  </a:schemeClr>
                </a:solidFill>
              </a:defRPr>
            </a:lvl1pPr>
          </a:lstStyle>
          <a:p>
            <a:r>
              <a:rPr lang="en-US" dirty="0" smtClean="0"/>
              <a:t>Click to edit Master title style</a:t>
            </a:r>
            <a:endParaRPr lang="en-AU" dirty="0"/>
          </a:p>
        </p:txBody>
      </p:sp>
      <p:sp>
        <p:nvSpPr>
          <p:cNvPr id="7186" name="Rectangle 18"/>
          <p:cNvSpPr>
            <a:spLocks noGrp="1" noChangeArrowheads="1"/>
          </p:cNvSpPr>
          <p:nvPr>
            <p:ph type="subTitle" idx="1"/>
          </p:nvPr>
        </p:nvSpPr>
        <p:spPr>
          <a:xfrm>
            <a:off x="2971800" y="4509120"/>
            <a:ext cx="6019800" cy="1510680"/>
          </a:xfrm>
        </p:spPr>
        <p:txBody>
          <a:bodyPr/>
          <a:lstStyle>
            <a:lvl1pPr marL="0" indent="0">
              <a:buFont typeface="Wingdings" pitchFamily="2" charset="2"/>
              <a:buNone/>
              <a:defRPr sz="3400">
                <a:solidFill>
                  <a:schemeClr val="bg2">
                    <a:lumMod val="75000"/>
                  </a:schemeClr>
                </a:solidFill>
              </a:defRPr>
            </a:lvl1pPr>
          </a:lstStyle>
          <a:p>
            <a:r>
              <a:rPr lang="en-US" dirty="0" smtClean="0"/>
              <a:t>Click to edit Master subtitle style</a:t>
            </a:r>
            <a:endParaRPr lang="en-AU" dirty="0"/>
          </a:p>
        </p:txBody>
      </p:sp>
      <p:sp>
        <p:nvSpPr>
          <p:cNvPr id="23" name="Rectangle 14"/>
          <p:cNvSpPr>
            <a:spLocks noGrp="1" noChangeArrowheads="1"/>
          </p:cNvSpPr>
          <p:nvPr>
            <p:ph type="dt" sz="half" idx="10"/>
          </p:nvPr>
        </p:nvSpPr>
        <p:spPr>
          <a:xfrm>
            <a:off x="457200" y="6248400"/>
            <a:ext cx="2133600" cy="457200"/>
          </a:xfrm>
        </p:spPr>
        <p:txBody>
          <a:bodyPr/>
          <a:lstStyle>
            <a:lvl1pPr>
              <a:defRPr/>
            </a:lvl1pPr>
          </a:lstStyle>
          <a:p>
            <a:pPr>
              <a:defRPr/>
            </a:pPr>
            <a:endParaRPr lang="en-AU" dirty="0"/>
          </a:p>
        </p:txBody>
      </p:sp>
      <p:sp>
        <p:nvSpPr>
          <p:cNvPr id="24" name="Rectangle 15"/>
          <p:cNvSpPr>
            <a:spLocks noGrp="1" noChangeArrowheads="1"/>
          </p:cNvSpPr>
          <p:nvPr>
            <p:ph type="ftr" sz="quarter" idx="11"/>
          </p:nvPr>
        </p:nvSpPr>
        <p:spPr/>
        <p:txBody>
          <a:bodyPr/>
          <a:lstStyle>
            <a:lvl1pPr>
              <a:defRPr/>
            </a:lvl1pPr>
          </a:lstStyle>
          <a:p>
            <a:pPr>
              <a:defRPr/>
            </a:pPr>
            <a:endParaRPr lang="en-AU"/>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7" y="0"/>
            <a:ext cx="8568953" cy="1700808"/>
          </a:xfrm>
          <a:prstGeom prst="rect">
            <a:avLst/>
          </a:prstGeom>
          <a:ln>
            <a:noFill/>
          </a:ln>
          <a:effectLst>
            <a:softEdge rad="112500"/>
          </a:effectLst>
        </p:spPr>
      </p:pic>
      <p:sp>
        <p:nvSpPr>
          <p:cNvPr id="27" name="Line 18"/>
          <p:cNvSpPr>
            <a:spLocks noChangeShapeType="1"/>
          </p:cNvSpPr>
          <p:nvPr userDrawn="1"/>
        </p:nvSpPr>
        <p:spPr bwMode="auto">
          <a:xfrm flipH="1">
            <a:off x="147637" y="127000"/>
            <a:ext cx="0" cy="6542360"/>
          </a:xfrm>
          <a:prstGeom prst="line">
            <a:avLst/>
          </a:prstGeom>
          <a:noFill/>
          <a:ln w="38100">
            <a:solidFill>
              <a:schemeClr val="bg2"/>
            </a:solidFill>
            <a:round/>
            <a:headEnd type="oval" w="med" len="med"/>
            <a:tailEnd type="oval" w="med" len="med"/>
          </a:ln>
          <a:effectLst>
            <a:outerShdw blurRad="50800" dist="38100" algn="l" rotWithShape="0">
              <a:prstClr val="black">
                <a:alpha val="40000"/>
              </a:prstClr>
            </a:outerShdw>
          </a:effectLst>
        </p:spPr>
        <p:txBody>
          <a:bodyPr/>
          <a:lstStyle/>
          <a:p>
            <a:pPr>
              <a:defRPr/>
            </a:pPr>
            <a:endParaRPr lang="en-NZ">
              <a:cs typeface="+mn-cs"/>
            </a:endParaRPr>
          </a:p>
        </p:txBody>
      </p:sp>
      <p:sp>
        <p:nvSpPr>
          <p:cNvPr id="25" name="Rectangle 16"/>
          <p:cNvSpPr>
            <a:spLocks noGrp="1" noChangeArrowheads="1"/>
          </p:cNvSpPr>
          <p:nvPr>
            <p:ph type="sldNum" sz="quarter" idx="12"/>
          </p:nvPr>
        </p:nvSpPr>
        <p:spPr/>
        <p:txBody>
          <a:bodyPr/>
          <a:lstStyle>
            <a:lvl1pPr>
              <a:defRPr/>
            </a:lvl1pPr>
          </a:lstStyle>
          <a:p>
            <a:pPr>
              <a:defRPr/>
            </a:pPr>
            <a:endParaRPr lang="en-AU" dirty="0" smtClean="0"/>
          </a:p>
        </p:txBody>
      </p:sp>
    </p:spTree>
    <p:extLst>
      <p:ext uri="{BB962C8B-B14F-4D97-AF65-F5344CB8AC3E}">
        <p14:creationId xmlns:p14="http://schemas.microsoft.com/office/powerpoint/2010/main" val="433365423"/>
      </p:ext>
    </p:extLst>
  </p:cSld>
  <p:clrMapOvr>
    <a:masterClrMapping/>
  </p:clrMapOvr>
  <p:transition spd="slow">
    <p:plus/>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2"/>
          <p:cNvSpPr>
            <a:spLocks noGrp="1" noChangeArrowheads="1"/>
          </p:cNvSpPr>
          <p:nvPr>
            <p:ph type="ftr" sz="quarter" idx="10"/>
          </p:nvPr>
        </p:nvSpPr>
        <p:spPr>
          <a:ln/>
        </p:spPr>
        <p:txBody>
          <a:bodyPr/>
          <a:lstStyle>
            <a:lvl1pPr>
              <a:defRPr/>
            </a:lvl1pPr>
          </a:lstStyle>
          <a:p>
            <a:pPr>
              <a:defRPr/>
            </a:pPr>
            <a:endParaRPr lang="en-AU"/>
          </a:p>
        </p:txBody>
      </p:sp>
      <p:sp>
        <p:nvSpPr>
          <p:cNvPr id="5" name="Rectangle 3"/>
          <p:cNvSpPr>
            <a:spLocks noGrp="1" noChangeArrowheads="1"/>
          </p:cNvSpPr>
          <p:nvPr>
            <p:ph type="sldNum" sz="quarter" idx="11"/>
          </p:nvPr>
        </p:nvSpPr>
        <p:spPr>
          <a:ln/>
        </p:spPr>
        <p:txBody>
          <a:bodyPr/>
          <a:lstStyle>
            <a:lvl1pPr>
              <a:defRPr/>
            </a:lvl1pPr>
          </a:lstStyle>
          <a:p>
            <a:pPr>
              <a:defRPr/>
            </a:pPr>
            <a:fld id="{1FB33CD1-0870-4A18-96DB-E5D6909B0E85}" type="slidenum">
              <a:rPr lang="en-AU"/>
              <a:pPr>
                <a:defRPr/>
              </a:pPr>
              <a:t>‹#›</a:t>
            </a:fld>
            <a:endParaRPr lang="en-AU"/>
          </a:p>
        </p:txBody>
      </p:sp>
      <p:sp>
        <p:nvSpPr>
          <p:cNvPr id="6" name="Rectangle 6"/>
          <p:cNvSpPr>
            <a:spLocks noGrp="1" noChangeArrowheads="1"/>
          </p:cNvSpPr>
          <p:nvPr>
            <p:ph type="dt" sz="half" idx="12"/>
          </p:nvPr>
        </p:nvSpPr>
        <p:spPr>
          <a:ln/>
        </p:spPr>
        <p:txBody>
          <a:bodyPr/>
          <a:lstStyle>
            <a:lvl1pPr>
              <a:defRPr/>
            </a:lvl1pPr>
          </a:lstStyle>
          <a:p>
            <a:pPr>
              <a:defRPr/>
            </a:pPr>
            <a:endParaRPr lang="en-AU"/>
          </a:p>
        </p:txBody>
      </p:sp>
    </p:spTree>
    <p:extLst>
      <p:ext uri="{BB962C8B-B14F-4D97-AF65-F5344CB8AC3E}">
        <p14:creationId xmlns:p14="http://schemas.microsoft.com/office/powerpoint/2010/main" val="2965657626"/>
      </p:ext>
    </p:extLst>
  </p:cSld>
  <p:clrMapOvr>
    <a:masterClrMapping/>
  </p:clrMapOvr>
  <p:transition spd="slow">
    <p:plu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2"/>
          <p:cNvSpPr>
            <a:spLocks noGrp="1" noChangeArrowheads="1"/>
          </p:cNvSpPr>
          <p:nvPr>
            <p:ph type="ftr" sz="quarter" idx="10"/>
          </p:nvPr>
        </p:nvSpPr>
        <p:spPr>
          <a:ln/>
        </p:spPr>
        <p:txBody>
          <a:bodyPr/>
          <a:lstStyle>
            <a:lvl1pPr>
              <a:defRPr/>
            </a:lvl1pPr>
          </a:lstStyle>
          <a:p>
            <a:pPr>
              <a:defRPr/>
            </a:pPr>
            <a:endParaRPr lang="en-AU"/>
          </a:p>
        </p:txBody>
      </p:sp>
      <p:sp>
        <p:nvSpPr>
          <p:cNvPr id="5" name="Rectangle 3"/>
          <p:cNvSpPr>
            <a:spLocks noGrp="1" noChangeArrowheads="1"/>
          </p:cNvSpPr>
          <p:nvPr>
            <p:ph type="sldNum" sz="quarter" idx="11"/>
          </p:nvPr>
        </p:nvSpPr>
        <p:spPr>
          <a:ln/>
        </p:spPr>
        <p:txBody>
          <a:bodyPr/>
          <a:lstStyle>
            <a:lvl1pPr>
              <a:defRPr/>
            </a:lvl1pPr>
          </a:lstStyle>
          <a:p>
            <a:pPr>
              <a:defRPr/>
            </a:pPr>
            <a:fld id="{0294A781-99C3-4E29-A545-CAE661B4DD88}" type="slidenum">
              <a:rPr lang="en-AU"/>
              <a:pPr>
                <a:defRPr/>
              </a:pPr>
              <a:t>‹#›</a:t>
            </a:fld>
            <a:endParaRPr lang="en-AU"/>
          </a:p>
        </p:txBody>
      </p:sp>
      <p:sp>
        <p:nvSpPr>
          <p:cNvPr id="6" name="Rectangle 6"/>
          <p:cNvSpPr>
            <a:spLocks noGrp="1" noChangeArrowheads="1"/>
          </p:cNvSpPr>
          <p:nvPr>
            <p:ph type="dt" sz="half" idx="12"/>
          </p:nvPr>
        </p:nvSpPr>
        <p:spPr>
          <a:ln/>
        </p:spPr>
        <p:txBody>
          <a:bodyPr/>
          <a:lstStyle>
            <a:lvl1pPr>
              <a:defRPr/>
            </a:lvl1pPr>
          </a:lstStyle>
          <a:p>
            <a:pPr>
              <a:defRPr/>
            </a:pPr>
            <a:endParaRPr lang="en-AU"/>
          </a:p>
        </p:txBody>
      </p:sp>
    </p:spTree>
    <p:extLst>
      <p:ext uri="{BB962C8B-B14F-4D97-AF65-F5344CB8AC3E}">
        <p14:creationId xmlns:p14="http://schemas.microsoft.com/office/powerpoint/2010/main" val="1304052847"/>
      </p:ext>
    </p:extLst>
  </p:cSld>
  <p:clrMapOvr>
    <a:masterClrMapping/>
  </p:clrMapOvr>
  <p:transition spd="slow">
    <p:plu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08912" cy="1080120"/>
          </a:xfrm>
        </p:spPr>
        <p:txBody>
          <a:bodyPr/>
          <a:lstStyle>
            <a:lvl1pPr>
              <a:defRPr sz="3200"/>
            </a:lvl1pPr>
          </a:lstStyle>
          <a:p>
            <a:r>
              <a:rPr lang="en-US" dirty="0" smtClean="0"/>
              <a:t>Click to edit Master title style</a:t>
            </a:r>
            <a:endParaRPr lang="en-NZ" dirty="0"/>
          </a:p>
        </p:txBody>
      </p:sp>
      <p:sp>
        <p:nvSpPr>
          <p:cNvPr id="3" name="Content Placeholder 2"/>
          <p:cNvSpPr>
            <a:spLocks noGrp="1"/>
          </p:cNvSpPr>
          <p:nvPr>
            <p:ph idx="1"/>
          </p:nvPr>
        </p:nvSpPr>
        <p:spPr>
          <a:xfrm>
            <a:off x="457200" y="1628800"/>
            <a:ext cx="8229600" cy="424847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4" name="Rectangle 2"/>
          <p:cNvSpPr>
            <a:spLocks noGrp="1" noChangeArrowheads="1"/>
          </p:cNvSpPr>
          <p:nvPr>
            <p:ph type="ftr" sz="quarter" idx="10"/>
          </p:nvPr>
        </p:nvSpPr>
        <p:spPr>
          <a:ln/>
        </p:spPr>
        <p:txBody>
          <a:bodyPr/>
          <a:lstStyle>
            <a:lvl1pPr>
              <a:defRPr/>
            </a:lvl1pPr>
          </a:lstStyle>
          <a:p>
            <a:pPr>
              <a:defRPr/>
            </a:pPr>
            <a:endParaRPr lang="en-AU"/>
          </a:p>
        </p:txBody>
      </p:sp>
      <p:sp>
        <p:nvSpPr>
          <p:cNvPr id="5" name="Rectangle 3"/>
          <p:cNvSpPr>
            <a:spLocks noGrp="1" noChangeArrowheads="1"/>
          </p:cNvSpPr>
          <p:nvPr>
            <p:ph type="sldNum" sz="quarter" idx="11"/>
          </p:nvPr>
        </p:nvSpPr>
        <p:spPr>
          <a:ln/>
        </p:spPr>
        <p:txBody>
          <a:bodyPr/>
          <a:lstStyle>
            <a:lvl1pPr>
              <a:defRPr/>
            </a:lvl1pPr>
          </a:lstStyle>
          <a:p>
            <a:pPr>
              <a:defRPr/>
            </a:pPr>
            <a:fld id="{0B56A566-94D9-4857-92D1-88A55DFE7DF1}" type="slidenum">
              <a:rPr lang="en-AU"/>
              <a:pPr>
                <a:defRPr/>
              </a:pPr>
              <a:t>‹#›</a:t>
            </a:fld>
            <a:endParaRPr lang="en-AU"/>
          </a:p>
        </p:txBody>
      </p:sp>
      <p:sp>
        <p:nvSpPr>
          <p:cNvPr id="6" name="Rectangle 6"/>
          <p:cNvSpPr>
            <a:spLocks noGrp="1" noChangeArrowheads="1"/>
          </p:cNvSpPr>
          <p:nvPr>
            <p:ph type="dt" sz="half" idx="12"/>
          </p:nvPr>
        </p:nvSpPr>
        <p:spPr>
          <a:ln/>
        </p:spPr>
        <p:txBody>
          <a:bodyPr/>
          <a:lstStyle>
            <a:lvl1pPr>
              <a:defRPr/>
            </a:lvl1pPr>
          </a:lstStyle>
          <a:p>
            <a:pPr>
              <a:defRPr/>
            </a:pPr>
            <a:endParaRPr lang="en-AU" dirty="0"/>
          </a:p>
        </p:txBody>
      </p:sp>
    </p:spTree>
    <p:extLst>
      <p:ext uri="{BB962C8B-B14F-4D97-AF65-F5344CB8AC3E}">
        <p14:creationId xmlns:p14="http://schemas.microsoft.com/office/powerpoint/2010/main" val="1745360312"/>
      </p:ext>
    </p:extLst>
  </p:cSld>
  <p:clrMapOvr>
    <a:masterClrMapping/>
  </p:clrMapOvr>
  <p:transition spd="slow">
    <p:plus/>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AU"/>
          </a:p>
        </p:txBody>
      </p:sp>
      <p:sp>
        <p:nvSpPr>
          <p:cNvPr id="5" name="Rectangle 3"/>
          <p:cNvSpPr>
            <a:spLocks noGrp="1" noChangeArrowheads="1"/>
          </p:cNvSpPr>
          <p:nvPr>
            <p:ph type="sldNum" sz="quarter" idx="11"/>
          </p:nvPr>
        </p:nvSpPr>
        <p:spPr>
          <a:ln/>
        </p:spPr>
        <p:txBody>
          <a:bodyPr/>
          <a:lstStyle>
            <a:lvl1pPr>
              <a:defRPr/>
            </a:lvl1pPr>
          </a:lstStyle>
          <a:p>
            <a:pPr>
              <a:defRPr/>
            </a:pPr>
            <a:fld id="{B1E4A995-9C76-4972-BE34-DCF590801C12}" type="slidenum">
              <a:rPr lang="en-AU"/>
              <a:pPr>
                <a:defRPr/>
              </a:pPr>
              <a:t>‹#›</a:t>
            </a:fld>
            <a:endParaRPr lang="en-AU"/>
          </a:p>
        </p:txBody>
      </p:sp>
      <p:sp>
        <p:nvSpPr>
          <p:cNvPr id="6" name="Rectangle 6"/>
          <p:cNvSpPr>
            <a:spLocks noGrp="1" noChangeArrowheads="1"/>
          </p:cNvSpPr>
          <p:nvPr>
            <p:ph type="dt" sz="half" idx="12"/>
          </p:nvPr>
        </p:nvSpPr>
        <p:spPr>
          <a:ln/>
        </p:spPr>
        <p:txBody>
          <a:bodyPr/>
          <a:lstStyle>
            <a:lvl1pPr>
              <a:defRPr/>
            </a:lvl1pPr>
          </a:lstStyle>
          <a:p>
            <a:pPr>
              <a:defRPr/>
            </a:pPr>
            <a:endParaRPr lang="en-AU"/>
          </a:p>
        </p:txBody>
      </p:sp>
    </p:spTree>
    <p:extLst>
      <p:ext uri="{BB962C8B-B14F-4D97-AF65-F5344CB8AC3E}">
        <p14:creationId xmlns:p14="http://schemas.microsoft.com/office/powerpoint/2010/main" val="1410368474"/>
      </p:ext>
    </p:extLst>
  </p:cSld>
  <p:clrMapOvr>
    <a:masterClrMapping/>
  </p:clrMapOvr>
  <p:transition spd="slow">
    <p:plus/>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60350"/>
            <a:ext cx="8208912" cy="1152426"/>
          </a:xfrm>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Rectangle 2"/>
          <p:cNvSpPr>
            <a:spLocks noGrp="1" noChangeArrowheads="1"/>
          </p:cNvSpPr>
          <p:nvPr>
            <p:ph type="ftr" sz="quarter" idx="10"/>
          </p:nvPr>
        </p:nvSpPr>
        <p:spPr>
          <a:ln/>
        </p:spPr>
        <p:txBody>
          <a:bodyPr/>
          <a:lstStyle>
            <a:lvl1pPr>
              <a:defRPr/>
            </a:lvl1pPr>
          </a:lstStyle>
          <a:p>
            <a:pPr>
              <a:defRPr/>
            </a:pPr>
            <a:endParaRPr lang="en-AU"/>
          </a:p>
        </p:txBody>
      </p:sp>
      <p:sp>
        <p:nvSpPr>
          <p:cNvPr id="6" name="Rectangle 3"/>
          <p:cNvSpPr>
            <a:spLocks noGrp="1" noChangeArrowheads="1"/>
          </p:cNvSpPr>
          <p:nvPr>
            <p:ph type="sldNum" sz="quarter" idx="11"/>
          </p:nvPr>
        </p:nvSpPr>
        <p:spPr>
          <a:ln/>
        </p:spPr>
        <p:txBody>
          <a:bodyPr/>
          <a:lstStyle>
            <a:lvl1pPr>
              <a:defRPr/>
            </a:lvl1pPr>
          </a:lstStyle>
          <a:p>
            <a:pPr>
              <a:defRPr/>
            </a:pPr>
            <a:fld id="{DD6951EE-6034-49EA-811C-B34BCB98C677}" type="slidenum">
              <a:rPr lang="en-AU"/>
              <a:pPr>
                <a:defRPr/>
              </a:pPr>
              <a:t>‹#›</a:t>
            </a:fld>
            <a:endParaRPr lang="en-AU"/>
          </a:p>
        </p:txBody>
      </p:sp>
      <p:sp>
        <p:nvSpPr>
          <p:cNvPr id="7" name="Rectangle 6"/>
          <p:cNvSpPr>
            <a:spLocks noGrp="1" noChangeArrowheads="1"/>
          </p:cNvSpPr>
          <p:nvPr>
            <p:ph type="dt" sz="half" idx="12"/>
          </p:nvPr>
        </p:nvSpPr>
        <p:spPr>
          <a:ln/>
        </p:spPr>
        <p:txBody>
          <a:bodyPr/>
          <a:lstStyle>
            <a:lvl1pPr>
              <a:defRPr/>
            </a:lvl1pPr>
          </a:lstStyle>
          <a:p>
            <a:pPr>
              <a:defRPr/>
            </a:pPr>
            <a:endParaRPr lang="en-AU"/>
          </a:p>
        </p:txBody>
      </p:sp>
    </p:spTree>
    <p:extLst>
      <p:ext uri="{BB962C8B-B14F-4D97-AF65-F5344CB8AC3E}">
        <p14:creationId xmlns:p14="http://schemas.microsoft.com/office/powerpoint/2010/main" val="3254990506"/>
      </p:ext>
    </p:extLst>
  </p:cSld>
  <p:clrMapOvr>
    <a:masterClrMapping/>
  </p:clrMapOvr>
  <p:transition spd="slow">
    <p:plus/>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Rectangle 2"/>
          <p:cNvSpPr>
            <a:spLocks noGrp="1" noChangeArrowheads="1"/>
          </p:cNvSpPr>
          <p:nvPr>
            <p:ph type="ftr" sz="quarter" idx="10"/>
          </p:nvPr>
        </p:nvSpPr>
        <p:spPr>
          <a:ln/>
        </p:spPr>
        <p:txBody>
          <a:bodyPr/>
          <a:lstStyle>
            <a:lvl1pPr>
              <a:defRPr/>
            </a:lvl1pPr>
          </a:lstStyle>
          <a:p>
            <a:pPr>
              <a:defRPr/>
            </a:pPr>
            <a:endParaRPr lang="en-AU"/>
          </a:p>
        </p:txBody>
      </p:sp>
      <p:sp>
        <p:nvSpPr>
          <p:cNvPr id="8" name="Rectangle 3"/>
          <p:cNvSpPr>
            <a:spLocks noGrp="1" noChangeArrowheads="1"/>
          </p:cNvSpPr>
          <p:nvPr>
            <p:ph type="sldNum" sz="quarter" idx="11"/>
          </p:nvPr>
        </p:nvSpPr>
        <p:spPr>
          <a:ln/>
        </p:spPr>
        <p:txBody>
          <a:bodyPr/>
          <a:lstStyle>
            <a:lvl1pPr>
              <a:defRPr/>
            </a:lvl1pPr>
          </a:lstStyle>
          <a:p>
            <a:pPr>
              <a:defRPr/>
            </a:pPr>
            <a:fld id="{760688A6-6F39-45DA-A34A-A5DA85BDCC3E}" type="slidenum">
              <a:rPr lang="en-AU"/>
              <a:pPr>
                <a:defRPr/>
              </a:pPr>
              <a:t>‹#›</a:t>
            </a:fld>
            <a:endParaRPr lang="en-AU"/>
          </a:p>
        </p:txBody>
      </p:sp>
      <p:sp>
        <p:nvSpPr>
          <p:cNvPr id="9" name="Rectangle 6"/>
          <p:cNvSpPr>
            <a:spLocks noGrp="1" noChangeArrowheads="1"/>
          </p:cNvSpPr>
          <p:nvPr>
            <p:ph type="dt" sz="half" idx="12"/>
          </p:nvPr>
        </p:nvSpPr>
        <p:spPr>
          <a:ln/>
        </p:spPr>
        <p:txBody>
          <a:bodyPr/>
          <a:lstStyle>
            <a:lvl1pPr>
              <a:defRPr/>
            </a:lvl1pPr>
          </a:lstStyle>
          <a:p>
            <a:pPr>
              <a:defRPr/>
            </a:pPr>
            <a:endParaRPr lang="en-AU"/>
          </a:p>
        </p:txBody>
      </p:sp>
    </p:spTree>
    <p:extLst>
      <p:ext uri="{BB962C8B-B14F-4D97-AF65-F5344CB8AC3E}">
        <p14:creationId xmlns:p14="http://schemas.microsoft.com/office/powerpoint/2010/main" val="3291985852"/>
      </p:ext>
    </p:extLst>
  </p:cSld>
  <p:clrMapOvr>
    <a:masterClrMapping/>
  </p:clrMapOvr>
  <p:transition spd="slow">
    <p:plus/>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Rectangle 2"/>
          <p:cNvSpPr>
            <a:spLocks noGrp="1" noChangeArrowheads="1"/>
          </p:cNvSpPr>
          <p:nvPr>
            <p:ph type="ftr" sz="quarter" idx="10"/>
          </p:nvPr>
        </p:nvSpPr>
        <p:spPr>
          <a:ln/>
        </p:spPr>
        <p:txBody>
          <a:bodyPr/>
          <a:lstStyle>
            <a:lvl1pPr>
              <a:defRPr/>
            </a:lvl1pPr>
          </a:lstStyle>
          <a:p>
            <a:pPr>
              <a:defRPr/>
            </a:pPr>
            <a:endParaRPr lang="en-AU"/>
          </a:p>
        </p:txBody>
      </p:sp>
      <p:sp>
        <p:nvSpPr>
          <p:cNvPr id="4" name="Rectangle 3"/>
          <p:cNvSpPr>
            <a:spLocks noGrp="1" noChangeArrowheads="1"/>
          </p:cNvSpPr>
          <p:nvPr>
            <p:ph type="sldNum" sz="quarter" idx="11"/>
          </p:nvPr>
        </p:nvSpPr>
        <p:spPr>
          <a:ln/>
        </p:spPr>
        <p:txBody>
          <a:bodyPr/>
          <a:lstStyle>
            <a:lvl1pPr>
              <a:defRPr/>
            </a:lvl1pPr>
          </a:lstStyle>
          <a:p>
            <a:pPr>
              <a:defRPr/>
            </a:pPr>
            <a:fld id="{272EA8AF-883B-4420-9FFA-AF84702A3C98}" type="slidenum">
              <a:rPr lang="en-AU"/>
              <a:pPr>
                <a:defRPr/>
              </a:pPr>
              <a:t>‹#›</a:t>
            </a:fld>
            <a:endParaRPr lang="en-AU"/>
          </a:p>
        </p:txBody>
      </p:sp>
      <p:sp>
        <p:nvSpPr>
          <p:cNvPr id="5" name="Rectangle 6"/>
          <p:cNvSpPr>
            <a:spLocks noGrp="1" noChangeArrowheads="1"/>
          </p:cNvSpPr>
          <p:nvPr>
            <p:ph type="dt" sz="half" idx="12"/>
          </p:nvPr>
        </p:nvSpPr>
        <p:spPr>
          <a:ln/>
        </p:spPr>
        <p:txBody>
          <a:bodyPr/>
          <a:lstStyle>
            <a:lvl1pPr>
              <a:defRPr/>
            </a:lvl1pPr>
          </a:lstStyle>
          <a:p>
            <a:pPr>
              <a:defRPr/>
            </a:pPr>
            <a:endParaRPr lang="en-AU"/>
          </a:p>
        </p:txBody>
      </p:sp>
    </p:spTree>
    <p:extLst>
      <p:ext uri="{BB962C8B-B14F-4D97-AF65-F5344CB8AC3E}">
        <p14:creationId xmlns:p14="http://schemas.microsoft.com/office/powerpoint/2010/main" val="3963761150"/>
      </p:ext>
    </p:extLst>
  </p:cSld>
  <p:clrMapOvr>
    <a:masterClrMapping/>
  </p:clrMapOvr>
  <p:transition spd="slow">
    <p:plu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AU"/>
          </a:p>
        </p:txBody>
      </p:sp>
      <p:sp>
        <p:nvSpPr>
          <p:cNvPr id="3" name="Rectangle 3"/>
          <p:cNvSpPr>
            <a:spLocks noGrp="1" noChangeArrowheads="1"/>
          </p:cNvSpPr>
          <p:nvPr>
            <p:ph type="sldNum" sz="quarter" idx="11"/>
          </p:nvPr>
        </p:nvSpPr>
        <p:spPr>
          <a:ln/>
        </p:spPr>
        <p:txBody>
          <a:bodyPr/>
          <a:lstStyle>
            <a:lvl1pPr>
              <a:defRPr/>
            </a:lvl1pPr>
          </a:lstStyle>
          <a:p>
            <a:pPr>
              <a:defRPr/>
            </a:pPr>
            <a:fld id="{12FF8D9F-E133-4ED4-A139-00CA792B856F}" type="slidenum">
              <a:rPr lang="en-AU"/>
              <a:pPr>
                <a:defRPr/>
              </a:pPr>
              <a:t>‹#›</a:t>
            </a:fld>
            <a:endParaRPr lang="en-AU"/>
          </a:p>
        </p:txBody>
      </p:sp>
      <p:sp>
        <p:nvSpPr>
          <p:cNvPr id="4" name="Rectangle 6"/>
          <p:cNvSpPr>
            <a:spLocks noGrp="1" noChangeArrowheads="1"/>
          </p:cNvSpPr>
          <p:nvPr>
            <p:ph type="dt" sz="half" idx="12"/>
          </p:nvPr>
        </p:nvSpPr>
        <p:spPr>
          <a:ln/>
        </p:spPr>
        <p:txBody>
          <a:bodyPr/>
          <a:lstStyle>
            <a:lvl1pPr>
              <a:defRPr/>
            </a:lvl1pPr>
          </a:lstStyle>
          <a:p>
            <a:pPr>
              <a:defRPr/>
            </a:pPr>
            <a:endParaRPr lang="en-AU"/>
          </a:p>
        </p:txBody>
      </p:sp>
    </p:spTree>
    <p:extLst>
      <p:ext uri="{BB962C8B-B14F-4D97-AF65-F5344CB8AC3E}">
        <p14:creationId xmlns:p14="http://schemas.microsoft.com/office/powerpoint/2010/main" val="462291751"/>
      </p:ext>
    </p:extLst>
  </p:cSld>
  <p:clrMapOvr>
    <a:masterClrMapping/>
  </p:clrMapOvr>
  <p:transition spd="slow">
    <p:plu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AU"/>
          </a:p>
        </p:txBody>
      </p:sp>
      <p:sp>
        <p:nvSpPr>
          <p:cNvPr id="6" name="Rectangle 3"/>
          <p:cNvSpPr>
            <a:spLocks noGrp="1" noChangeArrowheads="1"/>
          </p:cNvSpPr>
          <p:nvPr>
            <p:ph type="sldNum" sz="quarter" idx="11"/>
          </p:nvPr>
        </p:nvSpPr>
        <p:spPr>
          <a:ln/>
        </p:spPr>
        <p:txBody>
          <a:bodyPr/>
          <a:lstStyle>
            <a:lvl1pPr>
              <a:defRPr/>
            </a:lvl1pPr>
          </a:lstStyle>
          <a:p>
            <a:pPr>
              <a:defRPr/>
            </a:pPr>
            <a:fld id="{9A7EE263-57C0-446D-A0B6-515B9FA0EE7F}" type="slidenum">
              <a:rPr lang="en-AU"/>
              <a:pPr>
                <a:defRPr/>
              </a:pPr>
              <a:t>‹#›</a:t>
            </a:fld>
            <a:endParaRPr lang="en-AU"/>
          </a:p>
        </p:txBody>
      </p:sp>
      <p:sp>
        <p:nvSpPr>
          <p:cNvPr id="7" name="Rectangle 6"/>
          <p:cNvSpPr>
            <a:spLocks noGrp="1" noChangeArrowheads="1"/>
          </p:cNvSpPr>
          <p:nvPr>
            <p:ph type="dt" sz="half" idx="12"/>
          </p:nvPr>
        </p:nvSpPr>
        <p:spPr>
          <a:ln/>
        </p:spPr>
        <p:txBody>
          <a:bodyPr/>
          <a:lstStyle>
            <a:lvl1pPr>
              <a:defRPr/>
            </a:lvl1pPr>
          </a:lstStyle>
          <a:p>
            <a:pPr>
              <a:defRPr/>
            </a:pPr>
            <a:endParaRPr lang="en-AU"/>
          </a:p>
        </p:txBody>
      </p:sp>
    </p:spTree>
    <p:extLst>
      <p:ext uri="{BB962C8B-B14F-4D97-AF65-F5344CB8AC3E}">
        <p14:creationId xmlns:p14="http://schemas.microsoft.com/office/powerpoint/2010/main" val="595314670"/>
      </p:ext>
    </p:extLst>
  </p:cSld>
  <p:clrMapOvr>
    <a:masterClrMapping/>
  </p:clrMapOvr>
  <p:transition spd="slow">
    <p:plu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NZ"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AU"/>
          </a:p>
        </p:txBody>
      </p:sp>
      <p:sp>
        <p:nvSpPr>
          <p:cNvPr id="6" name="Rectangle 3"/>
          <p:cNvSpPr>
            <a:spLocks noGrp="1" noChangeArrowheads="1"/>
          </p:cNvSpPr>
          <p:nvPr>
            <p:ph type="sldNum" sz="quarter" idx="11"/>
          </p:nvPr>
        </p:nvSpPr>
        <p:spPr>
          <a:ln/>
        </p:spPr>
        <p:txBody>
          <a:bodyPr/>
          <a:lstStyle>
            <a:lvl1pPr>
              <a:defRPr/>
            </a:lvl1pPr>
          </a:lstStyle>
          <a:p>
            <a:pPr>
              <a:defRPr/>
            </a:pPr>
            <a:fld id="{B43BD93D-5BA7-4426-8D01-0A2590BFE923}" type="slidenum">
              <a:rPr lang="en-AU"/>
              <a:pPr>
                <a:defRPr/>
              </a:pPr>
              <a:t>‹#›</a:t>
            </a:fld>
            <a:endParaRPr lang="en-AU"/>
          </a:p>
        </p:txBody>
      </p:sp>
      <p:sp>
        <p:nvSpPr>
          <p:cNvPr id="7" name="Rectangle 6"/>
          <p:cNvSpPr>
            <a:spLocks noGrp="1" noChangeArrowheads="1"/>
          </p:cNvSpPr>
          <p:nvPr>
            <p:ph type="dt" sz="half" idx="12"/>
          </p:nvPr>
        </p:nvSpPr>
        <p:spPr>
          <a:ln/>
        </p:spPr>
        <p:txBody>
          <a:bodyPr/>
          <a:lstStyle>
            <a:lvl1pPr>
              <a:defRPr/>
            </a:lvl1pPr>
          </a:lstStyle>
          <a:p>
            <a:pPr>
              <a:defRPr/>
            </a:pPr>
            <a:endParaRPr lang="en-AU"/>
          </a:p>
        </p:txBody>
      </p:sp>
    </p:spTree>
    <p:extLst>
      <p:ext uri="{BB962C8B-B14F-4D97-AF65-F5344CB8AC3E}">
        <p14:creationId xmlns:p14="http://schemas.microsoft.com/office/powerpoint/2010/main" val="3023487332"/>
      </p:ext>
    </p:extLst>
  </p:cSld>
  <p:clrMapOvr>
    <a:masterClrMapping/>
  </p:clrMapOvr>
  <p:transition spd="slow">
    <p:plus/>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3E3F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cs typeface="+mn-cs"/>
              </a:defRPr>
            </a:lvl1pPr>
          </a:lstStyle>
          <a:p>
            <a:pPr>
              <a:defRPr/>
            </a:pPr>
            <a:endParaRPr lang="en-AU"/>
          </a:p>
        </p:txBody>
      </p:sp>
      <p:sp>
        <p:nvSpPr>
          <p:cNvPr id="614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cs typeface="+mn-cs"/>
              </a:defRPr>
            </a:lvl1pPr>
          </a:lstStyle>
          <a:p>
            <a:pPr>
              <a:defRPr/>
            </a:pPr>
            <a:fld id="{242BB271-8565-4DDC-B309-6B2CEEE8D642}" type="slidenum">
              <a:rPr lang="en-AU"/>
              <a:pPr>
                <a:defRPr/>
              </a:pPr>
              <a:t>‹#›</a:t>
            </a:fld>
            <a:endParaRPr lang="en-AU"/>
          </a:p>
        </p:txBody>
      </p:sp>
      <p:sp>
        <p:nvSpPr>
          <p:cNvPr id="1028" name="Rectangle 4"/>
          <p:cNvSpPr>
            <a:spLocks noGrp="1" noChangeArrowheads="1"/>
          </p:cNvSpPr>
          <p:nvPr>
            <p:ph type="title"/>
          </p:nvPr>
        </p:nvSpPr>
        <p:spPr bwMode="auto">
          <a:xfrm>
            <a:off x="467544" y="260350"/>
            <a:ext cx="7472362" cy="1152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AU" dirty="0" smtClean="0"/>
          </a:p>
        </p:txBody>
      </p:sp>
      <p:sp>
        <p:nvSpPr>
          <p:cNvPr id="1029" name="Rectangle 5"/>
          <p:cNvSpPr>
            <a:spLocks noGrp="1" noChangeArrowheads="1"/>
          </p:cNvSpPr>
          <p:nvPr>
            <p:ph type="body" idx="1"/>
          </p:nvPr>
        </p:nvSpPr>
        <p:spPr bwMode="auto">
          <a:xfrm>
            <a:off x="457200" y="1628800"/>
            <a:ext cx="8229600" cy="42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smtClean="0"/>
          </a:p>
        </p:txBody>
      </p:sp>
      <p:sp>
        <p:nvSpPr>
          <p:cNvPr id="6150" name="Rectangle 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AU"/>
          </a:p>
        </p:txBody>
      </p:sp>
      <p:pic>
        <p:nvPicPr>
          <p:cNvPr id="1032" name="Picture 8" descr="header_left"/>
          <p:cNvPicPr>
            <a:picLocks noChangeAspect="1" noChangeArrowheads="1"/>
          </p:cNvPicPr>
          <p:nvPr/>
        </p:nvPicPr>
        <p:blipFill>
          <a:blip r:embed="rId13">
            <a:extLst>
              <a:ext uri="{28A0092B-C50C-407E-A947-70E740481C1C}">
                <a14:useLocalDpi xmlns:a14="http://schemas.microsoft.com/office/drawing/2010/main" val="0"/>
              </a:ext>
            </a:extLst>
          </a:blip>
          <a:srcRect l="24586" t="28256" r="44872" b="31798"/>
          <a:stretch>
            <a:fillRect/>
          </a:stretch>
        </p:blipFill>
        <p:spPr bwMode="auto">
          <a:xfrm>
            <a:off x="107950" y="6327775"/>
            <a:ext cx="1223963" cy="465138"/>
          </a:xfrm>
          <a:prstGeom prst="rect">
            <a:avLst/>
          </a:prstGeom>
          <a:noFill/>
          <a:ln w="57150">
            <a:solidFill>
              <a:srgbClr val="000068"/>
            </a:solidFill>
            <a:miter lim="800000"/>
            <a:headEnd/>
            <a:tailEnd/>
          </a:ln>
          <a:extLst>
            <a:ext uri="{909E8E84-426E-40DD-AFC4-6F175D3DCCD1}">
              <a14:hiddenFill xmlns:a14="http://schemas.microsoft.com/office/drawing/2010/main">
                <a:solidFill>
                  <a:srgbClr val="FFFFFF"/>
                </a:solidFill>
              </a14:hiddenFill>
            </a:ext>
          </a:extLst>
        </p:spPr>
      </p:pic>
      <p:sp>
        <p:nvSpPr>
          <p:cNvPr id="6162" name="Line 18"/>
          <p:cNvSpPr>
            <a:spLocks noChangeShapeType="1"/>
          </p:cNvSpPr>
          <p:nvPr/>
        </p:nvSpPr>
        <p:spPr bwMode="auto">
          <a:xfrm flipH="1">
            <a:off x="147638" y="260350"/>
            <a:ext cx="28575" cy="5905500"/>
          </a:xfrm>
          <a:prstGeom prst="line">
            <a:avLst/>
          </a:prstGeom>
          <a:noFill/>
          <a:ln w="38100">
            <a:solidFill>
              <a:schemeClr val="bg2"/>
            </a:solidFill>
            <a:round/>
            <a:headEnd type="oval" w="med" len="med"/>
            <a:tailEnd type="oval" w="med" len="med"/>
          </a:ln>
          <a:effectLst>
            <a:outerShdw blurRad="50800" dist="38100" algn="l" rotWithShape="0">
              <a:prstClr val="black">
                <a:alpha val="40000"/>
              </a:prstClr>
            </a:outerShdw>
          </a:effectLst>
        </p:spPr>
        <p:txBody>
          <a:bodyPr/>
          <a:lstStyle/>
          <a:p>
            <a:pPr>
              <a:defRPr/>
            </a:pPr>
            <a:endParaRPr lang="en-NZ">
              <a:cs typeface="+mn-cs"/>
            </a:endParaRPr>
          </a:p>
        </p:txBody>
      </p:sp>
      <p:sp>
        <p:nvSpPr>
          <p:cNvPr id="6163" name="Line 19"/>
          <p:cNvSpPr>
            <a:spLocks noChangeShapeType="1"/>
          </p:cNvSpPr>
          <p:nvPr/>
        </p:nvSpPr>
        <p:spPr bwMode="auto">
          <a:xfrm>
            <a:off x="1500188" y="6677025"/>
            <a:ext cx="7416800" cy="0"/>
          </a:xfrm>
          <a:prstGeom prst="line">
            <a:avLst/>
          </a:prstGeom>
          <a:noFill/>
          <a:ln w="38100">
            <a:solidFill>
              <a:schemeClr val="accent1">
                <a:lumMod val="25000"/>
              </a:schemeClr>
            </a:solidFill>
            <a:round/>
            <a:headEnd type="oval" w="med" len="med"/>
            <a:tailEnd type="oval" w="med" len="med"/>
          </a:ln>
          <a:effectLst>
            <a:outerShdw blurRad="50800" dist="38100" dir="8100000" algn="tr" rotWithShape="0">
              <a:prstClr val="black">
                <a:alpha val="40000"/>
              </a:prstClr>
            </a:outerShdw>
          </a:effectLst>
        </p:spPr>
        <p:txBody>
          <a:bodyPr/>
          <a:lstStyle/>
          <a:p>
            <a:pPr>
              <a:defRPr/>
            </a:pPr>
            <a:endParaRPr lang="en-NZ">
              <a:cs typeface="+mn-cs"/>
            </a:endParaRPr>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lus/>
  </p:transition>
  <p:timing>
    <p:tnLst>
      <p:par>
        <p:cTn id="1" dur="indefinite" restart="never" nodeType="tmRoot"/>
      </p:par>
    </p:tnLst>
  </p:timing>
  <p:txStyles>
    <p:titleStyle>
      <a:lvl1pPr algn="l" rtl="0" fontAlgn="base">
        <a:spcBef>
          <a:spcPct val="0"/>
        </a:spcBef>
        <a:spcAft>
          <a:spcPct val="0"/>
        </a:spcAft>
        <a:defRPr sz="3600">
          <a:solidFill>
            <a:schemeClr val="tx1"/>
          </a:solidFill>
          <a:latin typeface="Calibri" pitchFamily="34" charset="0"/>
          <a:ea typeface="+mj-ea"/>
          <a:cs typeface="Calibri" pitchFamily="34" charset="0"/>
        </a:defRPr>
      </a:lvl1pPr>
      <a:lvl2pPr algn="l" rtl="0" fontAlgn="base">
        <a:spcBef>
          <a:spcPct val="0"/>
        </a:spcBef>
        <a:spcAft>
          <a:spcPct val="0"/>
        </a:spcAft>
        <a:defRPr sz="3200">
          <a:solidFill>
            <a:schemeClr val="tx1"/>
          </a:solidFill>
          <a:latin typeface="Arial" charset="0"/>
        </a:defRPr>
      </a:lvl2pPr>
      <a:lvl3pPr algn="l" rtl="0" fontAlgn="base">
        <a:spcBef>
          <a:spcPct val="0"/>
        </a:spcBef>
        <a:spcAft>
          <a:spcPct val="0"/>
        </a:spcAft>
        <a:defRPr sz="3200">
          <a:solidFill>
            <a:schemeClr val="tx1"/>
          </a:solidFill>
          <a:latin typeface="Arial" charset="0"/>
        </a:defRPr>
      </a:lvl3pPr>
      <a:lvl4pPr algn="l" rtl="0" fontAlgn="base">
        <a:spcBef>
          <a:spcPct val="0"/>
        </a:spcBef>
        <a:spcAft>
          <a:spcPct val="0"/>
        </a:spcAft>
        <a:defRPr sz="3200">
          <a:solidFill>
            <a:schemeClr val="tx1"/>
          </a:solidFill>
          <a:latin typeface="Arial" charset="0"/>
        </a:defRPr>
      </a:lvl4pPr>
      <a:lvl5pPr algn="l" rtl="0" fontAlgn="base">
        <a:spcBef>
          <a:spcPct val="0"/>
        </a:spcBef>
        <a:spcAft>
          <a:spcPct val="0"/>
        </a:spcAft>
        <a:defRPr sz="32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tx1"/>
          </a:solidFill>
          <a:latin typeface="Calibri" pitchFamily="34" charset="0"/>
          <a:ea typeface="+mn-ea"/>
          <a:cs typeface="Calibri" pitchFamily="34" charset="0"/>
        </a:defRPr>
      </a:lvl1pPr>
      <a:lvl2pPr marL="742950" indent="-285750" algn="l" rtl="0" fontAlgn="base">
        <a:spcBef>
          <a:spcPct val="20000"/>
        </a:spcBef>
        <a:spcAft>
          <a:spcPct val="0"/>
        </a:spcAft>
        <a:buClr>
          <a:schemeClr val="accent2"/>
        </a:buClr>
        <a:buSzPct val="80000"/>
        <a:buFont typeface="Wingdings" pitchFamily="2" charset="2"/>
        <a:buChar char="¨"/>
        <a:defRPr sz="2400">
          <a:solidFill>
            <a:schemeClr val="tx1"/>
          </a:solidFill>
          <a:latin typeface="Calibri" pitchFamily="34" charset="0"/>
          <a:cs typeface="Calibri" pitchFamily="34" charset="0"/>
        </a:defRPr>
      </a:lvl2pPr>
      <a:lvl3pPr marL="1143000" indent="-228600" algn="l" rtl="0" fontAlgn="base">
        <a:spcBef>
          <a:spcPct val="20000"/>
        </a:spcBef>
        <a:spcAft>
          <a:spcPct val="0"/>
        </a:spcAft>
        <a:buClr>
          <a:schemeClr val="bg2"/>
        </a:buClr>
        <a:buSzPct val="65000"/>
        <a:buFont typeface="Wingdings" pitchFamily="2" charset="2"/>
        <a:buChar char="n"/>
        <a:defRPr sz="2000">
          <a:solidFill>
            <a:schemeClr val="tx1"/>
          </a:solidFill>
          <a:latin typeface="Calibri" pitchFamily="34" charset="0"/>
          <a:cs typeface="Calibri" pitchFamily="34" charset="0"/>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Calibri" pitchFamily="34" charset="0"/>
          <a:cs typeface="Calibri" pitchFamily="34" charset="0"/>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Calibri" pitchFamily="34" charset="0"/>
          <a:cs typeface="Calibri" pitchFamily="34" charset="0"/>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rivacy.org.nz/the-privacy-act-and-codes/the-privacy-act/" TargetMode="External"/><Relationship Id="rId3" Type="http://schemas.openxmlformats.org/officeDocument/2006/relationships/image" Target="../media/image16.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979613" y="1828800"/>
            <a:ext cx="6624637" cy="2209800"/>
          </a:xfrm>
        </p:spPr>
        <p:txBody>
          <a:bodyPr/>
          <a:lstStyle/>
          <a:p>
            <a:pPr algn="ctr" eaLnBrk="1" hangingPunct="1"/>
            <a:r>
              <a:rPr lang="en-NZ" altLang="en-US" b="1" smtClean="0"/>
              <a:t>Level 2 </a:t>
            </a:r>
            <a:br>
              <a:rPr lang="en-NZ" altLang="en-US" b="1" smtClean="0"/>
            </a:br>
            <a:r>
              <a:rPr lang="en-NZ" altLang="en-US" b="1" smtClean="0"/>
              <a:t>Business Studies</a:t>
            </a:r>
            <a:r>
              <a:rPr lang="en-GB" altLang="en-US" smtClean="0"/>
              <a:t> </a:t>
            </a:r>
            <a:endParaRPr lang="en-AU" altLang="en-US" smtClean="0"/>
          </a:p>
        </p:txBody>
      </p:sp>
      <p:sp>
        <p:nvSpPr>
          <p:cNvPr id="2051" name="Rectangle 3"/>
          <p:cNvSpPr>
            <a:spLocks noGrp="1" noChangeArrowheads="1"/>
          </p:cNvSpPr>
          <p:nvPr>
            <p:ph type="subTitle" idx="1"/>
          </p:nvPr>
        </p:nvSpPr>
        <p:spPr>
          <a:xfrm>
            <a:off x="900113" y="4508500"/>
            <a:ext cx="7559675" cy="1752600"/>
          </a:xfrm>
        </p:spPr>
        <p:txBody>
          <a:bodyPr/>
          <a:lstStyle/>
          <a:p>
            <a:pPr algn="ctr" eaLnBrk="1" hangingPunct="1">
              <a:lnSpc>
                <a:spcPct val="80000"/>
              </a:lnSpc>
              <a:defRPr/>
            </a:pPr>
            <a:r>
              <a:rPr lang="en-NZ" sz="4400" b="1" dirty="0">
                <a:solidFill>
                  <a:schemeClr val="accent1">
                    <a:lumMod val="25000"/>
                  </a:schemeClr>
                </a:solidFill>
              </a:rPr>
              <a:t>2</a:t>
            </a:r>
            <a:r>
              <a:rPr lang="en-NZ" sz="4400" b="1" dirty="0" smtClean="0">
                <a:solidFill>
                  <a:schemeClr val="accent1">
                    <a:lumMod val="25000"/>
                  </a:schemeClr>
                </a:solidFill>
              </a:rPr>
              <a:t>.2 - AS90844</a:t>
            </a:r>
            <a:r>
              <a:rPr lang="en-GB" sz="4400" b="1" dirty="0" smtClean="0">
                <a:solidFill>
                  <a:schemeClr val="accent1">
                    <a:lumMod val="25000"/>
                  </a:schemeClr>
                </a:solidFill>
              </a:rPr>
              <a:t> </a:t>
            </a:r>
            <a:r>
              <a:rPr lang="en-GB" sz="3000" dirty="0" smtClean="0">
                <a:solidFill>
                  <a:schemeClr val="hlink"/>
                </a:solidFill>
              </a:rPr>
              <a:t/>
            </a:r>
            <a:br>
              <a:rPr lang="en-GB" sz="3000" dirty="0" smtClean="0">
                <a:solidFill>
                  <a:schemeClr val="hlink"/>
                </a:solidFill>
              </a:rPr>
            </a:br>
            <a:r>
              <a:rPr lang="en-NZ" sz="2800" dirty="0" smtClean="0">
                <a:solidFill>
                  <a:schemeClr val="hlink"/>
                </a:solidFill>
              </a:rPr>
              <a:t>Demonstrate understanding of how a large business responds to external </a:t>
            </a:r>
            <a:r>
              <a:rPr lang="en-NZ" sz="2800" smtClean="0">
                <a:solidFill>
                  <a:schemeClr val="hlink"/>
                </a:solidFill>
              </a:rPr>
              <a:t>factors </a:t>
            </a:r>
            <a:r>
              <a:rPr lang="en-NZ" sz="1400" b="1" smtClean="0">
                <a:solidFill>
                  <a:schemeClr val="hlink"/>
                </a:solidFill>
              </a:rPr>
              <a:t>BS </a:t>
            </a:r>
            <a:r>
              <a:rPr lang="en-NZ" sz="1400" b="1" dirty="0" smtClean="0">
                <a:solidFill>
                  <a:schemeClr val="hlink"/>
                </a:solidFill>
              </a:rPr>
              <a:t>11/3/11/6v2 2016</a:t>
            </a:r>
            <a:endParaRPr lang="en-AU" sz="1400" b="1" dirty="0" smtClean="0">
              <a:solidFill>
                <a:schemeClr val="hlink"/>
              </a:solidFill>
            </a:endParaRPr>
          </a:p>
        </p:txBody>
      </p:sp>
    </p:spTree>
    <p:extLst>
      <p:ext uri="{BB962C8B-B14F-4D97-AF65-F5344CB8AC3E}">
        <p14:creationId xmlns:p14="http://schemas.microsoft.com/office/powerpoint/2010/main" val="1579457555"/>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ctr"/>
            <a:r>
              <a:rPr lang="en-GB" altLang="en-US" sz="3600" b="1" smtClean="0">
                <a:solidFill>
                  <a:schemeClr val="bg2"/>
                </a:solidFill>
              </a:rPr>
              <a:t>The Resource Management Act 1991</a:t>
            </a:r>
            <a:endParaRPr lang="en-GB" altLang="en-US" sz="3600" smtClean="0"/>
          </a:p>
        </p:txBody>
      </p:sp>
      <p:sp>
        <p:nvSpPr>
          <p:cNvPr id="3" name="Content Placeholder 2"/>
          <p:cNvSpPr>
            <a:spLocks noGrp="1"/>
          </p:cNvSpPr>
          <p:nvPr>
            <p:ph idx="1"/>
          </p:nvPr>
        </p:nvSpPr>
        <p:spPr>
          <a:xfrm>
            <a:off x="323528" y="1700808"/>
            <a:ext cx="5000624" cy="3886200"/>
          </a:xfrm>
        </p:spPr>
        <p:txBody>
          <a:bodyPr/>
          <a:lstStyle/>
          <a:p>
            <a:r>
              <a:rPr lang="en-GB" altLang="en-US" sz="2400" dirty="0" smtClean="0">
                <a:solidFill>
                  <a:schemeClr val="bg2"/>
                </a:solidFill>
              </a:rPr>
              <a:t>As the RMA and the decisions made under it by district and regional councils and in courts affect both individuals and businesses in large numbers, and often in very tangible ways, the RMA has variously been attacked for being ineffective in managing adverse environmental effects, or overly concerned with bureaucratic restrictions on legitimate economic activities.</a:t>
            </a:r>
          </a:p>
          <a:p>
            <a:endParaRPr lang="en-GB" altLang="en-US" sz="2400" dirty="0" smtClean="0"/>
          </a:p>
        </p:txBody>
      </p:sp>
      <p:pic>
        <p:nvPicPr>
          <p:cNvPr id="12292" name="Picture 4" descr="http://www.alresources.co.nz/images/David%20Alexander%20images%200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467" y="1700808"/>
            <a:ext cx="3497533" cy="2016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678338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a:r>
              <a:rPr lang="en-GB" altLang="en-US" b="1" smtClean="0">
                <a:solidFill>
                  <a:schemeClr val="bg2"/>
                </a:solidFill>
              </a:rPr>
              <a:t>Implications for Business</a:t>
            </a:r>
          </a:p>
        </p:txBody>
      </p:sp>
      <p:sp>
        <p:nvSpPr>
          <p:cNvPr id="3" name="Content Placeholder 2"/>
          <p:cNvSpPr>
            <a:spLocks noGrp="1"/>
          </p:cNvSpPr>
          <p:nvPr>
            <p:ph idx="1"/>
          </p:nvPr>
        </p:nvSpPr>
        <p:spPr>
          <a:xfrm>
            <a:off x="457200" y="1628800"/>
            <a:ext cx="5410944" cy="4248472"/>
          </a:xfrm>
        </p:spPr>
        <p:txBody>
          <a:bodyPr/>
          <a:lstStyle/>
          <a:p>
            <a:r>
              <a:rPr lang="en-GB" altLang="en-US" sz="2400" dirty="0" smtClean="0">
                <a:solidFill>
                  <a:schemeClr val="bg2"/>
                </a:solidFill>
              </a:rPr>
              <a:t>If you’re going to start your own business, buy an existing business or change or expand your current business there are some things about where you want to locate and how you will operate your business that you should consider.  </a:t>
            </a:r>
          </a:p>
          <a:p>
            <a:r>
              <a:rPr lang="en-GB" altLang="en-US" sz="2400" dirty="0" smtClean="0">
                <a:solidFill>
                  <a:schemeClr val="bg2"/>
                </a:solidFill>
              </a:rPr>
              <a:t>Any environmental effects of locating and operating your business are considered under the </a:t>
            </a:r>
            <a:br>
              <a:rPr lang="en-GB" altLang="en-US" sz="2400" dirty="0" smtClean="0">
                <a:solidFill>
                  <a:schemeClr val="bg2"/>
                </a:solidFill>
              </a:rPr>
            </a:br>
            <a:r>
              <a:rPr lang="en-GB" altLang="en-US" sz="2400" dirty="0" smtClean="0">
                <a:solidFill>
                  <a:schemeClr val="bg2"/>
                </a:solidFill>
              </a:rPr>
              <a:t>Resource Management Act (RMA).</a:t>
            </a:r>
          </a:p>
        </p:txBody>
      </p:sp>
      <p:pic>
        <p:nvPicPr>
          <p:cNvPr id="13316" name="Picture 2" descr="http://www.genesisenergy.co.nz/genesis/fms/Generation/Huntly-Power-Station.jpg"/>
          <p:cNvPicPr>
            <a:picLocks noChangeAspect="1" noChangeArrowheads="1"/>
          </p:cNvPicPr>
          <p:nvPr/>
        </p:nvPicPr>
        <p:blipFill>
          <a:blip r:embed="rId2">
            <a:extLst>
              <a:ext uri="{28A0092B-C50C-407E-A947-70E740481C1C}">
                <a14:useLocalDpi xmlns:a14="http://schemas.microsoft.com/office/drawing/2010/main" val="0"/>
              </a:ext>
            </a:extLst>
          </a:blip>
          <a:srcRect b="11516"/>
          <a:stretch>
            <a:fillRect/>
          </a:stretch>
        </p:blipFill>
        <p:spPr bwMode="auto">
          <a:xfrm>
            <a:off x="6059273" y="1484784"/>
            <a:ext cx="3088594" cy="2088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29334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GB" altLang="en-US" b="1" smtClean="0">
                <a:solidFill>
                  <a:schemeClr val="bg2"/>
                </a:solidFill>
              </a:rPr>
              <a:t>Critics of the RMA Act</a:t>
            </a:r>
          </a:p>
        </p:txBody>
      </p:sp>
      <p:sp>
        <p:nvSpPr>
          <p:cNvPr id="3" name="Content Placeholder 2"/>
          <p:cNvSpPr>
            <a:spLocks noGrp="1"/>
          </p:cNvSpPr>
          <p:nvPr>
            <p:ph idx="1"/>
          </p:nvPr>
        </p:nvSpPr>
        <p:spPr>
          <a:xfrm>
            <a:off x="500063" y="1643063"/>
            <a:ext cx="8229600" cy="3886200"/>
          </a:xfrm>
        </p:spPr>
        <p:txBody>
          <a:bodyPr/>
          <a:lstStyle/>
          <a:p>
            <a:r>
              <a:rPr lang="en-GB" altLang="en-US" sz="2400" smtClean="0">
                <a:solidFill>
                  <a:schemeClr val="bg2"/>
                </a:solidFill>
              </a:rPr>
              <a:t>Critics of the act argue that the resource management process is a barrier to investment, being unpredictable, expensive, protracted and often subject to undue influence from local lobby groups, such Maori iwi. </a:t>
            </a:r>
          </a:p>
          <a:p>
            <a:r>
              <a:rPr lang="en-GB" altLang="en-US" sz="2400" smtClean="0">
                <a:solidFill>
                  <a:schemeClr val="bg2"/>
                </a:solidFill>
              </a:rPr>
              <a:t>A typical business viewpoint is expressed by the New Zealand Business Roundtable.</a:t>
            </a:r>
          </a:p>
          <a:p>
            <a:r>
              <a:rPr lang="en-GB" altLang="en-US" sz="2400" smtClean="0">
                <a:solidFill>
                  <a:schemeClr val="bg2"/>
                </a:solidFill>
              </a:rPr>
              <a:t>'The NZBR has long expressed concerns that are widely shared in the business community about the RMA. It is a cumbersome, time-consuming and costly piece of legislation that adds considerable uncertainty to business decision-making. It is a major impediment to the country's economic growth.’</a:t>
            </a:r>
          </a:p>
        </p:txBody>
      </p:sp>
    </p:spTree>
    <p:extLst>
      <p:ext uri="{BB962C8B-B14F-4D97-AF65-F5344CB8AC3E}">
        <p14:creationId xmlns:p14="http://schemas.microsoft.com/office/powerpoint/2010/main" val="310152867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ctr"/>
            <a:r>
              <a:rPr lang="en-GB" altLang="en-US" b="1" smtClean="0">
                <a:solidFill>
                  <a:schemeClr val="bg2"/>
                </a:solidFill>
              </a:rPr>
              <a:t>Critics of the Act</a:t>
            </a:r>
          </a:p>
        </p:txBody>
      </p:sp>
      <p:sp>
        <p:nvSpPr>
          <p:cNvPr id="3" name="Content Placeholder 2"/>
          <p:cNvSpPr>
            <a:spLocks noGrp="1"/>
          </p:cNvSpPr>
          <p:nvPr>
            <p:ph idx="1"/>
          </p:nvPr>
        </p:nvSpPr>
        <p:spPr>
          <a:xfrm>
            <a:off x="500063" y="1643063"/>
            <a:ext cx="5224065" cy="3886200"/>
          </a:xfrm>
        </p:spPr>
        <p:txBody>
          <a:bodyPr/>
          <a:lstStyle/>
          <a:p>
            <a:r>
              <a:rPr lang="en-GB" altLang="en-US" sz="2400" dirty="0" smtClean="0">
                <a:solidFill>
                  <a:schemeClr val="bg2"/>
                </a:solidFill>
              </a:rPr>
              <a:t>The </a:t>
            </a:r>
            <a:r>
              <a:rPr lang="en-GB" altLang="en-US" sz="2400" b="1" dirty="0" smtClean="0">
                <a:solidFill>
                  <a:schemeClr val="bg2"/>
                </a:solidFill>
              </a:rPr>
              <a:t>Business Round Table </a:t>
            </a:r>
            <a:r>
              <a:rPr lang="en-GB" altLang="en-US" sz="2400" dirty="0" smtClean="0">
                <a:solidFill>
                  <a:schemeClr val="bg2"/>
                </a:solidFill>
              </a:rPr>
              <a:t>has also argued that the RMA contains core concepts, such as sustainable management, intrinsic values, Treaty principles, </a:t>
            </a:r>
            <a:r>
              <a:rPr lang="en-GB" altLang="en-US" sz="2400" dirty="0" err="1" smtClean="0">
                <a:solidFill>
                  <a:schemeClr val="bg2"/>
                </a:solidFill>
              </a:rPr>
              <a:t>kaitiakitanga</a:t>
            </a:r>
            <a:r>
              <a:rPr lang="en-GB" altLang="en-US" sz="2400" dirty="0" smtClean="0">
                <a:solidFill>
                  <a:schemeClr val="bg2"/>
                </a:solidFill>
              </a:rPr>
              <a:t> and the definition of the environment, which are 'hopelessly fuzzy'.</a:t>
            </a:r>
          </a:p>
          <a:p>
            <a:r>
              <a:rPr lang="en-GB" altLang="en-US" sz="2400" dirty="0" smtClean="0">
                <a:solidFill>
                  <a:schemeClr val="bg2"/>
                </a:solidFill>
              </a:rPr>
              <a:t>Other business critics argue that </a:t>
            </a:r>
            <a:br>
              <a:rPr lang="en-GB" altLang="en-US" sz="2400" dirty="0" smtClean="0">
                <a:solidFill>
                  <a:schemeClr val="bg2"/>
                </a:solidFill>
              </a:rPr>
            </a:br>
            <a:r>
              <a:rPr lang="en-GB" altLang="en-US" sz="2400" dirty="0" smtClean="0">
                <a:solidFill>
                  <a:schemeClr val="bg2"/>
                </a:solidFill>
              </a:rPr>
              <a:t>the RMA is destructive of property </a:t>
            </a:r>
            <a:br>
              <a:rPr lang="en-GB" altLang="en-US" sz="2400" dirty="0" smtClean="0">
                <a:solidFill>
                  <a:schemeClr val="bg2"/>
                </a:solidFill>
              </a:rPr>
            </a:br>
            <a:r>
              <a:rPr lang="en-GB" altLang="en-US" sz="2400" dirty="0" smtClean="0">
                <a:solidFill>
                  <a:schemeClr val="bg2"/>
                </a:solidFill>
              </a:rPr>
              <a:t>rights.</a:t>
            </a:r>
          </a:p>
          <a:p>
            <a:endParaRPr lang="en-GB" altLang="en-US" sz="2400" dirty="0" smtClean="0">
              <a:solidFill>
                <a:schemeClr val="bg2"/>
              </a:solidFill>
            </a:endParaRPr>
          </a:p>
          <a:p>
            <a:endParaRPr lang="en-GB" altLang="en-US" sz="2400" dirty="0" smtClean="0">
              <a:solidFill>
                <a:schemeClr val="bg2"/>
              </a:solidFill>
            </a:endParaRPr>
          </a:p>
        </p:txBody>
      </p:sp>
      <p:pic>
        <p:nvPicPr>
          <p:cNvPr id="15364" name="Picture 2" descr="http://www.odt.co.nz/files/story/2009/08/energy_and_resources_minister_gerry_brownlee_5341374244.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466030" y="1700808"/>
            <a:ext cx="22098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925776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www.smart-iso.com/images/mainim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1628801"/>
            <a:ext cx="3275856" cy="1695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57188" y="214313"/>
            <a:ext cx="8229600" cy="1371600"/>
          </a:xfrm>
        </p:spPr>
        <p:txBody>
          <a:bodyPr/>
          <a:lstStyle/>
          <a:p>
            <a:pPr algn="ctr">
              <a:defRPr/>
            </a:pPr>
            <a:r>
              <a:rPr lang="en-GB" sz="4800" b="1" dirty="0" smtClean="0">
                <a:solidFill>
                  <a:srgbClr val="FF0000"/>
                </a:solidFill>
                <a:latin typeface="+mn-lt"/>
                <a:ea typeface="+mn-ea"/>
                <a:cs typeface="+mn-cs"/>
              </a:rPr>
              <a:t>Compliance Costs</a:t>
            </a:r>
            <a:endParaRPr lang="en-GB" sz="6600" dirty="0">
              <a:solidFill>
                <a:srgbClr val="FF0000"/>
              </a:solidFill>
            </a:endParaRPr>
          </a:p>
        </p:txBody>
      </p:sp>
      <p:sp>
        <p:nvSpPr>
          <p:cNvPr id="3" name="Content Placeholder 2"/>
          <p:cNvSpPr>
            <a:spLocks noGrp="1"/>
          </p:cNvSpPr>
          <p:nvPr>
            <p:ph idx="1"/>
          </p:nvPr>
        </p:nvSpPr>
        <p:spPr>
          <a:xfrm>
            <a:off x="428625" y="1428750"/>
            <a:ext cx="5223495" cy="3886200"/>
          </a:xfrm>
        </p:spPr>
        <p:txBody>
          <a:bodyPr/>
          <a:lstStyle/>
          <a:p>
            <a:r>
              <a:rPr lang="en-GB" altLang="en-US" sz="2400" dirty="0" smtClean="0">
                <a:solidFill>
                  <a:schemeClr val="bg2"/>
                </a:solidFill>
              </a:rPr>
              <a:t>Defining "compliance" costs is not as straightforward as one might think. </a:t>
            </a:r>
          </a:p>
          <a:p>
            <a:r>
              <a:rPr lang="en-GB" altLang="en-US" sz="2400" dirty="0" smtClean="0">
                <a:solidFill>
                  <a:schemeClr val="bg2"/>
                </a:solidFill>
              </a:rPr>
              <a:t>There is no statutory definition of the term. </a:t>
            </a:r>
          </a:p>
          <a:p>
            <a:r>
              <a:rPr lang="en-GB" altLang="en-US" sz="2400" dirty="0" smtClean="0">
                <a:solidFill>
                  <a:schemeClr val="bg2"/>
                </a:solidFill>
              </a:rPr>
              <a:t>Business New Zealand defines it as </a:t>
            </a:r>
            <a:r>
              <a:rPr lang="en-GB" altLang="en-US" sz="2400" b="1" dirty="0" smtClean="0">
                <a:solidFill>
                  <a:schemeClr val="bg2"/>
                </a:solidFill>
              </a:rPr>
              <a:t>"the administrative and paperwork costs businesses incur when meeting a regulatory obligation</a:t>
            </a:r>
            <a:r>
              <a:rPr lang="en-GB" altLang="en-US" sz="2400" dirty="0" smtClean="0">
                <a:solidFill>
                  <a:schemeClr val="bg2"/>
                </a:solidFill>
              </a:rPr>
              <a:t>". </a:t>
            </a:r>
          </a:p>
          <a:p>
            <a:r>
              <a:rPr lang="en-GB" altLang="en-US" sz="2400" dirty="0" smtClean="0">
                <a:solidFill>
                  <a:schemeClr val="bg2"/>
                </a:solidFill>
              </a:rPr>
              <a:t>While this definition is a good starting point for considering compliance costs, it does not fully capture the true extent of such costs.</a:t>
            </a:r>
          </a:p>
        </p:txBody>
      </p:sp>
    </p:spTree>
    <p:extLst>
      <p:ext uri="{BB962C8B-B14F-4D97-AF65-F5344CB8AC3E}">
        <p14:creationId xmlns:p14="http://schemas.microsoft.com/office/powerpoint/2010/main" val="258128611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GB" b="1" dirty="0" smtClean="0">
                <a:solidFill>
                  <a:schemeClr val="bg2"/>
                </a:solidFill>
                <a:latin typeface="+mn-lt"/>
                <a:ea typeface="+mn-ea"/>
                <a:cs typeface="+mn-cs"/>
              </a:rPr>
              <a:t>Non quantifiable and intangible compliance costs </a:t>
            </a:r>
            <a:endParaRPr lang="en-GB" b="1" dirty="0">
              <a:solidFill>
                <a:schemeClr val="bg2"/>
              </a:solidFill>
            </a:endParaRPr>
          </a:p>
        </p:txBody>
      </p:sp>
      <p:sp>
        <p:nvSpPr>
          <p:cNvPr id="3" name="Content Placeholder 2"/>
          <p:cNvSpPr>
            <a:spLocks noGrp="1"/>
          </p:cNvSpPr>
          <p:nvPr>
            <p:ph idx="1"/>
          </p:nvPr>
        </p:nvSpPr>
        <p:spPr>
          <a:xfrm>
            <a:off x="457200" y="1628800"/>
            <a:ext cx="5338936" cy="4248472"/>
          </a:xfrm>
        </p:spPr>
        <p:txBody>
          <a:bodyPr/>
          <a:lstStyle/>
          <a:p>
            <a:pPr>
              <a:buFont typeface="Wingdings" pitchFamily="2" charset="2"/>
              <a:buNone/>
            </a:pPr>
            <a:r>
              <a:rPr lang="en-GB" altLang="en-US" sz="2400" dirty="0" smtClean="0">
                <a:solidFill>
                  <a:schemeClr val="bg2"/>
                </a:solidFill>
              </a:rPr>
              <a:t>Include:</a:t>
            </a:r>
          </a:p>
          <a:p>
            <a:r>
              <a:rPr lang="en-GB" altLang="en-US" sz="2400" dirty="0" smtClean="0">
                <a:solidFill>
                  <a:schemeClr val="bg2"/>
                </a:solidFill>
              </a:rPr>
              <a:t>mental stress and anxiety faced by businesses in complying with the ever changing regulatory obligations. </a:t>
            </a:r>
          </a:p>
          <a:p>
            <a:r>
              <a:rPr lang="en-GB" altLang="en-US" sz="2400" dirty="0" smtClean="0">
                <a:solidFill>
                  <a:schemeClr val="bg2"/>
                </a:solidFill>
              </a:rPr>
              <a:t>opportunity costs of </a:t>
            </a:r>
            <a:r>
              <a:rPr lang="en-GB" altLang="en-US" sz="2400" b="1" dirty="0" smtClean="0">
                <a:solidFill>
                  <a:schemeClr val="bg2"/>
                </a:solidFill>
              </a:rPr>
              <a:t>time </a:t>
            </a:r>
            <a:r>
              <a:rPr lang="en-GB" altLang="en-US" sz="2400" dirty="0" smtClean="0">
                <a:solidFill>
                  <a:schemeClr val="bg2"/>
                </a:solidFill>
              </a:rPr>
              <a:t>and </a:t>
            </a:r>
            <a:r>
              <a:rPr lang="en-GB" altLang="en-US" sz="2400" b="1" dirty="0" smtClean="0">
                <a:solidFill>
                  <a:schemeClr val="bg2"/>
                </a:solidFill>
              </a:rPr>
              <a:t>resources</a:t>
            </a:r>
            <a:r>
              <a:rPr lang="en-GB" altLang="en-US" sz="2400" dirty="0" smtClean="0">
                <a:solidFill>
                  <a:schemeClr val="bg2"/>
                </a:solidFill>
              </a:rPr>
              <a:t> used in ensuring compliance with the legislation that could be employed in more efficient and productive ways.</a:t>
            </a:r>
          </a:p>
        </p:txBody>
      </p:sp>
      <p:pic>
        <p:nvPicPr>
          <p:cNvPr id="3074" name="Picture 2" descr="http://www.roberthalf.com/sites/default/files/Media_Root/Images/Blog-MR/Robert-Half-Management-Resources-blog-compliance-costs-ris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0250" y="1844824"/>
            <a:ext cx="3333750"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677957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ctr"/>
            <a:r>
              <a:rPr lang="en-GB" altLang="en-US" b="1" smtClean="0">
                <a:solidFill>
                  <a:schemeClr val="bg2"/>
                </a:solidFill>
              </a:rPr>
              <a:t>The Privacy Act 1993</a:t>
            </a:r>
          </a:p>
        </p:txBody>
      </p:sp>
      <p:sp>
        <p:nvSpPr>
          <p:cNvPr id="3" name="Content Placeholder 2"/>
          <p:cNvSpPr>
            <a:spLocks noGrp="1"/>
          </p:cNvSpPr>
          <p:nvPr>
            <p:ph idx="1"/>
          </p:nvPr>
        </p:nvSpPr>
        <p:spPr>
          <a:xfrm>
            <a:off x="500063" y="1857375"/>
            <a:ext cx="5008041" cy="3886200"/>
          </a:xfrm>
        </p:spPr>
        <p:txBody>
          <a:bodyPr/>
          <a:lstStyle/>
          <a:p>
            <a:r>
              <a:rPr lang="en-GB" altLang="en-US" sz="2400" dirty="0" smtClean="0">
                <a:solidFill>
                  <a:schemeClr val="bg2"/>
                </a:solidFill>
              </a:rPr>
              <a:t>New Zealand's Privacy Act was enacted in 1993 and has been amended several times.</a:t>
            </a:r>
            <a:r>
              <a:rPr lang="en-GB" altLang="en-US" sz="2400" baseline="30000" dirty="0" smtClean="0">
                <a:solidFill>
                  <a:schemeClr val="bg2"/>
                </a:solidFill>
              </a:rPr>
              <a:t> </a:t>
            </a:r>
          </a:p>
          <a:p>
            <a:r>
              <a:rPr lang="en-GB" altLang="en-US" sz="2400" dirty="0" smtClean="0">
                <a:solidFill>
                  <a:schemeClr val="bg2"/>
                </a:solidFill>
              </a:rPr>
              <a:t>The </a:t>
            </a:r>
            <a:r>
              <a:rPr lang="en-GB" altLang="en-US" sz="2400" dirty="0" smtClean="0">
                <a:solidFill>
                  <a:schemeClr val="bg2"/>
                </a:solidFill>
                <a:hlinkClick r:id="rId2" action="ppaction://hlinkfile"/>
              </a:rPr>
              <a:t>Privacy Act</a:t>
            </a:r>
            <a:r>
              <a:rPr lang="en-GB" altLang="en-US" sz="2400" dirty="0" smtClean="0">
                <a:solidFill>
                  <a:schemeClr val="bg2"/>
                </a:solidFill>
              </a:rPr>
              <a:t> controls how "agencies" collect, use, disclose, store and give access to "personal information". </a:t>
            </a:r>
          </a:p>
          <a:p>
            <a:r>
              <a:rPr lang="en-GB" altLang="en-US" sz="2400" dirty="0" smtClean="0">
                <a:solidFill>
                  <a:schemeClr val="bg2"/>
                </a:solidFill>
              </a:rPr>
              <a:t>It also grants to individuals the right to have access to personal information held about them by any agency. </a:t>
            </a:r>
          </a:p>
        </p:txBody>
      </p:sp>
      <p:pic>
        <p:nvPicPr>
          <p:cNvPr id="4098" name="Picture 2" descr="http://murdochtoowoombalawyers.com.au/wp-content/uploads/2014/07/Privacy-Law.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6698" y="1916832"/>
            <a:ext cx="3223409" cy="2599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93752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i.ehow.com/images/a06/kk/14/insurance-privacy-act-800X8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1916832"/>
            <a:ext cx="3161928" cy="2371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itle 1"/>
          <p:cNvSpPr>
            <a:spLocks noGrp="1"/>
          </p:cNvSpPr>
          <p:nvPr>
            <p:ph type="title"/>
          </p:nvPr>
        </p:nvSpPr>
        <p:spPr/>
        <p:txBody>
          <a:bodyPr/>
          <a:lstStyle/>
          <a:p>
            <a:pPr algn="ctr"/>
            <a:r>
              <a:rPr lang="en-GB" altLang="en-US" b="1" smtClean="0">
                <a:solidFill>
                  <a:schemeClr val="bg2"/>
                </a:solidFill>
              </a:rPr>
              <a:t>The Privacy Act 1993</a:t>
            </a:r>
          </a:p>
        </p:txBody>
      </p:sp>
      <p:sp>
        <p:nvSpPr>
          <p:cNvPr id="3" name="Content Placeholder 2"/>
          <p:cNvSpPr>
            <a:spLocks noGrp="1"/>
          </p:cNvSpPr>
          <p:nvPr>
            <p:ph idx="1"/>
          </p:nvPr>
        </p:nvSpPr>
        <p:spPr>
          <a:xfrm>
            <a:off x="323528" y="1628800"/>
            <a:ext cx="5296073" cy="3886200"/>
          </a:xfrm>
        </p:spPr>
        <p:txBody>
          <a:bodyPr/>
          <a:lstStyle/>
          <a:p>
            <a:r>
              <a:rPr lang="en-GB" altLang="en-US" sz="2400" dirty="0" smtClean="0">
                <a:solidFill>
                  <a:schemeClr val="bg2"/>
                </a:solidFill>
              </a:rPr>
              <a:t>The Privacy Act applies to "personal information," which is any information about an identifiable individual, whether automatically or manually processed.</a:t>
            </a:r>
          </a:p>
          <a:p>
            <a:r>
              <a:rPr lang="en-GB" altLang="en-US" sz="2400" dirty="0" smtClean="0">
                <a:solidFill>
                  <a:schemeClr val="bg2"/>
                </a:solidFill>
              </a:rPr>
              <a:t>Almost every person or organisation that holds personal information is an "agency".  So, for example, the Privacy Act covers government departments, companies of all sizes, religious groups, schools and clubs. </a:t>
            </a:r>
            <a:endParaRPr lang="en-GB" altLang="en-US" sz="2400" baseline="30000" dirty="0" smtClean="0">
              <a:solidFill>
                <a:schemeClr val="bg2"/>
              </a:solidFill>
            </a:endParaRPr>
          </a:p>
        </p:txBody>
      </p:sp>
    </p:spTree>
    <p:extLst>
      <p:ext uri="{BB962C8B-B14F-4D97-AF65-F5344CB8AC3E}">
        <p14:creationId xmlns:p14="http://schemas.microsoft.com/office/powerpoint/2010/main" val="404466288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descr="http://courseware.finntrack.eu/images/a844a457ead6b57aeadf45770e0b89cd.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24128" y="1988840"/>
            <a:ext cx="3854202" cy="2569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Title 1"/>
          <p:cNvSpPr>
            <a:spLocks noGrp="1"/>
          </p:cNvSpPr>
          <p:nvPr>
            <p:ph type="title"/>
          </p:nvPr>
        </p:nvSpPr>
        <p:spPr>
          <a:xfrm>
            <a:off x="-2023" y="260648"/>
            <a:ext cx="9144000" cy="1371600"/>
          </a:xfrm>
        </p:spPr>
        <p:txBody>
          <a:bodyPr/>
          <a:lstStyle/>
          <a:p>
            <a:pPr algn="ctr"/>
            <a:r>
              <a:rPr lang="en-GB" altLang="en-US" sz="4000" b="1" dirty="0" smtClean="0">
                <a:solidFill>
                  <a:schemeClr val="bg2"/>
                </a:solidFill>
              </a:rPr>
              <a:t>The objectives of this Act include: </a:t>
            </a:r>
          </a:p>
        </p:txBody>
      </p:sp>
      <p:sp>
        <p:nvSpPr>
          <p:cNvPr id="3" name="Content Placeholder 2"/>
          <p:cNvSpPr>
            <a:spLocks noGrp="1"/>
          </p:cNvSpPr>
          <p:nvPr>
            <p:ph idx="1"/>
          </p:nvPr>
        </p:nvSpPr>
        <p:spPr>
          <a:xfrm>
            <a:off x="428625" y="1330474"/>
            <a:ext cx="5500688" cy="3886200"/>
          </a:xfrm>
        </p:spPr>
        <p:txBody>
          <a:bodyPr/>
          <a:lstStyle/>
          <a:p>
            <a:r>
              <a:rPr lang="en-GB" altLang="en-US" sz="2400" dirty="0" smtClean="0">
                <a:solidFill>
                  <a:schemeClr val="bg2"/>
                </a:solidFill>
              </a:rPr>
              <a:t>Promoting and protecting individual privacy </a:t>
            </a:r>
          </a:p>
          <a:p>
            <a:r>
              <a:rPr lang="en-GB" altLang="en-US" sz="2400" dirty="0" smtClean="0">
                <a:solidFill>
                  <a:schemeClr val="bg2"/>
                </a:solidFill>
              </a:rPr>
              <a:t>Establishing principles for collecting, using, and disclosing information about individuals </a:t>
            </a:r>
          </a:p>
          <a:p>
            <a:r>
              <a:rPr lang="en-GB" altLang="en-US" sz="2400" dirty="0" smtClean="0">
                <a:solidFill>
                  <a:schemeClr val="bg2"/>
                </a:solidFill>
              </a:rPr>
              <a:t>Establishing principles for allowing each individual access to information about them that is held by public and private sector agencies </a:t>
            </a:r>
          </a:p>
          <a:p>
            <a:r>
              <a:rPr lang="en-GB" altLang="en-US" sz="2400" dirty="0" smtClean="0">
                <a:solidFill>
                  <a:schemeClr val="bg2"/>
                </a:solidFill>
              </a:rPr>
              <a:t>Providing for the appointment of a </a:t>
            </a:r>
            <a:br>
              <a:rPr lang="en-GB" altLang="en-US" sz="2400" dirty="0" smtClean="0">
                <a:solidFill>
                  <a:schemeClr val="bg2"/>
                </a:solidFill>
              </a:rPr>
            </a:br>
            <a:r>
              <a:rPr lang="en-GB" altLang="en-US" sz="2400" dirty="0" smtClean="0">
                <a:solidFill>
                  <a:schemeClr val="bg2"/>
                </a:solidFill>
              </a:rPr>
              <a:t>Privacy Commissioner to investigate complaints about interferences with individual privacy </a:t>
            </a:r>
          </a:p>
          <a:p>
            <a:endParaRPr lang="en-GB" altLang="en-US" sz="2400" dirty="0" smtClean="0"/>
          </a:p>
        </p:txBody>
      </p:sp>
    </p:spTree>
    <p:extLst>
      <p:ext uri="{BB962C8B-B14F-4D97-AF65-F5344CB8AC3E}">
        <p14:creationId xmlns:p14="http://schemas.microsoft.com/office/powerpoint/2010/main" val="122924754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371600"/>
          </a:xfrm>
        </p:spPr>
        <p:txBody>
          <a:bodyPr/>
          <a:lstStyle/>
          <a:p>
            <a:pPr algn="ctr">
              <a:defRPr/>
            </a:pPr>
            <a:r>
              <a:rPr lang="en-GB" b="1" dirty="0" smtClean="0">
                <a:solidFill>
                  <a:schemeClr val="bg2"/>
                </a:solidFill>
                <a:latin typeface="+mn-lt"/>
                <a:ea typeface="+mn-ea"/>
                <a:cs typeface="+mn-cs"/>
              </a:rPr>
              <a:t>Concerns in relation to the Act </a:t>
            </a:r>
            <a:endParaRPr lang="en-GB" b="1" dirty="0"/>
          </a:p>
        </p:txBody>
      </p:sp>
      <p:sp>
        <p:nvSpPr>
          <p:cNvPr id="3" name="Content Placeholder 2"/>
          <p:cNvSpPr>
            <a:spLocks noGrp="1"/>
          </p:cNvSpPr>
          <p:nvPr>
            <p:ph idx="1"/>
          </p:nvPr>
        </p:nvSpPr>
        <p:spPr>
          <a:xfrm>
            <a:off x="285750" y="1571625"/>
            <a:ext cx="8686800" cy="3886200"/>
          </a:xfrm>
        </p:spPr>
        <p:txBody>
          <a:bodyPr/>
          <a:lstStyle/>
          <a:p>
            <a:r>
              <a:rPr lang="en-GB" altLang="en-US" sz="2400" dirty="0" smtClean="0">
                <a:solidFill>
                  <a:schemeClr val="bg2"/>
                </a:solidFill>
              </a:rPr>
              <a:t>Uncertainty about the requirements of the Act;</a:t>
            </a:r>
          </a:p>
          <a:p>
            <a:r>
              <a:rPr lang="en-GB" altLang="en-US" sz="2400" dirty="0" smtClean="0">
                <a:solidFill>
                  <a:schemeClr val="bg2"/>
                </a:solidFill>
              </a:rPr>
              <a:t>Lack of clear guidelines about the duties of privacy officers; and</a:t>
            </a:r>
          </a:p>
          <a:p>
            <a:r>
              <a:rPr lang="en-GB" altLang="en-US" sz="2400" dirty="0" smtClean="0">
                <a:solidFill>
                  <a:schemeClr val="bg2"/>
                </a:solidFill>
              </a:rPr>
              <a:t>Conflict between the Act and other legislation.</a:t>
            </a:r>
          </a:p>
          <a:p>
            <a:r>
              <a:rPr lang="en-GB" altLang="en-US" sz="2400" dirty="0" smtClean="0">
                <a:solidFill>
                  <a:schemeClr val="bg2"/>
                </a:solidFill>
              </a:rPr>
              <a:t>In particular, businesses were concerned about the amount of </a:t>
            </a:r>
            <a:r>
              <a:rPr lang="en-GB" altLang="en-US" sz="2400" b="1" dirty="0" smtClean="0">
                <a:solidFill>
                  <a:schemeClr val="bg2"/>
                </a:solidFill>
              </a:rPr>
              <a:t>time </a:t>
            </a:r>
            <a:r>
              <a:rPr lang="en-GB" altLang="en-US" sz="2400" dirty="0" smtClean="0">
                <a:solidFill>
                  <a:schemeClr val="bg2"/>
                </a:solidFill>
              </a:rPr>
              <a:t>they had to spend trying to determine correct approaches or having to seek </a:t>
            </a:r>
            <a:r>
              <a:rPr lang="en-GB" altLang="en-US" sz="2400" b="1" dirty="0" smtClean="0">
                <a:solidFill>
                  <a:schemeClr val="bg2"/>
                </a:solidFill>
              </a:rPr>
              <a:t>costly legal advice </a:t>
            </a:r>
            <a:r>
              <a:rPr lang="en-GB" altLang="en-US" sz="2400" dirty="0" smtClean="0">
                <a:solidFill>
                  <a:schemeClr val="bg2"/>
                </a:solidFill>
              </a:rPr>
              <a:t>due to</a:t>
            </a:r>
          </a:p>
          <a:p>
            <a:r>
              <a:rPr lang="en-GB" altLang="en-US" sz="2400" dirty="0" smtClean="0">
                <a:solidFill>
                  <a:schemeClr val="bg2"/>
                </a:solidFill>
              </a:rPr>
              <a:t>Uncertainty about the Act's requirements. For instance, employers were uncertain about what questions they were allowed to ask prospective employees and were unclear about whether the Act imposed restrictions on their ability to disclose information about employees during due diligence. </a:t>
            </a:r>
          </a:p>
        </p:txBody>
      </p:sp>
    </p:spTree>
    <p:extLst>
      <p:ext uri="{BB962C8B-B14F-4D97-AF65-F5344CB8AC3E}">
        <p14:creationId xmlns:p14="http://schemas.microsoft.com/office/powerpoint/2010/main" val="25826324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ctr"/>
            <a:r>
              <a:rPr lang="en-GB" altLang="en-US" b="1" smtClean="0">
                <a:solidFill>
                  <a:schemeClr val="bg2"/>
                </a:solidFill>
              </a:rPr>
              <a:t>Legislation to consider</a:t>
            </a:r>
          </a:p>
        </p:txBody>
      </p:sp>
      <p:sp>
        <p:nvSpPr>
          <p:cNvPr id="3" name="Content Placeholder 2"/>
          <p:cNvSpPr>
            <a:spLocks noGrp="1"/>
          </p:cNvSpPr>
          <p:nvPr>
            <p:ph idx="1"/>
          </p:nvPr>
        </p:nvSpPr>
        <p:spPr>
          <a:xfrm>
            <a:off x="457200" y="1981200"/>
            <a:ext cx="8686800" cy="3886200"/>
          </a:xfrm>
        </p:spPr>
        <p:txBody>
          <a:bodyPr/>
          <a:lstStyle/>
          <a:p>
            <a:r>
              <a:rPr lang="en-GB" altLang="en-US" smtClean="0">
                <a:solidFill>
                  <a:schemeClr val="bg2"/>
                </a:solidFill>
              </a:rPr>
              <a:t>Employment Relations Act 2000</a:t>
            </a:r>
          </a:p>
          <a:p>
            <a:r>
              <a:rPr lang="en-GB" altLang="en-US" smtClean="0">
                <a:solidFill>
                  <a:schemeClr val="bg2"/>
                </a:solidFill>
              </a:rPr>
              <a:t>Resource Management Act 1991</a:t>
            </a:r>
          </a:p>
          <a:p>
            <a:r>
              <a:rPr lang="en-GB" altLang="en-US" smtClean="0">
                <a:solidFill>
                  <a:schemeClr val="bg2"/>
                </a:solidFill>
              </a:rPr>
              <a:t>Privacy Act 1993</a:t>
            </a:r>
          </a:p>
        </p:txBody>
      </p:sp>
      <p:pic>
        <p:nvPicPr>
          <p:cNvPr id="4100" name="Picture 2" descr="http://www.legislation.govt.nz/images/leg-crest.jpg"/>
          <p:cNvPicPr>
            <a:picLocks noChangeAspect="1" noChangeArrowheads="1"/>
          </p:cNvPicPr>
          <p:nvPr/>
        </p:nvPicPr>
        <p:blipFill>
          <a:blip r:embed="rId2">
            <a:clrChange>
              <a:clrFrom>
                <a:srgbClr val="FCFCFC"/>
              </a:clrFrom>
              <a:clrTo>
                <a:srgbClr val="FCFCFC">
                  <a:alpha val="0"/>
                </a:srgbClr>
              </a:clrTo>
            </a:clrChange>
            <a:extLst>
              <a:ext uri="{28A0092B-C50C-407E-A947-70E740481C1C}">
                <a14:useLocalDpi xmlns:a14="http://schemas.microsoft.com/office/drawing/2010/main" val="0"/>
              </a:ext>
            </a:extLst>
          </a:blip>
          <a:srcRect/>
          <a:stretch>
            <a:fillRect/>
          </a:stretch>
        </p:blipFill>
        <p:spPr bwMode="auto">
          <a:xfrm>
            <a:off x="5796136" y="1995149"/>
            <a:ext cx="2992388" cy="286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74943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lgn="ctr"/>
            <a:r>
              <a:rPr lang="en-GB" altLang="en-US" b="1" smtClean="0">
                <a:solidFill>
                  <a:schemeClr val="bg2"/>
                </a:solidFill>
              </a:rPr>
              <a:t>Compliance Costs</a:t>
            </a:r>
          </a:p>
        </p:txBody>
      </p:sp>
      <p:sp>
        <p:nvSpPr>
          <p:cNvPr id="3" name="Content Placeholder 2"/>
          <p:cNvSpPr>
            <a:spLocks noGrp="1"/>
          </p:cNvSpPr>
          <p:nvPr>
            <p:ph idx="1"/>
          </p:nvPr>
        </p:nvSpPr>
        <p:spPr>
          <a:xfrm>
            <a:off x="428625" y="1714500"/>
            <a:ext cx="8229600" cy="3886200"/>
          </a:xfrm>
        </p:spPr>
        <p:txBody>
          <a:bodyPr/>
          <a:lstStyle/>
          <a:p>
            <a:pPr marL="0" indent="0">
              <a:buFont typeface="Wingdings" pitchFamily="2" charset="2"/>
              <a:buNone/>
              <a:defRPr/>
            </a:pPr>
            <a:r>
              <a:rPr lang="en-GB" sz="2400" dirty="0" smtClean="0">
                <a:solidFill>
                  <a:schemeClr val="bg2"/>
                </a:solidFill>
              </a:rPr>
              <a:t>The most widely cited ongoing business costs under the </a:t>
            </a:r>
            <a:r>
              <a:rPr lang="en-GB" sz="2400" b="1" dirty="0" smtClean="0">
                <a:solidFill>
                  <a:schemeClr val="bg2"/>
                </a:solidFill>
              </a:rPr>
              <a:t>Privacy Act </a:t>
            </a:r>
            <a:r>
              <a:rPr lang="en-GB" sz="2400" dirty="0" smtClean="0">
                <a:solidFill>
                  <a:schemeClr val="bg2"/>
                </a:solidFill>
              </a:rPr>
              <a:t>were:</a:t>
            </a:r>
          </a:p>
          <a:p>
            <a:pPr marL="457200" indent="-457200">
              <a:buFont typeface="+mj-lt"/>
              <a:buAutoNum type="arabicPeriod"/>
              <a:defRPr/>
            </a:pPr>
            <a:r>
              <a:rPr lang="en-GB" sz="2400" dirty="0" smtClean="0">
                <a:solidFill>
                  <a:schemeClr val="bg2"/>
                </a:solidFill>
              </a:rPr>
              <a:t>Ensuring staff are aware of the Act's provisions and guidelines; </a:t>
            </a:r>
          </a:p>
          <a:p>
            <a:pPr marL="457200" indent="-457200">
              <a:buFont typeface="+mj-lt"/>
              <a:buAutoNum type="arabicPeriod"/>
              <a:defRPr/>
            </a:pPr>
            <a:r>
              <a:rPr lang="en-GB" sz="2400" dirty="0" smtClean="0">
                <a:solidFill>
                  <a:schemeClr val="bg2"/>
                </a:solidFill>
              </a:rPr>
              <a:t>Dealing with access requests under the Act, including staff time in checking files</a:t>
            </a:r>
          </a:p>
          <a:p>
            <a:pPr marL="457200" indent="-457200">
              <a:buFont typeface="+mj-lt"/>
              <a:buAutoNum type="arabicPeriod"/>
              <a:defRPr/>
            </a:pPr>
            <a:r>
              <a:rPr lang="en-GB" sz="2400" dirty="0" smtClean="0">
                <a:solidFill>
                  <a:schemeClr val="bg2"/>
                </a:solidFill>
              </a:rPr>
              <a:t>Gathering the required </a:t>
            </a:r>
            <a:br>
              <a:rPr lang="en-GB" sz="2400" dirty="0" smtClean="0">
                <a:solidFill>
                  <a:schemeClr val="bg2"/>
                </a:solidFill>
              </a:rPr>
            </a:br>
            <a:r>
              <a:rPr lang="en-GB" sz="2400" dirty="0" smtClean="0">
                <a:solidFill>
                  <a:schemeClr val="bg2"/>
                </a:solidFill>
              </a:rPr>
              <a:t>information and then </a:t>
            </a:r>
            <a:br>
              <a:rPr lang="en-GB" sz="2400" dirty="0" smtClean="0">
                <a:solidFill>
                  <a:schemeClr val="bg2"/>
                </a:solidFill>
              </a:rPr>
            </a:br>
            <a:r>
              <a:rPr lang="en-GB" sz="2400" dirty="0" smtClean="0">
                <a:solidFill>
                  <a:schemeClr val="bg2"/>
                </a:solidFill>
              </a:rPr>
              <a:t>responding to requests;  and</a:t>
            </a:r>
          </a:p>
          <a:p>
            <a:pPr marL="457200" indent="-457200">
              <a:buFont typeface="+mj-lt"/>
              <a:buAutoNum type="arabicPeriod"/>
              <a:defRPr/>
            </a:pPr>
            <a:r>
              <a:rPr lang="en-GB" sz="2400" dirty="0" smtClean="0">
                <a:solidFill>
                  <a:schemeClr val="bg2"/>
                </a:solidFill>
              </a:rPr>
              <a:t>Seeking legal advice when </a:t>
            </a:r>
            <a:br>
              <a:rPr lang="en-GB" sz="2400" dirty="0" smtClean="0">
                <a:solidFill>
                  <a:schemeClr val="bg2"/>
                </a:solidFill>
              </a:rPr>
            </a:br>
            <a:r>
              <a:rPr lang="en-GB" sz="2400" dirty="0" smtClean="0">
                <a:solidFill>
                  <a:schemeClr val="bg2"/>
                </a:solidFill>
              </a:rPr>
              <a:t>required. </a:t>
            </a:r>
            <a:endParaRPr lang="en-GB" sz="2400" dirty="0">
              <a:solidFill>
                <a:schemeClr val="bg2"/>
              </a:solidFill>
            </a:endParaRPr>
          </a:p>
        </p:txBody>
      </p:sp>
      <p:pic>
        <p:nvPicPr>
          <p:cNvPr id="23556" name="Picture 2" descr="http://skeptisys.files.wordpress.com/2008/04/qqxsge-mail-privacy.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57813" y="3870325"/>
            <a:ext cx="3609975" cy="262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885803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descr="http://www.world-guides.com/images/wellington/wellington_beehiv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44824"/>
            <a:ext cx="1905000" cy="226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itle 1"/>
          <p:cNvSpPr>
            <a:spLocks noGrp="1"/>
          </p:cNvSpPr>
          <p:nvPr>
            <p:ph type="title"/>
          </p:nvPr>
        </p:nvSpPr>
        <p:spPr/>
        <p:txBody>
          <a:bodyPr/>
          <a:lstStyle/>
          <a:p>
            <a:pPr algn="ctr"/>
            <a:r>
              <a:rPr lang="en-GB" altLang="en-US" sz="4000" b="1" smtClean="0">
                <a:solidFill>
                  <a:schemeClr val="bg2"/>
                </a:solidFill>
              </a:rPr>
              <a:t>Employment Relations Act 2000</a:t>
            </a:r>
          </a:p>
        </p:txBody>
      </p:sp>
      <p:sp>
        <p:nvSpPr>
          <p:cNvPr id="2" name="Content Placeholder 2"/>
          <p:cNvSpPr>
            <a:spLocks noGrp="1"/>
          </p:cNvSpPr>
          <p:nvPr>
            <p:ph idx="1"/>
          </p:nvPr>
        </p:nvSpPr>
        <p:spPr>
          <a:xfrm>
            <a:off x="285750" y="1714500"/>
            <a:ext cx="6230466" cy="3886200"/>
          </a:xfrm>
        </p:spPr>
        <p:txBody>
          <a:bodyPr/>
          <a:lstStyle/>
          <a:p>
            <a:pPr>
              <a:defRPr/>
            </a:pPr>
            <a:r>
              <a:rPr lang="en-GB" sz="2400" b="1" dirty="0" smtClean="0">
                <a:solidFill>
                  <a:schemeClr val="bg2"/>
                </a:solidFill>
              </a:rPr>
              <a:t>"Good Faith" </a:t>
            </a:r>
            <a:r>
              <a:rPr lang="en-GB" sz="2400" dirty="0" smtClean="0">
                <a:solidFill>
                  <a:schemeClr val="bg2"/>
                </a:solidFill>
              </a:rPr>
              <a:t>is the central principle of the ERA. </a:t>
            </a:r>
          </a:p>
          <a:p>
            <a:pPr>
              <a:defRPr/>
            </a:pPr>
            <a:r>
              <a:rPr lang="en-GB" sz="2400" dirty="0" smtClean="0">
                <a:solidFill>
                  <a:schemeClr val="bg2"/>
                </a:solidFill>
              </a:rPr>
              <a:t>"good faith" </a:t>
            </a:r>
            <a:r>
              <a:rPr lang="en-GB" sz="2400" b="1" dirty="0" smtClean="0">
                <a:solidFill>
                  <a:schemeClr val="bg2"/>
                </a:solidFill>
              </a:rPr>
              <a:t>means that employees and unions must deal with each other openly and honestly</a:t>
            </a:r>
          </a:p>
          <a:p>
            <a:pPr>
              <a:defRPr/>
            </a:pPr>
            <a:r>
              <a:rPr lang="en-GB" dirty="0">
                <a:solidFill>
                  <a:schemeClr val="bg2"/>
                </a:solidFill>
              </a:rPr>
              <a:t>T</a:t>
            </a:r>
            <a:r>
              <a:rPr lang="en-GB" sz="2400" dirty="0" smtClean="0">
                <a:solidFill>
                  <a:schemeClr val="bg2"/>
                </a:solidFill>
              </a:rPr>
              <a:t>o build </a:t>
            </a:r>
            <a:r>
              <a:rPr lang="en-GB" sz="2400" smtClean="0">
                <a:solidFill>
                  <a:schemeClr val="bg2"/>
                </a:solidFill>
              </a:rPr>
              <a:t>productive employment relationships </a:t>
            </a:r>
            <a:r>
              <a:rPr lang="en-GB" sz="2400" dirty="0" smtClean="0">
                <a:solidFill>
                  <a:schemeClr val="bg2"/>
                </a:solidFill>
              </a:rPr>
              <a:t>through the promotion of </a:t>
            </a:r>
            <a:r>
              <a:rPr lang="en-GB" sz="2400" b="1" dirty="0" smtClean="0">
                <a:solidFill>
                  <a:schemeClr val="bg2"/>
                </a:solidFill>
              </a:rPr>
              <a:t>[good faith] </a:t>
            </a:r>
            <a:r>
              <a:rPr lang="en-GB" sz="2400" dirty="0" smtClean="0">
                <a:solidFill>
                  <a:schemeClr val="bg2"/>
                </a:solidFill>
              </a:rPr>
              <a:t>in all aspects of the employment environment and of the employment relationship</a:t>
            </a:r>
            <a:br>
              <a:rPr lang="en-GB" sz="2400" dirty="0" smtClean="0">
                <a:solidFill>
                  <a:schemeClr val="bg2"/>
                </a:solidFill>
              </a:rPr>
            </a:br>
            <a:endParaRPr lang="en-GB" sz="2400" dirty="0" smtClean="0">
              <a:solidFill>
                <a:schemeClr val="bg2"/>
              </a:solidFill>
            </a:endParaRPr>
          </a:p>
          <a:p>
            <a:pPr>
              <a:defRPr/>
            </a:pPr>
            <a:endParaRPr lang="en-GB" sz="2400" dirty="0" smtClean="0"/>
          </a:p>
        </p:txBody>
      </p:sp>
    </p:spTree>
    <p:extLst>
      <p:ext uri="{BB962C8B-B14F-4D97-AF65-F5344CB8AC3E}">
        <p14:creationId xmlns:p14="http://schemas.microsoft.com/office/powerpoint/2010/main" val="203070096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323528" y="764704"/>
            <a:ext cx="4752528" cy="5903912"/>
          </a:xfrm>
        </p:spPr>
        <p:txBody>
          <a:bodyPr/>
          <a:lstStyle/>
          <a:p>
            <a:pPr marL="0" indent="0">
              <a:buNone/>
            </a:pPr>
            <a:r>
              <a:rPr lang="en-GB" altLang="en-US" dirty="0" smtClean="0">
                <a:solidFill>
                  <a:schemeClr val="bg2"/>
                </a:solidFill>
              </a:rPr>
              <a:t>Under the Act</a:t>
            </a:r>
            <a:r>
              <a:rPr lang="en-GB" altLang="en-US" dirty="0">
                <a:solidFill>
                  <a:schemeClr val="bg2"/>
                </a:solidFill>
              </a:rPr>
              <a:t>:</a:t>
            </a:r>
            <a:endParaRPr lang="en-GB" altLang="en-US" dirty="0" smtClean="0">
              <a:solidFill>
                <a:schemeClr val="bg2"/>
              </a:solidFill>
            </a:endParaRPr>
          </a:p>
          <a:p>
            <a:r>
              <a:rPr lang="en-GB" altLang="en-US" dirty="0" smtClean="0">
                <a:solidFill>
                  <a:schemeClr val="bg2"/>
                </a:solidFill>
              </a:rPr>
              <a:t>employers must </a:t>
            </a:r>
            <a:r>
              <a:rPr lang="en-GB" altLang="en-US" b="1" dirty="0" smtClean="0">
                <a:solidFill>
                  <a:schemeClr val="bg2"/>
                </a:solidFill>
              </a:rPr>
              <a:t>pay </a:t>
            </a:r>
            <a:r>
              <a:rPr lang="en-GB" altLang="en-US" dirty="0" smtClean="0">
                <a:solidFill>
                  <a:schemeClr val="bg2"/>
                </a:solidFill>
              </a:rPr>
              <a:t>their employees, </a:t>
            </a:r>
          </a:p>
          <a:p>
            <a:r>
              <a:rPr lang="en-GB" altLang="en-US" dirty="0" smtClean="0">
                <a:solidFill>
                  <a:schemeClr val="bg2"/>
                </a:solidFill>
              </a:rPr>
              <a:t>provide a </a:t>
            </a:r>
            <a:r>
              <a:rPr lang="en-GB" altLang="en-US" b="1" dirty="0" smtClean="0">
                <a:solidFill>
                  <a:schemeClr val="bg2"/>
                </a:solidFill>
              </a:rPr>
              <a:t>safe </a:t>
            </a:r>
            <a:r>
              <a:rPr lang="en-GB" altLang="en-US" dirty="0" smtClean="0">
                <a:solidFill>
                  <a:schemeClr val="bg2"/>
                </a:solidFill>
              </a:rPr>
              <a:t>workplace, </a:t>
            </a:r>
          </a:p>
          <a:p>
            <a:r>
              <a:rPr lang="en-GB" altLang="en-US" dirty="0" smtClean="0">
                <a:solidFill>
                  <a:schemeClr val="bg2"/>
                </a:solidFill>
              </a:rPr>
              <a:t>allow employees to take </a:t>
            </a:r>
            <a:r>
              <a:rPr lang="en-GB" altLang="en-US" b="1" dirty="0" smtClean="0">
                <a:solidFill>
                  <a:schemeClr val="bg2"/>
                </a:solidFill>
              </a:rPr>
              <a:t>paid leave</a:t>
            </a:r>
            <a:r>
              <a:rPr lang="en-GB" altLang="en-US" dirty="0" smtClean="0">
                <a:solidFill>
                  <a:schemeClr val="bg2"/>
                </a:solidFill>
              </a:rPr>
              <a:t>, </a:t>
            </a:r>
          </a:p>
          <a:p>
            <a:r>
              <a:rPr lang="en-GB" altLang="en-US" dirty="0" smtClean="0">
                <a:solidFill>
                  <a:schemeClr val="bg2"/>
                </a:solidFill>
              </a:rPr>
              <a:t>take </a:t>
            </a:r>
            <a:r>
              <a:rPr lang="en-GB" altLang="en-US" b="1" dirty="0" smtClean="0">
                <a:solidFill>
                  <a:schemeClr val="bg2"/>
                </a:solidFill>
              </a:rPr>
              <a:t>responsibility </a:t>
            </a:r>
            <a:r>
              <a:rPr lang="en-GB" altLang="en-US" dirty="0" smtClean="0">
                <a:solidFill>
                  <a:schemeClr val="bg2"/>
                </a:solidFill>
              </a:rPr>
              <a:t>for employees actions </a:t>
            </a:r>
          </a:p>
          <a:p>
            <a:r>
              <a:rPr lang="en-GB" altLang="en-US" dirty="0" smtClean="0">
                <a:solidFill>
                  <a:schemeClr val="bg2"/>
                </a:solidFill>
              </a:rPr>
              <a:t>provide </a:t>
            </a:r>
            <a:r>
              <a:rPr lang="en-GB" altLang="en-US" b="1" dirty="0" smtClean="0">
                <a:solidFill>
                  <a:schemeClr val="bg2"/>
                </a:solidFill>
              </a:rPr>
              <a:t>written employment agreements</a:t>
            </a:r>
            <a:r>
              <a:rPr lang="en-GB" altLang="en-US" dirty="0" smtClean="0">
                <a:solidFill>
                  <a:schemeClr val="bg2"/>
                </a:solidFill>
              </a:rPr>
              <a:t>. </a:t>
            </a:r>
          </a:p>
          <a:p>
            <a:r>
              <a:rPr lang="en-GB" altLang="en-US" dirty="0" smtClean="0">
                <a:solidFill>
                  <a:schemeClr val="bg2"/>
                </a:solidFill>
              </a:rPr>
              <a:t>The Act also expressly prohibits discrimination.</a:t>
            </a:r>
            <a:endParaRPr lang="en-NZ" altLang="en-US" dirty="0" smtClean="0"/>
          </a:p>
        </p:txBody>
      </p:sp>
      <p:pic>
        <p:nvPicPr>
          <p:cNvPr id="1026" name="Picture 2" descr="http://peopleatwork.com.mt/wp-content/uploads/2013/07/20130429020445_EmployeeNeedsvsEmployerExpectation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6968" y="1052736"/>
            <a:ext cx="3691144" cy="2141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20610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Effect transition="in" filter="fade">
                                      <p:cBhvr>
                                        <p:cTn id="7" dur="500"/>
                                        <p:tgtEl>
                                          <p:spTgt spid="61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6">
                                            <p:txEl>
                                              <p:pRg st="1" end="1"/>
                                            </p:txEl>
                                          </p:spTgt>
                                        </p:tgtEl>
                                        <p:attrNameLst>
                                          <p:attrName>style.visibility</p:attrName>
                                        </p:attrNameLst>
                                      </p:cBhvr>
                                      <p:to>
                                        <p:strVal val="visible"/>
                                      </p:to>
                                    </p:set>
                                    <p:animEffect transition="in" filter="fade">
                                      <p:cBhvr>
                                        <p:cTn id="12" dur="500"/>
                                        <p:tgtEl>
                                          <p:spTgt spid="614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6">
                                            <p:txEl>
                                              <p:pRg st="2" end="2"/>
                                            </p:txEl>
                                          </p:spTgt>
                                        </p:tgtEl>
                                        <p:attrNameLst>
                                          <p:attrName>style.visibility</p:attrName>
                                        </p:attrNameLst>
                                      </p:cBhvr>
                                      <p:to>
                                        <p:strVal val="visible"/>
                                      </p:to>
                                    </p:set>
                                    <p:animEffect transition="in" filter="fade">
                                      <p:cBhvr>
                                        <p:cTn id="17" dur="500"/>
                                        <p:tgtEl>
                                          <p:spTgt spid="614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46">
                                            <p:txEl>
                                              <p:pRg st="3" end="3"/>
                                            </p:txEl>
                                          </p:spTgt>
                                        </p:tgtEl>
                                        <p:attrNameLst>
                                          <p:attrName>style.visibility</p:attrName>
                                        </p:attrNameLst>
                                      </p:cBhvr>
                                      <p:to>
                                        <p:strVal val="visible"/>
                                      </p:to>
                                    </p:set>
                                    <p:animEffect transition="in" filter="fade">
                                      <p:cBhvr>
                                        <p:cTn id="22" dur="500"/>
                                        <p:tgtEl>
                                          <p:spTgt spid="614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146">
                                            <p:txEl>
                                              <p:pRg st="4" end="4"/>
                                            </p:txEl>
                                          </p:spTgt>
                                        </p:tgtEl>
                                        <p:attrNameLst>
                                          <p:attrName>style.visibility</p:attrName>
                                        </p:attrNameLst>
                                      </p:cBhvr>
                                      <p:to>
                                        <p:strVal val="visible"/>
                                      </p:to>
                                    </p:set>
                                    <p:animEffect transition="in" filter="fade">
                                      <p:cBhvr>
                                        <p:cTn id="27" dur="500"/>
                                        <p:tgtEl>
                                          <p:spTgt spid="614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146">
                                            <p:txEl>
                                              <p:pRg st="5" end="5"/>
                                            </p:txEl>
                                          </p:spTgt>
                                        </p:tgtEl>
                                        <p:attrNameLst>
                                          <p:attrName>style.visibility</p:attrName>
                                        </p:attrNameLst>
                                      </p:cBhvr>
                                      <p:to>
                                        <p:strVal val="visible"/>
                                      </p:to>
                                    </p:set>
                                    <p:animEffect transition="in" filter="fade">
                                      <p:cBhvr>
                                        <p:cTn id="32" dur="500"/>
                                        <p:tgtEl>
                                          <p:spTgt spid="614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146">
                                            <p:txEl>
                                              <p:pRg st="6" end="6"/>
                                            </p:txEl>
                                          </p:spTgt>
                                        </p:tgtEl>
                                        <p:attrNameLst>
                                          <p:attrName>style.visibility</p:attrName>
                                        </p:attrNameLst>
                                      </p:cBhvr>
                                      <p:to>
                                        <p:strVal val="visible"/>
                                      </p:to>
                                    </p:set>
                                    <p:animEffect transition="in" filter="fade">
                                      <p:cBhvr>
                                        <p:cTn id="37" dur="500"/>
                                        <p:tgtEl>
                                          <p:spTgt spid="614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NZ" altLang="en-US" smtClean="0">
                <a:solidFill>
                  <a:schemeClr val="bg2"/>
                </a:solidFill>
              </a:rPr>
              <a:t>Amendments</a:t>
            </a:r>
          </a:p>
        </p:txBody>
      </p:sp>
      <p:sp>
        <p:nvSpPr>
          <p:cNvPr id="7171" name="Content Placeholder 2"/>
          <p:cNvSpPr>
            <a:spLocks noGrp="1"/>
          </p:cNvSpPr>
          <p:nvPr>
            <p:ph idx="1"/>
          </p:nvPr>
        </p:nvSpPr>
        <p:spPr>
          <a:xfrm>
            <a:off x="395536" y="1412776"/>
            <a:ext cx="8339014" cy="4248472"/>
          </a:xfrm>
        </p:spPr>
        <p:txBody>
          <a:bodyPr/>
          <a:lstStyle/>
          <a:p>
            <a:r>
              <a:rPr lang="en-NZ" altLang="en-US" b="1" u="sng" dirty="0" smtClean="0">
                <a:solidFill>
                  <a:schemeClr val="bg2"/>
                </a:solidFill>
              </a:rPr>
              <a:t>90 day trial </a:t>
            </a:r>
            <a:r>
              <a:rPr lang="en-NZ" altLang="en-US" dirty="0" smtClean="0">
                <a:solidFill>
                  <a:schemeClr val="bg2"/>
                </a:solidFill>
              </a:rPr>
              <a:t>for all employees</a:t>
            </a:r>
          </a:p>
          <a:p>
            <a:r>
              <a:rPr lang="en-NZ" altLang="en-US" dirty="0" smtClean="0">
                <a:solidFill>
                  <a:schemeClr val="bg2"/>
                </a:solidFill>
              </a:rPr>
              <a:t>Union must have </a:t>
            </a:r>
            <a:r>
              <a:rPr lang="en-NZ" altLang="en-US" b="1" u="sng" dirty="0" smtClean="0">
                <a:solidFill>
                  <a:schemeClr val="bg2"/>
                </a:solidFill>
              </a:rPr>
              <a:t>permission</a:t>
            </a:r>
            <a:r>
              <a:rPr lang="en-NZ" altLang="en-US" dirty="0" smtClean="0">
                <a:solidFill>
                  <a:schemeClr val="bg2"/>
                </a:solidFill>
              </a:rPr>
              <a:t> to enter the business</a:t>
            </a:r>
          </a:p>
          <a:p>
            <a:r>
              <a:rPr lang="en-NZ" altLang="en-US" dirty="0" smtClean="0">
                <a:solidFill>
                  <a:schemeClr val="bg2"/>
                </a:solidFill>
              </a:rPr>
              <a:t>Changes to </a:t>
            </a:r>
            <a:r>
              <a:rPr lang="en-NZ" altLang="en-US" b="1" u="sng" dirty="0" smtClean="0">
                <a:solidFill>
                  <a:schemeClr val="bg2"/>
                </a:solidFill>
              </a:rPr>
              <a:t>personal grievances </a:t>
            </a:r>
            <a:r>
              <a:rPr lang="en-NZ" altLang="en-US" dirty="0" smtClean="0">
                <a:solidFill>
                  <a:schemeClr val="bg2"/>
                </a:solidFill>
              </a:rPr>
              <a:t>(easier to complain about an issue)</a:t>
            </a:r>
          </a:p>
          <a:p>
            <a:r>
              <a:rPr lang="en-NZ" altLang="en-US" dirty="0" smtClean="0">
                <a:solidFill>
                  <a:schemeClr val="bg2"/>
                </a:solidFill>
              </a:rPr>
              <a:t>Employers must keep a </a:t>
            </a:r>
            <a:r>
              <a:rPr lang="en-NZ" altLang="en-US" b="1" u="sng" dirty="0" smtClean="0">
                <a:solidFill>
                  <a:schemeClr val="bg2"/>
                </a:solidFill>
              </a:rPr>
              <a:t>copy</a:t>
            </a:r>
            <a:r>
              <a:rPr lang="en-NZ" altLang="en-US" dirty="0" smtClean="0">
                <a:solidFill>
                  <a:schemeClr val="bg2"/>
                </a:solidFill>
              </a:rPr>
              <a:t> of the employee’s contract</a:t>
            </a:r>
          </a:p>
        </p:txBody>
      </p:sp>
      <p:pic>
        <p:nvPicPr>
          <p:cNvPr id="2050" name="Picture 2" descr="http://imedu.skykiwi.com/d/file/info/news/2014-11-13/2cd1bcca35fb9e6f2efbb9c10eb3ea7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4149080"/>
            <a:ext cx="6960518" cy="21907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355652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fade">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fade">
                                      <p:cBhvr>
                                        <p:cTn id="22"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courseware.finntrack.eu/images/Employment-Contrac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1700808"/>
            <a:ext cx="3277444" cy="2184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itle 1"/>
          <p:cNvSpPr>
            <a:spLocks noGrp="1"/>
          </p:cNvSpPr>
          <p:nvPr>
            <p:ph type="title"/>
          </p:nvPr>
        </p:nvSpPr>
        <p:spPr/>
        <p:txBody>
          <a:bodyPr/>
          <a:lstStyle/>
          <a:p>
            <a:pPr algn="ctr"/>
            <a:r>
              <a:rPr lang="en-GB" altLang="en-US" b="1" smtClean="0">
                <a:solidFill>
                  <a:schemeClr val="bg2"/>
                </a:solidFill>
              </a:rPr>
              <a:t>Employment Agreements</a:t>
            </a:r>
          </a:p>
        </p:txBody>
      </p:sp>
      <p:sp>
        <p:nvSpPr>
          <p:cNvPr id="8196" name="Content Placeholder 2"/>
          <p:cNvSpPr>
            <a:spLocks noGrp="1"/>
          </p:cNvSpPr>
          <p:nvPr>
            <p:ph idx="1"/>
          </p:nvPr>
        </p:nvSpPr>
        <p:spPr>
          <a:xfrm>
            <a:off x="428625" y="1714500"/>
            <a:ext cx="5079479" cy="3886200"/>
          </a:xfrm>
        </p:spPr>
        <p:txBody>
          <a:bodyPr/>
          <a:lstStyle/>
          <a:p>
            <a:r>
              <a:rPr lang="en-GB" altLang="en-US" sz="2400" dirty="0" smtClean="0">
                <a:solidFill>
                  <a:schemeClr val="bg2"/>
                </a:solidFill>
              </a:rPr>
              <a:t>The Employment Relations Act 2000 (as amended) requires that all </a:t>
            </a:r>
            <a:r>
              <a:rPr lang="en-GB" altLang="en-US" sz="2400" b="1" dirty="0" smtClean="0">
                <a:solidFill>
                  <a:schemeClr val="bg2"/>
                </a:solidFill>
              </a:rPr>
              <a:t>employment agreements are in writing</a:t>
            </a:r>
            <a:r>
              <a:rPr lang="en-GB" altLang="en-US" sz="2400" dirty="0" smtClean="0">
                <a:solidFill>
                  <a:schemeClr val="bg2"/>
                </a:solidFill>
              </a:rPr>
              <a:t>. Written employment agreements are essential in every business. As employers, we run the risk of coming second (to the employee) in the event of a dispute, disagreement or personal grievance if we do not have employment agreements in place</a:t>
            </a:r>
          </a:p>
        </p:txBody>
      </p:sp>
    </p:spTree>
    <p:extLst>
      <p:ext uri="{BB962C8B-B14F-4D97-AF65-F5344CB8AC3E}">
        <p14:creationId xmlns:p14="http://schemas.microsoft.com/office/powerpoint/2010/main" val="400665597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Effect transition="in" filter="fade">
                                      <p:cBhvr>
                                        <p:cTn id="7" dur="500"/>
                                        <p:tgtEl>
                                          <p:spTgt spid="819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a:r>
              <a:rPr lang="en-GB" altLang="en-US" sz="3600" b="1" smtClean="0">
                <a:solidFill>
                  <a:schemeClr val="bg2"/>
                </a:solidFill>
              </a:rPr>
              <a:t>The Resource Management Act 1991</a:t>
            </a:r>
          </a:p>
        </p:txBody>
      </p:sp>
      <p:sp>
        <p:nvSpPr>
          <p:cNvPr id="3" name="Content Placeholder 2"/>
          <p:cNvSpPr>
            <a:spLocks noGrp="1"/>
          </p:cNvSpPr>
          <p:nvPr>
            <p:ph idx="1"/>
          </p:nvPr>
        </p:nvSpPr>
        <p:spPr/>
        <p:txBody>
          <a:bodyPr/>
          <a:lstStyle/>
          <a:p>
            <a:r>
              <a:rPr lang="en-GB" altLang="en-US" sz="2400" smtClean="0">
                <a:solidFill>
                  <a:schemeClr val="bg2"/>
                </a:solidFill>
              </a:rPr>
              <a:t>The </a:t>
            </a:r>
            <a:r>
              <a:rPr lang="en-GB" altLang="en-US" sz="2400" b="1" smtClean="0">
                <a:solidFill>
                  <a:schemeClr val="bg2"/>
                </a:solidFill>
              </a:rPr>
              <a:t>Resource Management Act</a:t>
            </a:r>
            <a:r>
              <a:rPr lang="en-GB" altLang="en-US" sz="2400" smtClean="0">
                <a:solidFill>
                  <a:schemeClr val="bg2"/>
                </a:solidFill>
              </a:rPr>
              <a:t> (RMA) is a significant, and at times, controversial Act of Parliament. </a:t>
            </a:r>
          </a:p>
          <a:p>
            <a:r>
              <a:rPr lang="en-GB" altLang="en-US" sz="2400" smtClean="0">
                <a:solidFill>
                  <a:schemeClr val="bg2"/>
                </a:solidFill>
              </a:rPr>
              <a:t>Is the main piece of legislation that sets out how we should manage our environment. </a:t>
            </a:r>
          </a:p>
          <a:p>
            <a:r>
              <a:rPr lang="en-GB" altLang="en-US" sz="2400" smtClean="0">
                <a:solidFill>
                  <a:schemeClr val="bg2"/>
                </a:solidFill>
              </a:rPr>
              <a:t>It’s based on the idea of </a:t>
            </a:r>
            <a:br>
              <a:rPr lang="en-GB" altLang="en-US" sz="2400" smtClean="0">
                <a:solidFill>
                  <a:schemeClr val="bg2"/>
                </a:solidFill>
              </a:rPr>
            </a:br>
            <a:r>
              <a:rPr lang="en-GB" altLang="en-US" sz="2400" smtClean="0">
                <a:solidFill>
                  <a:schemeClr val="bg2"/>
                </a:solidFill>
              </a:rPr>
              <a:t>the </a:t>
            </a:r>
            <a:r>
              <a:rPr lang="en-GB" altLang="en-US" sz="2400" b="1" smtClean="0">
                <a:solidFill>
                  <a:schemeClr val="bg2"/>
                </a:solidFill>
              </a:rPr>
              <a:t>sustainable management </a:t>
            </a:r>
            <a:br>
              <a:rPr lang="en-GB" altLang="en-US" sz="2400" b="1" smtClean="0">
                <a:solidFill>
                  <a:schemeClr val="bg2"/>
                </a:solidFill>
              </a:rPr>
            </a:br>
            <a:r>
              <a:rPr lang="en-GB" altLang="en-US" sz="2400" smtClean="0">
                <a:solidFill>
                  <a:schemeClr val="bg2"/>
                </a:solidFill>
              </a:rPr>
              <a:t>of our resources, and it </a:t>
            </a:r>
            <a:br>
              <a:rPr lang="en-GB" altLang="en-US" sz="2400" smtClean="0">
                <a:solidFill>
                  <a:schemeClr val="bg2"/>
                </a:solidFill>
              </a:rPr>
            </a:br>
            <a:r>
              <a:rPr lang="en-GB" altLang="en-US" sz="2400" smtClean="0">
                <a:solidFill>
                  <a:schemeClr val="bg2"/>
                </a:solidFill>
              </a:rPr>
              <a:t>encourages us (as communities </a:t>
            </a:r>
            <a:br>
              <a:rPr lang="en-GB" altLang="en-US" sz="2400" smtClean="0">
                <a:solidFill>
                  <a:schemeClr val="bg2"/>
                </a:solidFill>
              </a:rPr>
            </a:br>
            <a:r>
              <a:rPr lang="en-GB" altLang="en-US" sz="2400" smtClean="0">
                <a:solidFill>
                  <a:schemeClr val="bg2"/>
                </a:solidFill>
              </a:rPr>
              <a:t>and as individuals) to plan for the</a:t>
            </a:r>
            <a:br>
              <a:rPr lang="en-GB" altLang="en-US" sz="2400" smtClean="0">
                <a:solidFill>
                  <a:schemeClr val="bg2"/>
                </a:solidFill>
              </a:rPr>
            </a:br>
            <a:r>
              <a:rPr lang="en-GB" altLang="en-US" sz="2400" smtClean="0">
                <a:solidFill>
                  <a:schemeClr val="bg2"/>
                </a:solidFill>
              </a:rPr>
              <a:t>future of our environment.</a:t>
            </a:r>
          </a:p>
          <a:p>
            <a:endParaRPr lang="en-GB" altLang="en-US" sz="2400" smtClean="0"/>
          </a:p>
        </p:txBody>
      </p:sp>
      <p:pic>
        <p:nvPicPr>
          <p:cNvPr id="9220" name="Picture 2" descr="http://secure.businessesforsale.com/uploads/9ed08d43-c170-46ee-9848-eaf9b5eb529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2125" y="3857625"/>
            <a:ext cx="3286125" cy="218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904556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a:r>
              <a:rPr lang="en-GB" altLang="en-US" sz="3600" b="1" smtClean="0">
                <a:solidFill>
                  <a:schemeClr val="bg2"/>
                </a:solidFill>
              </a:rPr>
              <a:t>The Resource Management Act 1991</a:t>
            </a:r>
          </a:p>
        </p:txBody>
      </p:sp>
      <p:sp>
        <p:nvSpPr>
          <p:cNvPr id="3" name="Content Placeholder 2"/>
          <p:cNvSpPr>
            <a:spLocks noGrp="1"/>
          </p:cNvSpPr>
          <p:nvPr>
            <p:ph idx="1"/>
          </p:nvPr>
        </p:nvSpPr>
        <p:spPr/>
        <p:txBody>
          <a:bodyPr/>
          <a:lstStyle/>
          <a:p>
            <a:r>
              <a:rPr lang="en-GB" altLang="en-US" sz="2400" smtClean="0">
                <a:solidFill>
                  <a:schemeClr val="bg2"/>
                </a:solidFill>
              </a:rPr>
              <a:t>The RMA regulates access to natural and physical resources such as land, air and water, with sustainable management of these resources being the overriding goal. </a:t>
            </a:r>
          </a:p>
          <a:p>
            <a:r>
              <a:rPr lang="en-GB" altLang="en-US" sz="2400" smtClean="0">
                <a:solidFill>
                  <a:schemeClr val="bg2"/>
                </a:solidFill>
              </a:rPr>
              <a:t>New Zealand's Ministry for the </a:t>
            </a:r>
            <a:br>
              <a:rPr lang="en-GB" altLang="en-US" sz="2400" smtClean="0">
                <a:solidFill>
                  <a:schemeClr val="bg2"/>
                </a:solidFill>
              </a:rPr>
            </a:br>
            <a:r>
              <a:rPr lang="en-GB" altLang="en-US" sz="2400" smtClean="0">
                <a:solidFill>
                  <a:schemeClr val="bg2"/>
                </a:solidFill>
              </a:rPr>
              <a:t>Environment describes the RMA </a:t>
            </a:r>
            <a:br>
              <a:rPr lang="en-GB" altLang="en-US" sz="2400" smtClean="0">
                <a:solidFill>
                  <a:schemeClr val="bg2"/>
                </a:solidFill>
              </a:rPr>
            </a:br>
            <a:r>
              <a:rPr lang="en-GB" altLang="en-US" sz="2400" smtClean="0">
                <a:solidFill>
                  <a:schemeClr val="bg2"/>
                </a:solidFill>
              </a:rPr>
              <a:t>as New Zealand's principal </a:t>
            </a:r>
            <a:br>
              <a:rPr lang="en-GB" altLang="en-US" sz="2400" smtClean="0">
                <a:solidFill>
                  <a:schemeClr val="bg2"/>
                </a:solidFill>
              </a:rPr>
            </a:br>
            <a:r>
              <a:rPr lang="en-GB" altLang="en-US" sz="2400" smtClean="0">
                <a:solidFill>
                  <a:schemeClr val="bg2"/>
                </a:solidFill>
              </a:rPr>
              <a:t>legislation for environmental </a:t>
            </a:r>
            <a:br>
              <a:rPr lang="en-GB" altLang="en-US" sz="2400" smtClean="0">
                <a:solidFill>
                  <a:schemeClr val="bg2"/>
                </a:solidFill>
              </a:rPr>
            </a:br>
            <a:r>
              <a:rPr lang="en-GB" altLang="en-US" sz="2400" smtClean="0">
                <a:solidFill>
                  <a:schemeClr val="bg2"/>
                </a:solidFill>
              </a:rPr>
              <a:t>management.</a:t>
            </a:r>
          </a:p>
          <a:p>
            <a:endParaRPr lang="en-GB" altLang="en-US" sz="2400" smtClean="0"/>
          </a:p>
        </p:txBody>
      </p:sp>
      <p:pic>
        <p:nvPicPr>
          <p:cNvPr id="10244" name="Picture 2" descr="http://akunidive.com/wp-content/uploads/2009/07/mussel-farm-300x29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86438" y="3500438"/>
            <a:ext cx="2857500" cy="279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700313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energybusinessnews.com.au/wp-content/uploads/2010/12/taup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1700808"/>
            <a:ext cx="3429000"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itle 1"/>
          <p:cNvSpPr>
            <a:spLocks noGrp="1"/>
          </p:cNvSpPr>
          <p:nvPr>
            <p:ph type="title"/>
          </p:nvPr>
        </p:nvSpPr>
        <p:spPr/>
        <p:txBody>
          <a:bodyPr/>
          <a:lstStyle/>
          <a:p>
            <a:pPr algn="ctr"/>
            <a:r>
              <a:rPr lang="en-GB" altLang="en-US" sz="4000" b="1" smtClean="0">
                <a:solidFill>
                  <a:schemeClr val="bg2"/>
                </a:solidFill>
              </a:rPr>
              <a:t>Summary – cutting to the chase </a:t>
            </a:r>
            <a:endParaRPr lang="en-GB" altLang="en-US" smtClean="0">
              <a:solidFill>
                <a:schemeClr val="bg2"/>
              </a:solidFill>
            </a:endParaRPr>
          </a:p>
        </p:txBody>
      </p:sp>
      <p:sp>
        <p:nvSpPr>
          <p:cNvPr id="3" name="Content Placeholder 2"/>
          <p:cNvSpPr>
            <a:spLocks noGrp="1"/>
          </p:cNvSpPr>
          <p:nvPr>
            <p:ph idx="1"/>
          </p:nvPr>
        </p:nvSpPr>
        <p:spPr>
          <a:xfrm>
            <a:off x="428625" y="1714500"/>
            <a:ext cx="4791447" cy="3886200"/>
          </a:xfrm>
        </p:spPr>
        <p:txBody>
          <a:bodyPr/>
          <a:lstStyle/>
          <a:p>
            <a:pPr>
              <a:buFont typeface="Wingdings" pitchFamily="2" charset="2"/>
              <a:buNone/>
            </a:pPr>
            <a:r>
              <a:rPr lang="en-GB" altLang="en-US" sz="2400" dirty="0" smtClean="0">
                <a:solidFill>
                  <a:schemeClr val="bg2"/>
                </a:solidFill>
              </a:rPr>
              <a:t>The RMA:</a:t>
            </a:r>
          </a:p>
          <a:p>
            <a:r>
              <a:rPr lang="en-GB" altLang="en-US" sz="2400" dirty="0" smtClean="0">
                <a:solidFill>
                  <a:schemeClr val="bg2"/>
                </a:solidFill>
              </a:rPr>
              <a:t>helps us look after the environment</a:t>
            </a:r>
          </a:p>
          <a:p>
            <a:r>
              <a:rPr lang="en-GB" altLang="en-US" sz="2400" dirty="0" smtClean="0">
                <a:solidFill>
                  <a:schemeClr val="bg2"/>
                </a:solidFill>
              </a:rPr>
              <a:t>is based on the idea of sustainably managing resources</a:t>
            </a:r>
          </a:p>
          <a:p>
            <a:r>
              <a:rPr lang="en-GB" altLang="en-US" sz="2400" dirty="0" smtClean="0">
                <a:solidFill>
                  <a:schemeClr val="bg2"/>
                </a:solidFill>
              </a:rPr>
              <a:t>encourages us to get involved in decisions about our environment.</a:t>
            </a:r>
          </a:p>
          <a:p>
            <a:pPr>
              <a:buFont typeface="Wingdings" pitchFamily="2" charset="2"/>
              <a:buNone/>
            </a:pPr>
            <a:endParaRPr lang="en-GB" altLang="en-US" sz="2400" dirty="0" smtClean="0"/>
          </a:p>
        </p:txBody>
      </p:sp>
    </p:spTree>
    <p:extLst>
      <p:ext uri="{BB962C8B-B14F-4D97-AF65-F5344CB8AC3E}">
        <p14:creationId xmlns:p14="http://schemas.microsoft.com/office/powerpoint/2010/main" val="16256363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eme1">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412</TotalTime>
  <Words>1040</Words>
  <Application>Microsoft Macintosh PowerPoint</Application>
  <PresentationFormat>On-screen Show (4:3)</PresentationFormat>
  <Paragraphs>81</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 Black</vt:lpstr>
      <vt:lpstr>Calibri</vt:lpstr>
      <vt:lpstr>Times New Roman</vt:lpstr>
      <vt:lpstr>Wingdings</vt:lpstr>
      <vt:lpstr>Theme1</vt:lpstr>
      <vt:lpstr>Level 2  Business Studies </vt:lpstr>
      <vt:lpstr>Legislation to consider</vt:lpstr>
      <vt:lpstr>Employment Relations Act 2000</vt:lpstr>
      <vt:lpstr>PowerPoint Presentation</vt:lpstr>
      <vt:lpstr>Amendments</vt:lpstr>
      <vt:lpstr>Employment Agreements</vt:lpstr>
      <vt:lpstr>The Resource Management Act 1991</vt:lpstr>
      <vt:lpstr>The Resource Management Act 1991</vt:lpstr>
      <vt:lpstr>Summary – cutting to the chase </vt:lpstr>
      <vt:lpstr>The Resource Management Act 1991</vt:lpstr>
      <vt:lpstr>Implications for Business</vt:lpstr>
      <vt:lpstr>Critics of the RMA Act</vt:lpstr>
      <vt:lpstr>Critics of the Act</vt:lpstr>
      <vt:lpstr>Compliance Costs</vt:lpstr>
      <vt:lpstr>Non quantifiable and intangible compliance costs </vt:lpstr>
      <vt:lpstr>The Privacy Act 1993</vt:lpstr>
      <vt:lpstr>The Privacy Act 1993</vt:lpstr>
      <vt:lpstr>The objectives of this Act include: </vt:lpstr>
      <vt:lpstr>Concerns in relation to the Act </vt:lpstr>
      <vt:lpstr>Compliance Costs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Systems</dc:title>
  <cp:lastModifiedBy>Microsoft Office User</cp:lastModifiedBy>
  <cp:revision>2</cp:revision>
  <dcterms:created xsi:type="dcterms:W3CDTF">2011-09-14T00:05:33Z</dcterms:created>
  <dcterms:modified xsi:type="dcterms:W3CDTF">2019-01-13T02:01:59Z</dcterms:modified>
</cp:coreProperties>
</file>