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5"/>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267"/>
  </p:normalViewPr>
  <p:slideViewPr>
    <p:cSldViewPr>
      <p:cViewPr varScale="1">
        <p:scale>
          <a:sx n="61" d="100"/>
          <a:sy n="61" d="100"/>
        </p:scale>
        <p:origin x="960" y="20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5C983128-51C6-49E7-9053-DFC4FC191D00}" type="datetimeFigureOut">
              <a:rPr lang="en-US"/>
              <a:pPr>
                <a:defRPr/>
              </a:pPr>
              <a:t>1/13/19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6F91A81-65A1-4424-86B1-0E21973EAEAE}" type="slidenum">
              <a:rPr lang="en-NZ"/>
              <a:pPr>
                <a:defRPr/>
              </a:pPr>
              <a:t>‹#›</a:t>
            </a:fld>
            <a:endParaRPr lang="en-NZ"/>
          </a:p>
        </p:txBody>
      </p:sp>
    </p:spTree>
    <p:extLst>
      <p:ext uri="{BB962C8B-B14F-4D97-AF65-F5344CB8AC3E}">
        <p14:creationId xmlns:p14="http://schemas.microsoft.com/office/powerpoint/2010/main" val="28840899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436938"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grpSp>
        <p:nvGrpSpPr>
          <p:cNvPr id="6" name="Group 4"/>
          <p:cNvGrpSpPr>
            <a:grpSpLocks/>
          </p:cNvGrpSpPr>
          <p:nvPr/>
        </p:nvGrpSpPr>
        <p:grpSpPr bwMode="auto">
          <a:xfrm>
            <a:off x="417958" y="1207566"/>
            <a:ext cx="2249488" cy="3157538"/>
            <a:chOff x="354" y="672"/>
            <a:chExt cx="1417" cy="1989"/>
          </a:xfrm>
        </p:grpSpPr>
        <p:sp>
          <p:nvSpPr>
            <p:cNvPr id="7" name="Rectangle 5"/>
            <p:cNvSpPr>
              <a:spLocks noChangeArrowheads="1"/>
            </p:cNvSpPr>
            <p:nvPr userDrawn="1"/>
          </p:nvSpPr>
          <p:spPr bwMode="auto">
            <a:xfrm>
              <a:off x="354" y="2257"/>
              <a:ext cx="356"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8" name="Rectangle 6"/>
            <p:cNvSpPr>
              <a:spLocks noChangeArrowheads="1"/>
            </p:cNvSpPr>
            <p:nvPr userDrawn="1"/>
          </p:nvSpPr>
          <p:spPr bwMode="auto">
            <a:xfrm>
              <a:off x="1060" y="1065"/>
              <a:ext cx="355"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9" name="Rectangle 7"/>
            <p:cNvSpPr>
              <a:spLocks noChangeArrowheads="1"/>
            </p:cNvSpPr>
            <p:nvPr userDrawn="1"/>
          </p:nvSpPr>
          <p:spPr bwMode="auto">
            <a:xfrm>
              <a:off x="1409" y="672"/>
              <a:ext cx="362"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0" name="Rectangle 8"/>
            <p:cNvSpPr>
              <a:spLocks noChangeArrowheads="1"/>
            </p:cNvSpPr>
            <p:nvPr userDrawn="1"/>
          </p:nvSpPr>
          <p:spPr bwMode="auto">
            <a:xfrm>
              <a:off x="705" y="2257"/>
              <a:ext cx="361"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mn-cs"/>
              </a:endParaRPr>
            </a:p>
          </p:txBody>
        </p:sp>
        <p:sp>
          <p:nvSpPr>
            <p:cNvPr id="11" name="Rectangle 9"/>
            <p:cNvSpPr>
              <a:spLocks noChangeArrowheads="1"/>
            </p:cNvSpPr>
            <p:nvPr userDrawn="1"/>
          </p:nvSpPr>
          <p:spPr bwMode="auto">
            <a:xfrm>
              <a:off x="1409" y="1065"/>
              <a:ext cx="362"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2" name="Rectangle 10"/>
            <p:cNvSpPr>
              <a:spLocks noChangeArrowheads="1"/>
            </p:cNvSpPr>
            <p:nvPr userDrawn="1"/>
          </p:nvSpPr>
          <p:spPr bwMode="auto">
            <a:xfrm>
              <a:off x="705" y="1464"/>
              <a:ext cx="361"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3" name="Rectangle 11"/>
            <p:cNvSpPr>
              <a:spLocks noChangeArrowheads="1"/>
            </p:cNvSpPr>
            <p:nvPr userDrawn="1"/>
          </p:nvSpPr>
          <p:spPr bwMode="auto">
            <a:xfrm>
              <a:off x="1060" y="1464"/>
              <a:ext cx="355"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sp>
          <p:nvSpPr>
            <p:cNvPr id="14" name="Rectangle 12"/>
            <p:cNvSpPr>
              <a:spLocks noChangeArrowheads="1"/>
            </p:cNvSpPr>
            <p:nvPr userDrawn="1"/>
          </p:nvSpPr>
          <p:spPr bwMode="auto">
            <a:xfrm>
              <a:off x="354" y="1857"/>
              <a:ext cx="356"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mn-cs"/>
              </a:endParaRPr>
            </a:p>
          </p:txBody>
        </p:sp>
        <p:sp>
          <p:nvSpPr>
            <p:cNvPr id="15" name="Rectangle 13"/>
            <p:cNvSpPr>
              <a:spLocks noChangeArrowheads="1"/>
            </p:cNvSpPr>
            <p:nvPr userDrawn="1"/>
          </p:nvSpPr>
          <p:spPr bwMode="auto">
            <a:xfrm>
              <a:off x="705" y="1857"/>
              <a:ext cx="361"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mn-cs"/>
              </a:endParaRPr>
            </a:p>
          </p:txBody>
        </p:sp>
      </p:grpSp>
      <p:sp>
        <p:nvSpPr>
          <p:cNvPr id="7185" name="Rectangle 17"/>
          <p:cNvSpPr>
            <a:spLocks noGrp="1" noChangeArrowheads="1"/>
          </p:cNvSpPr>
          <p:nvPr>
            <p:ph type="ctrTitle"/>
          </p:nvPr>
        </p:nvSpPr>
        <p:spPr>
          <a:xfrm>
            <a:off x="2971800" y="2060848"/>
            <a:ext cx="5632450" cy="1977752"/>
          </a:xfrm>
        </p:spPr>
        <p:txBody>
          <a:bodyPr/>
          <a:lstStyle>
            <a:lvl1pPr>
              <a:defRPr sz="5000">
                <a:solidFill>
                  <a:schemeClr val="bg2">
                    <a:lumMod val="75000"/>
                  </a:schemeClr>
                </a:solidFill>
              </a:defRPr>
            </a:lvl1pPr>
          </a:lstStyle>
          <a:p>
            <a:r>
              <a:rPr lang="en-US" dirty="0" smtClean="0"/>
              <a:t>Click to edit Master title style</a:t>
            </a:r>
            <a:endParaRPr lang="en-AU" dirty="0"/>
          </a:p>
        </p:txBody>
      </p:sp>
      <p:sp>
        <p:nvSpPr>
          <p:cNvPr id="7186" name="Rectangle 18"/>
          <p:cNvSpPr>
            <a:spLocks noGrp="1" noChangeArrowheads="1"/>
          </p:cNvSpPr>
          <p:nvPr>
            <p:ph type="subTitle" idx="1"/>
          </p:nvPr>
        </p:nvSpPr>
        <p:spPr>
          <a:xfrm>
            <a:off x="2971800" y="4509120"/>
            <a:ext cx="6019800" cy="1510680"/>
          </a:xfrm>
        </p:spPr>
        <p:txBody>
          <a:bodyPr/>
          <a:lstStyle>
            <a:lvl1pPr marL="0" indent="0">
              <a:buFont typeface="Wingdings" pitchFamily="2" charset="2"/>
              <a:buNone/>
              <a:defRPr sz="3400">
                <a:solidFill>
                  <a:schemeClr val="bg2">
                    <a:lumMod val="75000"/>
                  </a:schemeClr>
                </a:solidFill>
              </a:defRPr>
            </a:lvl1pPr>
          </a:lstStyle>
          <a:p>
            <a:r>
              <a:rPr lang="en-US" dirty="0" smtClean="0"/>
              <a:t>Click to edit Master subtitle style</a:t>
            </a:r>
            <a:endParaRPr lang="en-AU" dirty="0"/>
          </a:p>
        </p:txBody>
      </p:sp>
      <p:sp>
        <p:nvSpPr>
          <p:cNvPr id="23" name="Rectangle 14"/>
          <p:cNvSpPr>
            <a:spLocks noGrp="1" noChangeArrowheads="1"/>
          </p:cNvSpPr>
          <p:nvPr>
            <p:ph type="dt" sz="half" idx="10"/>
          </p:nvPr>
        </p:nvSpPr>
        <p:spPr>
          <a:xfrm>
            <a:off x="457200" y="6248400"/>
            <a:ext cx="2133600" cy="457200"/>
          </a:xfrm>
        </p:spPr>
        <p:txBody>
          <a:bodyPr/>
          <a:lstStyle>
            <a:lvl1pPr>
              <a:defRPr/>
            </a:lvl1pPr>
          </a:lstStyle>
          <a:p>
            <a:pPr>
              <a:defRPr/>
            </a:pPr>
            <a:endParaRPr lang="en-AU" dirty="0"/>
          </a:p>
        </p:txBody>
      </p:sp>
      <p:sp>
        <p:nvSpPr>
          <p:cNvPr id="24" name="Rectangle 15"/>
          <p:cNvSpPr>
            <a:spLocks noGrp="1" noChangeArrowheads="1"/>
          </p:cNvSpPr>
          <p:nvPr>
            <p:ph type="ftr" sz="quarter" idx="11"/>
          </p:nvPr>
        </p:nvSpPr>
        <p:spPr/>
        <p:txBody>
          <a:bodyPr/>
          <a:lstStyle>
            <a:lvl1pPr>
              <a:defRPr/>
            </a:lvl1pPr>
          </a:lstStyle>
          <a:p>
            <a:pPr>
              <a:defRPr/>
            </a:pPr>
            <a:endParaRPr lang="en-AU"/>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7" y="0"/>
            <a:ext cx="8568953" cy="1700808"/>
          </a:xfrm>
          <a:prstGeom prst="rect">
            <a:avLst/>
          </a:prstGeom>
          <a:ln>
            <a:noFill/>
          </a:ln>
          <a:effectLst>
            <a:softEdge rad="112500"/>
          </a:effectLst>
        </p:spPr>
      </p:pic>
      <p:sp>
        <p:nvSpPr>
          <p:cNvPr id="27" name="Line 18"/>
          <p:cNvSpPr>
            <a:spLocks noChangeShapeType="1"/>
          </p:cNvSpPr>
          <p:nvPr userDrawn="1"/>
        </p:nvSpPr>
        <p:spPr bwMode="auto">
          <a:xfrm flipH="1">
            <a:off x="147637" y="127000"/>
            <a:ext cx="0" cy="654236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25" name="Rectangle 16"/>
          <p:cNvSpPr>
            <a:spLocks noGrp="1" noChangeArrowheads="1"/>
          </p:cNvSpPr>
          <p:nvPr>
            <p:ph type="sldNum" sz="quarter" idx="12"/>
          </p:nvPr>
        </p:nvSpPr>
        <p:spPr/>
        <p:txBody>
          <a:bodyPr/>
          <a:lstStyle>
            <a:lvl1pPr>
              <a:defRPr/>
            </a:lvl1pPr>
          </a:lstStyle>
          <a:p>
            <a:pPr>
              <a:defRPr/>
            </a:pPr>
            <a:endParaRPr lang="en-AU" dirty="0" smtClean="0"/>
          </a:p>
        </p:txBody>
      </p:sp>
    </p:spTree>
    <p:extLst>
      <p:ext uri="{BB962C8B-B14F-4D97-AF65-F5344CB8AC3E}">
        <p14:creationId xmlns:p14="http://schemas.microsoft.com/office/powerpoint/2010/main" val="433365423"/>
      </p:ext>
    </p:extLst>
  </p:cSld>
  <p:clrMapOvr>
    <a:masterClrMapping/>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1FB33CD1-0870-4A18-96DB-E5D6909B0E85}"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2965657626"/>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294A781-99C3-4E29-A545-CAE661B4DD88}"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304052847"/>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08912" cy="1080120"/>
          </a:xfrm>
        </p:spPr>
        <p:txBody>
          <a:bodyPr/>
          <a:lstStyle>
            <a:lvl1pPr>
              <a:defRPr sz="3200"/>
            </a:lvl1pPr>
          </a:lstStyle>
          <a:p>
            <a:r>
              <a:rPr lang="en-US" dirty="0" smtClean="0"/>
              <a:t>Click to edit Master title style</a:t>
            </a:r>
            <a:endParaRPr lang="en-NZ" dirty="0"/>
          </a:p>
        </p:txBody>
      </p:sp>
      <p:sp>
        <p:nvSpPr>
          <p:cNvPr id="3" name="Content Placeholder 2"/>
          <p:cNvSpPr>
            <a:spLocks noGrp="1"/>
          </p:cNvSpPr>
          <p:nvPr>
            <p:ph idx="1"/>
          </p:nvPr>
        </p:nvSpPr>
        <p:spPr>
          <a:xfrm>
            <a:off x="457200" y="1628800"/>
            <a:ext cx="8229600" cy="4248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0B56A566-94D9-4857-92D1-88A55DFE7DF1}"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dirty="0"/>
          </a:p>
        </p:txBody>
      </p:sp>
    </p:spTree>
    <p:extLst>
      <p:ext uri="{BB962C8B-B14F-4D97-AF65-F5344CB8AC3E}">
        <p14:creationId xmlns:p14="http://schemas.microsoft.com/office/powerpoint/2010/main" val="1745360312"/>
      </p:ext>
    </p:extLst>
  </p:cSld>
  <p:clrMapOvr>
    <a:masterClrMapping/>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B1E4A995-9C76-4972-BE34-DCF590801C12}" type="slidenum">
              <a:rPr lang="en-AU"/>
              <a:pPr>
                <a:defRPr/>
              </a:pPr>
              <a:t>‹#›</a:t>
            </a:fld>
            <a:endParaRPr lang="en-AU"/>
          </a:p>
        </p:txBody>
      </p:sp>
      <p:sp>
        <p:nvSpPr>
          <p:cNvPr id="6"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410368474"/>
      </p:ext>
    </p:extLst>
  </p:cSld>
  <p:clrMapOvr>
    <a:masterClrMapping/>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350"/>
            <a:ext cx="8208912" cy="1152426"/>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DD6951EE-6034-49EA-811C-B34BCB98C677}"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54990506"/>
      </p:ext>
    </p:extLst>
  </p:cSld>
  <p:clrMapOvr>
    <a:masterClrMapping/>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2"/>
          <p:cNvSpPr>
            <a:spLocks noGrp="1" noChangeArrowheads="1"/>
          </p:cNvSpPr>
          <p:nvPr>
            <p:ph type="ftr" sz="quarter" idx="10"/>
          </p:nvPr>
        </p:nvSpPr>
        <p:spPr>
          <a:ln/>
        </p:spPr>
        <p:txBody>
          <a:bodyPr/>
          <a:lstStyle>
            <a:lvl1pPr>
              <a:defRPr/>
            </a:lvl1pPr>
          </a:lstStyle>
          <a:p>
            <a:pPr>
              <a:defRPr/>
            </a:pPr>
            <a:endParaRPr lang="en-AU"/>
          </a:p>
        </p:txBody>
      </p:sp>
      <p:sp>
        <p:nvSpPr>
          <p:cNvPr id="8" name="Rectangle 3"/>
          <p:cNvSpPr>
            <a:spLocks noGrp="1" noChangeArrowheads="1"/>
          </p:cNvSpPr>
          <p:nvPr>
            <p:ph type="sldNum" sz="quarter" idx="11"/>
          </p:nvPr>
        </p:nvSpPr>
        <p:spPr>
          <a:ln/>
        </p:spPr>
        <p:txBody>
          <a:bodyPr/>
          <a:lstStyle>
            <a:lvl1pPr>
              <a:defRPr/>
            </a:lvl1pPr>
          </a:lstStyle>
          <a:p>
            <a:pPr>
              <a:defRPr/>
            </a:pPr>
            <a:fld id="{760688A6-6F39-45DA-A34A-A5DA85BDCC3E}" type="slidenum">
              <a:rPr lang="en-AU"/>
              <a:pPr>
                <a:defRPr/>
              </a:pPr>
              <a:t>‹#›</a:t>
            </a:fld>
            <a:endParaRPr lang="en-AU"/>
          </a:p>
        </p:txBody>
      </p:sp>
      <p:sp>
        <p:nvSpPr>
          <p:cNvPr id="9"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291985852"/>
      </p:ext>
    </p:extLst>
  </p:cSld>
  <p:clrMapOvr>
    <a:masterClrMapping/>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2"/>
          <p:cNvSpPr>
            <a:spLocks noGrp="1" noChangeArrowheads="1"/>
          </p:cNvSpPr>
          <p:nvPr>
            <p:ph type="ftr" sz="quarter" idx="10"/>
          </p:nvPr>
        </p:nvSpPr>
        <p:spPr>
          <a:ln/>
        </p:spPr>
        <p:txBody>
          <a:bodyPr/>
          <a:lstStyle>
            <a:lvl1pPr>
              <a:defRPr/>
            </a:lvl1pPr>
          </a:lstStyle>
          <a:p>
            <a:pPr>
              <a:defRPr/>
            </a:pPr>
            <a:endParaRPr lang="en-AU"/>
          </a:p>
        </p:txBody>
      </p:sp>
      <p:sp>
        <p:nvSpPr>
          <p:cNvPr id="4" name="Rectangle 3"/>
          <p:cNvSpPr>
            <a:spLocks noGrp="1" noChangeArrowheads="1"/>
          </p:cNvSpPr>
          <p:nvPr>
            <p:ph type="sldNum" sz="quarter" idx="11"/>
          </p:nvPr>
        </p:nvSpPr>
        <p:spPr>
          <a:ln/>
        </p:spPr>
        <p:txBody>
          <a:bodyPr/>
          <a:lstStyle>
            <a:lvl1pPr>
              <a:defRPr/>
            </a:lvl1pPr>
          </a:lstStyle>
          <a:p>
            <a:pPr>
              <a:defRPr/>
            </a:pPr>
            <a:fld id="{272EA8AF-883B-4420-9FFA-AF84702A3C98}" type="slidenum">
              <a:rPr lang="en-AU"/>
              <a:pPr>
                <a:defRPr/>
              </a:pPr>
              <a:t>‹#›</a:t>
            </a:fld>
            <a:endParaRPr lang="en-AU"/>
          </a:p>
        </p:txBody>
      </p:sp>
      <p:sp>
        <p:nvSpPr>
          <p:cNvPr id="5"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963761150"/>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12FF8D9F-E133-4ED4-A139-00CA792B856F}" type="slidenum">
              <a:rPr lang="en-AU"/>
              <a:pPr>
                <a:defRPr/>
              </a:pPr>
              <a:t>‹#›</a:t>
            </a:fld>
            <a:endParaRPr lang="en-AU"/>
          </a:p>
        </p:txBody>
      </p:sp>
      <p:sp>
        <p:nvSpPr>
          <p:cNvPr id="4"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462291751"/>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9A7EE263-57C0-446D-A0B6-515B9FA0EE7F}"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595314670"/>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B43BD93D-5BA7-4426-8D01-0A2590BFE923}" type="slidenum">
              <a:rPr lang="en-AU"/>
              <a:pPr>
                <a:defRPr/>
              </a:pPr>
              <a:t>‹#›</a:t>
            </a:fld>
            <a:endParaRPr lang="en-AU"/>
          </a:p>
        </p:txBody>
      </p:sp>
      <p:sp>
        <p:nvSpPr>
          <p:cNvPr id="7" name="Rectangle 6"/>
          <p:cNvSpPr>
            <a:spLocks noGrp="1" noChangeArrowheads="1"/>
          </p:cNvSpPr>
          <p:nvPr>
            <p:ph type="dt" sz="half" idx="12"/>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3023487332"/>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3F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en-AU"/>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42BB271-8565-4DDC-B309-6B2CEEE8D642}" type="slidenum">
              <a:rPr lang="en-AU"/>
              <a:pPr>
                <a:defRPr/>
              </a:pPr>
              <a:t>‹#›</a:t>
            </a:fld>
            <a:endParaRPr lang="en-AU"/>
          </a:p>
        </p:txBody>
      </p:sp>
      <p:sp>
        <p:nvSpPr>
          <p:cNvPr id="1028" name="Rectangle 4"/>
          <p:cNvSpPr>
            <a:spLocks noGrp="1" noChangeArrowheads="1"/>
          </p:cNvSpPr>
          <p:nvPr>
            <p:ph type="title"/>
          </p:nvPr>
        </p:nvSpPr>
        <p:spPr bwMode="auto">
          <a:xfrm>
            <a:off x="467544" y="260350"/>
            <a:ext cx="7472362" cy="115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AU" dirty="0" smtClean="0"/>
          </a:p>
        </p:txBody>
      </p:sp>
      <p:sp>
        <p:nvSpPr>
          <p:cNvPr id="1029" name="Rectangle 5"/>
          <p:cNvSpPr>
            <a:spLocks noGrp="1" noChangeArrowheads="1"/>
          </p:cNvSpPr>
          <p:nvPr>
            <p:ph type="body" idx="1"/>
          </p:nvPr>
        </p:nvSpPr>
        <p:spPr bwMode="auto">
          <a:xfrm>
            <a:off x="457200" y="1628800"/>
            <a:ext cx="8229600" cy="42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615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AU"/>
          </a:p>
        </p:txBody>
      </p:sp>
      <p:pic>
        <p:nvPicPr>
          <p:cNvPr id="1032" name="Picture 8" descr="header_left"/>
          <p:cNvPicPr>
            <a:picLocks noChangeAspect="1" noChangeArrowheads="1"/>
          </p:cNvPicPr>
          <p:nvPr/>
        </p:nvPicPr>
        <p:blipFill>
          <a:blip r:embed="rId13" cstate="print">
            <a:extLst>
              <a:ext uri="{28A0092B-C50C-407E-A947-70E740481C1C}">
                <a14:useLocalDpi xmlns:a14="http://schemas.microsoft.com/office/drawing/2010/main" val="0"/>
              </a:ext>
            </a:extLst>
          </a:blip>
          <a:srcRect l="24586" t="28256" r="44872" b="31798"/>
          <a:stretch>
            <a:fillRect/>
          </a:stretch>
        </p:blipFill>
        <p:spPr bwMode="auto">
          <a:xfrm>
            <a:off x="107950" y="6327775"/>
            <a:ext cx="1223963" cy="465138"/>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6162" name="Line 18"/>
          <p:cNvSpPr>
            <a:spLocks noChangeShapeType="1"/>
          </p:cNvSpPr>
          <p:nvPr/>
        </p:nvSpPr>
        <p:spPr bwMode="auto">
          <a:xfrm flipH="1">
            <a:off x="147638" y="260350"/>
            <a:ext cx="28575" cy="5905500"/>
          </a:xfrm>
          <a:prstGeom prst="line">
            <a:avLst/>
          </a:prstGeom>
          <a:noFill/>
          <a:ln w="38100">
            <a:solidFill>
              <a:schemeClr val="bg2"/>
            </a:solidFill>
            <a:round/>
            <a:headEnd type="oval" w="med" len="med"/>
            <a:tailEnd type="oval" w="med" len="med"/>
          </a:ln>
          <a:effectLst>
            <a:outerShdw blurRad="50800" dist="38100" algn="l" rotWithShape="0">
              <a:prstClr val="black">
                <a:alpha val="40000"/>
              </a:prstClr>
            </a:outerShdw>
          </a:effectLst>
        </p:spPr>
        <p:txBody>
          <a:bodyPr/>
          <a:lstStyle/>
          <a:p>
            <a:pPr>
              <a:defRPr/>
            </a:pPr>
            <a:endParaRPr lang="en-NZ">
              <a:cs typeface="+mn-cs"/>
            </a:endParaRPr>
          </a:p>
        </p:txBody>
      </p:sp>
      <p:sp>
        <p:nvSpPr>
          <p:cNvPr id="6163" name="Line 19"/>
          <p:cNvSpPr>
            <a:spLocks noChangeShapeType="1"/>
          </p:cNvSpPr>
          <p:nvPr/>
        </p:nvSpPr>
        <p:spPr bwMode="auto">
          <a:xfrm>
            <a:off x="1500188" y="6677025"/>
            <a:ext cx="7416800" cy="0"/>
          </a:xfrm>
          <a:prstGeom prst="line">
            <a:avLst/>
          </a:prstGeom>
          <a:noFill/>
          <a:ln w="38100">
            <a:solidFill>
              <a:schemeClr val="accent1">
                <a:lumMod val="25000"/>
              </a:schemeClr>
            </a:solidFill>
            <a:round/>
            <a:headEnd type="oval" w="med" len="med"/>
            <a:tailEnd type="oval" w="med" len="med"/>
          </a:ln>
          <a:effectLst>
            <a:outerShdw blurRad="50800" dist="38100" dir="8100000" algn="tr" rotWithShape="0">
              <a:prstClr val="black">
                <a:alpha val="40000"/>
              </a:prstClr>
            </a:outerShdw>
          </a:effectLst>
        </p:spPr>
        <p:txBody>
          <a:bodyPr/>
          <a:lstStyle/>
          <a:p>
            <a:pPr>
              <a:defRPr/>
            </a:pPr>
            <a:endParaRPr lang="en-NZ">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iming>
    <p:tnLst>
      <p:par>
        <p:cTn id="1" dur="indefinite" restart="never" nodeType="tmRoot"/>
      </p:par>
    </p:tnLst>
  </p:timing>
  <p:txStyles>
    <p:titleStyle>
      <a:lvl1pPr algn="l" rtl="0" fontAlgn="base">
        <a:spcBef>
          <a:spcPct val="0"/>
        </a:spcBef>
        <a:spcAft>
          <a:spcPct val="0"/>
        </a:spcAft>
        <a:defRPr sz="3600">
          <a:solidFill>
            <a:schemeClr val="tx1"/>
          </a:solidFill>
          <a:latin typeface="Calibri" pitchFamily="34" charset="0"/>
          <a:ea typeface="+mj-ea"/>
          <a:cs typeface="Calibri" pitchFamily="34" charset="0"/>
        </a:defRPr>
      </a:lvl1pPr>
      <a:lvl2pPr algn="l" rtl="0" fontAlgn="base">
        <a:spcBef>
          <a:spcPct val="0"/>
        </a:spcBef>
        <a:spcAft>
          <a:spcPct val="0"/>
        </a:spcAft>
        <a:defRPr sz="3200">
          <a:solidFill>
            <a:schemeClr val="tx1"/>
          </a:solidFill>
          <a:latin typeface="Arial" charset="0"/>
        </a:defRPr>
      </a:lvl2pPr>
      <a:lvl3pPr algn="l" rtl="0" fontAlgn="base">
        <a:spcBef>
          <a:spcPct val="0"/>
        </a:spcBef>
        <a:spcAft>
          <a:spcPct val="0"/>
        </a:spcAft>
        <a:defRPr sz="3200">
          <a:solidFill>
            <a:schemeClr val="tx1"/>
          </a:solidFill>
          <a:latin typeface="Arial" charset="0"/>
        </a:defRPr>
      </a:lvl3pPr>
      <a:lvl4pPr algn="l" rtl="0" fontAlgn="base">
        <a:spcBef>
          <a:spcPct val="0"/>
        </a:spcBef>
        <a:spcAft>
          <a:spcPct val="0"/>
        </a:spcAft>
        <a:defRPr sz="3200">
          <a:solidFill>
            <a:schemeClr val="tx1"/>
          </a:solidFill>
          <a:latin typeface="Arial" charset="0"/>
        </a:defRPr>
      </a:lvl4pPr>
      <a:lvl5pPr algn="l" rtl="0" fontAlgn="base">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lr>
          <a:schemeClr val="accent2"/>
        </a:buClr>
        <a:buSzPct val="80000"/>
        <a:buFont typeface="Wingdings" pitchFamily="2" charset="2"/>
        <a:buChar char="¨"/>
        <a:defRPr sz="2400">
          <a:solidFill>
            <a:schemeClr val="tx1"/>
          </a:solidFill>
          <a:latin typeface="Calibri" pitchFamily="34" charset="0"/>
          <a:cs typeface="Calibri" pitchFamily="34" charset="0"/>
        </a:defRPr>
      </a:lvl2pPr>
      <a:lvl3pPr marL="1143000" indent="-228600" algn="l" rtl="0" fontAlgn="base">
        <a:spcBef>
          <a:spcPct val="20000"/>
        </a:spcBef>
        <a:spcAft>
          <a:spcPct val="0"/>
        </a:spcAft>
        <a:buClr>
          <a:schemeClr val="bg2"/>
        </a:buClr>
        <a:buSzPct val="65000"/>
        <a:buFont typeface="Wingdings" pitchFamily="2" charset="2"/>
        <a:buChar char="n"/>
        <a:defRPr sz="2000">
          <a:solidFill>
            <a:schemeClr val="tx1"/>
          </a:solidFill>
          <a:latin typeface="Calibri" pitchFamily="34" charset="0"/>
          <a:cs typeface="Calibri" pitchFamily="34" charset="0"/>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www.cnv.org/server.aspx?c=3&amp;i=502" TargetMode="External"/><Relationship Id="rId4" Type="http://schemas.openxmlformats.org/officeDocument/2006/relationships/hyperlink" Target="http://www.wisegeek.com/what-is-economic-sustainability.htm" TargetMode="External"/><Relationship Id="rId5" Type="http://schemas.openxmlformats.org/officeDocument/2006/relationships/hyperlink" Target="http://www.sustainabledirections.com.au/Economic-Sustainability/" TargetMode="External"/><Relationship Id="rId6" Type="http://schemas.openxmlformats.org/officeDocument/2006/relationships/hyperlink" Target="http://management.about.com/cs/money/a/CostBenefit.htm" TargetMode="External"/><Relationship Id="rId7" Type="http://schemas.openxmlformats.org/officeDocument/2006/relationships/hyperlink" Target="http://www.med.govt.nz/business/business-growth-internationalisation/pdf-docs-library/small-and-medium-sized-enterprises/small-medium-businesses-in-nz-apr-2012.pdf" TargetMode="External"/><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643042" y="1857364"/>
            <a:ext cx="6624637" cy="2209800"/>
          </a:xfrm>
        </p:spPr>
        <p:txBody>
          <a:bodyPr/>
          <a:lstStyle/>
          <a:p>
            <a:pPr algn="ctr" eaLnBrk="1" hangingPunct="1"/>
            <a:r>
              <a:rPr lang="en-NZ" b="1" dirty="0" smtClean="0"/>
              <a:t>Level 2 </a:t>
            </a:r>
            <a:br>
              <a:rPr lang="en-NZ" b="1" dirty="0" smtClean="0"/>
            </a:br>
            <a:r>
              <a:rPr lang="en-NZ" b="1" dirty="0" smtClean="0"/>
              <a:t>Business Studies</a:t>
            </a:r>
            <a:r>
              <a:rPr lang="en-GB" dirty="0" smtClean="0"/>
              <a:t> </a:t>
            </a:r>
            <a:endParaRPr lang="en-AU" dirty="0" smtClean="0"/>
          </a:p>
        </p:txBody>
      </p:sp>
      <p:sp>
        <p:nvSpPr>
          <p:cNvPr id="7" name="Rectangle 3"/>
          <p:cNvSpPr>
            <a:spLocks noGrp="1" noChangeArrowheads="1"/>
          </p:cNvSpPr>
          <p:nvPr>
            <p:ph type="subTitle" idx="1"/>
          </p:nvPr>
        </p:nvSpPr>
        <p:spPr>
          <a:xfrm>
            <a:off x="1071538" y="4500570"/>
            <a:ext cx="7559675" cy="1752600"/>
          </a:xfrm>
        </p:spPr>
        <p:txBody>
          <a:bodyPr/>
          <a:lstStyle/>
          <a:p>
            <a:pPr algn="ctr" eaLnBrk="1" hangingPunct="1">
              <a:lnSpc>
                <a:spcPct val="80000"/>
              </a:lnSpc>
            </a:pPr>
            <a:r>
              <a:rPr lang="en-NZ" sz="4400" b="1" dirty="0" smtClean="0">
                <a:solidFill>
                  <a:srgbClr val="FF0000"/>
                </a:solidFill>
              </a:rPr>
              <a:t>2.2 - AS908</a:t>
            </a:r>
            <a:r>
              <a:rPr lang="en-GB" sz="4400" b="1" dirty="0" smtClean="0">
                <a:solidFill>
                  <a:srgbClr val="FF0000"/>
                </a:solidFill>
              </a:rPr>
              <a:t>44</a:t>
            </a:r>
            <a:r>
              <a:rPr lang="en-GB" sz="3000" dirty="0" smtClean="0">
                <a:solidFill>
                  <a:schemeClr val="hlink"/>
                </a:solidFill>
              </a:rPr>
              <a:t/>
            </a:r>
            <a:br>
              <a:rPr lang="en-GB" sz="3000" dirty="0" smtClean="0">
                <a:solidFill>
                  <a:schemeClr val="hlink"/>
                </a:solidFill>
              </a:rPr>
            </a:br>
            <a:endParaRPr lang="en-GB" sz="3000" dirty="0" smtClean="0">
              <a:solidFill>
                <a:schemeClr val="hlink"/>
              </a:solidFill>
            </a:endParaRPr>
          </a:p>
          <a:p>
            <a:pPr algn="ctr" eaLnBrk="1" hangingPunct="1">
              <a:lnSpc>
                <a:spcPct val="80000"/>
              </a:lnSpc>
            </a:pPr>
            <a:r>
              <a:rPr lang="en-AU" sz="2800" dirty="0" smtClean="0">
                <a:solidFill>
                  <a:schemeClr val="bg2"/>
                </a:solidFill>
              </a:rPr>
              <a:t>Demonstrate understanding of the internal operations of a large business</a:t>
            </a:r>
            <a:endParaRPr lang="en-AU" sz="2400" dirty="0" smtClean="0">
              <a:solidFill>
                <a:schemeClr val="bg2"/>
              </a:solidFill>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00150" y="1142984"/>
            <a:ext cx="7143750" cy="4357687"/>
            <a:chOff x="928688" y="1643063"/>
            <a:chExt cx="7143750" cy="4357687"/>
          </a:xfrm>
        </p:grpSpPr>
        <p:sp>
          <p:nvSpPr>
            <p:cNvPr id="11" name="Freeform 10"/>
            <p:cNvSpPr/>
            <p:nvPr/>
          </p:nvSpPr>
          <p:spPr>
            <a:xfrm>
              <a:off x="4192588" y="3133725"/>
              <a:ext cx="2208212" cy="1260475"/>
            </a:xfrm>
            <a:custGeom>
              <a:avLst/>
              <a:gdLst>
                <a:gd name="connsiteX0" fmla="*/ 2208551 w 2208551"/>
                <a:gd name="connsiteY0" fmla="*/ 0 h 1261673"/>
                <a:gd name="connsiteX1" fmla="*/ 1519003 w 2208551"/>
                <a:gd name="connsiteY1" fmla="*/ 314794 h 1261673"/>
                <a:gd name="connsiteX2" fmla="*/ 259830 w 2208551"/>
                <a:gd name="connsiteY2" fmla="*/ 374754 h 1261673"/>
                <a:gd name="connsiteX3" fmla="*/ 34977 w 2208551"/>
                <a:gd name="connsiteY3" fmla="*/ 1139253 h 1261673"/>
                <a:gd name="connsiteX4" fmla="*/ 49967 w 2208551"/>
                <a:gd name="connsiteY4" fmla="*/ 1109272 h 1261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551" h="1261673">
                  <a:moveTo>
                    <a:pt x="2208551" y="0"/>
                  </a:moveTo>
                  <a:cubicBezTo>
                    <a:pt x="2026170" y="126167"/>
                    <a:pt x="1843790" y="252335"/>
                    <a:pt x="1519003" y="314794"/>
                  </a:cubicBezTo>
                  <a:cubicBezTo>
                    <a:pt x="1194216" y="377253"/>
                    <a:pt x="507168" y="237344"/>
                    <a:pt x="259830" y="374754"/>
                  </a:cubicBezTo>
                  <a:cubicBezTo>
                    <a:pt x="12492" y="512164"/>
                    <a:pt x="69954" y="1016833"/>
                    <a:pt x="34977" y="1139253"/>
                  </a:cubicBezTo>
                  <a:cubicBezTo>
                    <a:pt x="0" y="1261673"/>
                    <a:pt x="24983" y="1185472"/>
                    <a:pt x="49967" y="1109272"/>
                  </a:cubicBezTo>
                </a:path>
              </a:pathLst>
            </a:custGeom>
            <a:ln w="76200">
              <a:solidFill>
                <a:srgbClr val="00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4" name="Rounded Rectangle 3"/>
            <p:cNvSpPr/>
            <p:nvPr/>
          </p:nvSpPr>
          <p:spPr>
            <a:xfrm>
              <a:off x="5072063" y="1643063"/>
              <a:ext cx="3000375" cy="1500187"/>
            </a:xfrm>
            <a:prstGeom prst="round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t>Cost</a:t>
              </a:r>
            </a:p>
            <a:p>
              <a:pPr algn="ctr">
                <a:defRPr/>
              </a:pPr>
              <a:r>
                <a:rPr lang="en-GB" sz="2000" b="1" dirty="0"/>
                <a:t>(negatives</a:t>
              </a:r>
              <a:r>
                <a:rPr lang="en-GB" b="1" dirty="0"/>
                <a:t>)</a:t>
              </a:r>
            </a:p>
          </p:txBody>
        </p:sp>
        <p:sp>
          <p:nvSpPr>
            <p:cNvPr id="6" name="Rounded Rectangle 5"/>
            <p:cNvSpPr/>
            <p:nvPr/>
          </p:nvSpPr>
          <p:spPr>
            <a:xfrm>
              <a:off x="928688" y="1643063"/>
              <a:ext cx="3000375" cy="1500187"/>
            </a:xfrm>
            <a:prstGeom prst="round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a:solidFill>
                    <a:srgbClr val="FF0000"/>
                  </a:solidFill>
                </a:rPr>
                <a:t>Benefits</a:t>
              </a:r>
              <a:br>
                <a:rPr lang="en-GB" sz="4000" b="1" dirty="0">
                  <a:solidFill>
                    <a:srgbClr val="FF0000"/>
                  </a:solidFill>
                </a:rPr>
              </a:br>
              <a:r>
                <a:rPr lang="en-GB" sz="2000" b="1" dirty="0">
                  <a:solidFill>
                    <a:srgbClr val="FF0000"/>
                  </a:solidFill>
                </a:rPr>
                <a:t>(positives)</a:t>
              </a:r>
            </a:p>
          </p:txBody>
        </p:sp>
        <p:sp>
          <p:nvSpPr>
            <p:cNvPr id="7" name="Rectangle 6"/>
            <p:cNvSpPr/>
            <p:nvPr/>
          </p:nvSpPr>
          <p:spPr>
            <a:xfrm>
              <a:off x="3929063" y="1857375"/>
              <a:ext cx="1071562"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800" b="1" dirty="0">
                  <a:solidFill>
                    <a:srgbClr val="006600"/>
                  </a:solidFill>
                </a:rPr>
                <a:t>-</a:t>
              </a:r>
            </a:p>
          </p:txBody>
        </p:sp>
        <p:sp>
          <p:nvSpPr>
            <p:cNvPr id="9" name="Rounded Rectangle 8"/>
            <p:cNvSpPr/>
            <p:nvPr/>
          </p:nvSpPr>
          <p:spPr>
            <a:xfrm>
              <a:off x="1071563" y="4357688"/>
              <a:ext cx="7000875" cy="1643062"/>
            </a:xfrm>
            <a:prstGeom prst="roundRect">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t>gives a business information to be  able to make sound investment decisions</a:t>
              </a:r>
            </a:p>
          </p:txBody>
        </p:sp>
      </p:gr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GB" sz="4000" b="1" dirty="0" smtClean="0">
                <a:solidFill>
                  <a:schemeClr val="bg2"/>
                </a:solidFill>
              </a:rPr>
              <a:t>Cost-Benefit Analysis</a:t>
            </a:r>
            <a:endParaRPr lang="en-GB" sz="4000" dirty="0" smtClean="0"/>
          </a:p>
        </p:txBody>
      </p:sp>
      <p:sp>
        <p:nvSpPr>
          <p:cNvPr id="13315" name="Content Placeholder 2"/>
          <p:cNvSpPr>
            <a:spLocks noGrp="1"/>
          </p:cNvSpPr>
          <p:nvPr>
            <p:ph idx="1"/>
          </p:nvPr>
        </p:nvSpPr>
        <p:spPr/>
        <p:txBody>
          <a:bodyPr/>
          <a:lstStyle/>
          <a:p>
            <a:r>
              <a:rPr lang="en-GB" sz="2800" dirty="0" smtClean="0">
                <a:solidFill>
                  <a:schemeClr val="bg2"/>
                </a:solidFill>
              </a:rPr>
              <a:t>Costs are either one-off, or may be ongoing. </a:t>
            </a:r>
          </a:p>
          <a:p>
            <a:r>
              <a:rPr lang="en-GB" sz="2800" dirty="0" smtClean="0">
                <a:solidFill>
                  <a:schemeClr val="bg2"/>
                </a:solidFill>
              </a:rPr>
              <a:t>Benefits are most often received over time. </a:t>
            </a:r>
          </a:p>
          <a:p>
            <a:r>
              <a:rPr lang="en-GB" sz="2800" dirty="0" smtClean="0">
                <a:solidFill>
                  <a:schemeClr val="bg2"/>
                </a:solidFill>
              </a:rPr>
              <a:t>Businesses build this effect of time into their analysis by calculating a payback period. This is the time it takes for the benefits of a change to repay its costs. </a:t>
            </a:r>
          </a:p>
          <a:p>
            <a:r>
              <a:rPr lang="en-GB" sz="2800" dirty="0" smtClean="0">
                <a:solidFill>
                  <a:schemeClr val="bg2"/>
                </a:solidFill>
              </a:rPr>
              <a:t>Many businesses look for payback </a:t>
            </a:r>
            <a:br>
              <a:rPr lang="en-GB" sz="2800" dirty="0" smtClean="0">
                <a:solidFill>
                  <a:schemeClr val="bg2"/>
                </a:solidFill>
              </a:rPr>
            </a:br>
            <a:r>
              <a:rPr lang="en-GB" sz="2800" dirty="0" smtClean="0">
                <a:solidFill>
                  <a:schemeClr val="bg2"/>
                </a:solidFill>
              </a:rPr>
              <a:t>over a specified period of time – </a:t>
            </a:r>
            <a:br>
              <a:rPr lang="en-GB" sz="2800" dirty="0" smtClean="0">
                <a:solidFill>
                  <a:schemeClr val="bg2"/>
                </a:solidFill>
              </a:rPr>
            </a:br>
            <a:r>
              <a:rPr lang="en-GB" sz="2800" dirty="0" smtClean="0">
                <a:solidFill>
                  <a:schemeClr val="bg2"/>
                </a:solidFill>
              </a:rPr>
              <a:t>e.g. three years.</a:t>
            </a:r>
          </a:p>
        </p:txBody>
      </p:sp>
      <p:pic>
        <p:nvPicPr>
          <p:cNvPr id="13316" name="Picture 2" descr="http://www.12manage.com/images/picture_cost_benefit_analysis.gif"/>
          <p:cNvPicPr>
            <a:picLocks noChangeAspect="1" noChangeArrowheads="1"/>
          </p:cNvPicPr>
          <p:nvPr/>
        </p:nvPicPr>
        <p:blipFill>
          <a:blip r:embed="rId2" cstate="print"/>
          <a:srcRect l="13913" t="15903" r="13773"/>
          <a:stretch>
            <a:fillRect/>
          </a:stretch>
        </p:blipFill>
        <p:spPr bwMode="auto">
          <a:xfrm>
            <a:off x="5026025" y="4000500"/>
            <a:ext cx="3546475" cy="278606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dow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down)">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down)">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GB" sz="4400" b="1" dirty="0" smtClean="0">
                <a:solidFill>
                  <a:srgbClr val="FF0000"/>
                </a:solidFill>
              </a:rPr>
              <a:t>Example</a:t>
            </a:r>
            <a:r>
              <a:rPr lang="en-GB" sz="4400" b="1" dirty="0" smtClean="0">
                <a:solidFill>
                  <a:schemeClr val="bg2"/>
                </a:solidFill>
              </a:rPr>
              <a:t> Cost Benefit Analysis</a:t>
            </a:r>
            <a:endParaRPr lang="en-GB" sz="4400" dirty="0" smtClean="0">
              <a:solidFill>
                <a:schemeClr val="bg2"/>
              </a:solidFill>
            </a:endParaRPr>
          </a:p>
        </p:txBody>
      </p:sp>
      <p:sp>
        <p:nvSpPr>
          <p:cNvPr id="14339" name="Content Placeholder 2"/>
          <p:cNvSpPr>
            <a:spLocks noGrp="1"/>
          </p:cNvSpPr>
          <p:nvPr>
            <p:ph idx="1"/>
          </p:nvPr>
        </p:nvSpPr>
        <p:spPr>
          <a:xfrm>
            <a:off x="285750" y="1714500"/>
            <a:ext cx="8229600" cy="3886200"/>
          </a:xfrm>
        </p:spPr>
        <p:txBody>
          <a:bodyPr/>
          <a:lstStyle/>
          <a:p>
            <a:r>
              <a:rPr lang="en-GB" sz="1800" smtClean="0">
                <a:solidFill>
                  <a:schemeClr val="bg2"/>
                </a:solidFill>
              </a:rPr>
              <a:t>As the Production Manager, you are proposing the purchase of a $1 Million stamping machine to increase output. Before you can present the proposal to the CEO, you know you need some facts to support your suggestion, so you decide to run the numbers and do a cost benefit analysis. You itemise the benefits. With the new machine, you can produce 100 more units per hour. The three workers currently doing the stamping by hand can be replaced. The units will be higher quality because they will be more uniform. You are convinced these outweigh the costs.</a:t>
            </a:r>
          </a:p>
          <a:p>
            <a:r>
              <a:rPr lang="en-GB" sz="1800" smtClean="0">
                <a:solidFill>
                  <a:schemeClr val="bg2"/>
                </a:solidFill>
              </a:rPr>
              <a:t>There is a cost to purchase the machine and it will consume some electricity. Any other costs would be insignificant.</a:t>
            </a:r>
          </a:p>
          <a:p>
            <a:r>
              <a:rPr lang="en-GB" sz="1800" smtClean="0">
                <a:solidFill>
                  <a:schemeClr val="bg2"/>
                </a:solidFill>
              </a:rPr>
              <a:t>You calculate the selling price of the 100 additional units per hour multiplied by the number of production hours per month. Add to that two </a:t>
            </a:r>
            <a:br>
              <a:rPr lang="en-GB" sz="1800" smtClean="0">
                <a:solidFill>
                  <a:schemeClr val="bg2"/>
                </a:solidFill>
              </a:rPr>
            </a:br>
            <a:r>
              <a:rPr lang="en-GB" sz="1800" smtClean="0">
                <a:solidFill>
                  <a:schemeClr val="bg2"/>
                </a:solidFill>
              </a:rPr>
              <a:t>percent for the units that aren't rejected because of the quality </a:t>
            </a:r>
            <a:br>
              <a:rPr lang="en-GB" sz="1800" smtClean="0">
                <a:solidFill>
                  <a:schemeClr val="bg2"/>
                </a:solidFill>
              </a:rPr>
            </a:br>
            <a:r>
              <a:rPr lang="en-GB" sz="1800" smtClean="0">
                <a:solidFill>
                  <a:schemeClr val="bg2"/>
                </a:solidFill>
              </a:rPr>
              <a:t>of the machine output. You also add the monthly salaries of </a:t>
            </a:r>
            <a:br>
              <a:rPr lang="en-GB" sz="1800" smtClean="0">
                <a:solidFill>
                  <a:schemeClr val="bg2"/>
                </a:solidFill>
              </a:rPr>
            </a:br>
            <a:r>
              <a:rPr lang="en-GB" sz="1800" smtClean="0">
                <a:solidFill>
                  <a:schemeClr val="bg2"/>
                </a:solidFill>
              </a:rPr>
              <a:t>the three workers. That's a pretty good total benefit.</a:t>
            </a:r>
          </a:p>
          <a:p>
            <a:endParaRPr lang="en-GB" sz="2400" smtClean="0"/>
          </a:p>
        </p:txBody>
      </p:sp>
      <p:pic>
        <p:nvPicPr>
          <p:cNvPr id="14340" name="Picture 2" descr="http://i1.squidoocdn.com/resize/squidoo_images/590/draft_lens19370463module158385471photo_133408275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00875" y="5000625"/>
            <a:ext cx="1857375" cy="18573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GB" sz="4400" b="1" dirty="0" smtClean="0">
                <a:solidFill>
                  <a:srgbClr val="FF0000"/>
                </a:solidFill>
              </a:rPr>
              <a:t>Example</a:t>
            </a:r>
            <a:r>
              <a:rPr lang="en-GB" sz="4400" b="1" dirty="0" smtClean="0">
                <a:solidFill>
                  <a:schemeClr val="bg2"/>
                </a:solidFill>
              </a:rPr>
              <a:t> Cost Benefit Analysis</a:t>
            </a:r>
            <a:endParaRPr lang="en-GB" sz="4400" dirty="0" smtClean="0">
              <a:solidFill>
                <a:schemeClr val="bg2"/>
              </a:solidFill>
            </a:endParaRPr>
          </a:p>
        </p:txBody>
      </p:sp>
      <p:sp>
        <p:nvSpPr>
          <p:cNvPr id="15363" name="Content Placeholder 2"/>
          <p:cNvSpPr>
            <a:spLocks noGrp="1"/>
          </p:cNvSpPr>
          <p:nvPr>
            <p:ph idx="1"/>
          </p:nvPr>
        </p:nvSpPr>
        <p:spPr>
          <a:xfrm>
            <a:off x="285750" y="1714500"/>
            <a:ext cx="8229600" cy="3886200"/>
          </a:xfrm>
        </p:spPr>
        <p:txBody>
          <a:bodyPr/>
          <a:lstStyle/>
          <a:p>
            <a:r>
              <a:rPr lang="en-GB" sz="1800" smtClean="0">
                <a:solidFill>
                  <a:schemeClr val="bg2"/>
                </a:solidFill>
              </a:rPr>
              <a:t>Then you calculate the monthly cost of the machine, by dividing the purchase price by 12 months per year and divide that by the 10 years the machine should last. The manufacturer's specs tell you what the power consumption of the machine is and you can get power cost numbers from accounting so you figure the cost of electricity to run the machine and add the purchase cost to get a total cost figure.</a:t>
            </a:r>
          </a:p>
          <a:p>
            <a:r>
              <a:rPr lang="en-GB" sz="1800" smtClean="0">
                <a:solidFill>
                  <a:schemeClr val="bg2"/>
                </a:solidFill>
              </a:rPr>
              <a:t>You subtract your total cost figure from your total benefit value and your analysis shows a healthy profit. All you have to do now is present it to the CEO.</a:t>
            </a:r>
          </a:p>
          <a:p>
            <a:endParaRPr lang="en-GB" sz="2400" smtClean="0"/>
          </a:p>
        </p:txBody>
      </p:sp>
      <p:pic>
        <p:nvPicPr>
          <p:cNvPr id="15364" name="Picture 2" descr="http://www.cdc.gov/owcd/eet/SeriesIntroduction/Images/CBA.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0" y="4214813"/>
            <a:ext cx="3338513" cy="225266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8229600" cy="1371600"/>
          </a:xfrm>
        </p:spPr>
        <p:txBody>
          <a:bodyPr/>
          <a:lstStyle/>
          <a:p>
            <a:pPr algn="ctr">
              <a:defRPr/>
            </a:pPr>
            <a:r>
              <a:rPr lang="en-GB" sz="3600" b="1" dirty="0" smtClean="0">
                <a:solidFill>
                  <a:srgbClr val="FF0000"/>
                </a:solidFill>
                <a:latin typeface="+mn-lt"/>
                <a:ea typeface="+mn-ea"/>
                <a:cs typeface="+mn-cs"/>
              </a:rPr>
              <a:t>Importance of a CBA</a:t>
            </a:r>
            <a:r>
              <a:rPr lang="en-GB" sz="3600" b="1" dirty="0" smtClean="0">
                <a:solidFill>
                  <a:schemeClr val="bg2"/>
                </a:solidFill>
                <a:latin typeface="+mn-lt"/>
                <a:ea typeface="+mn-ea"/>
                <a:cs typeface="+mn-cs"/>
              </a:rPr>
              <a:t/>
            </a:r>
            <a:br>
              <a:rPr lang="en-GB" sz="3600" b="1" dirty="0" smtClean="0">
                <a:solidFill>
                  <a:schemeClr val="bg2"/>
                </a:solidFill>
                <a:latin typeface="+mn-lt"/>
                <a:ea typeface="+mn-ea"/>
                <a:cs typeface="+mn-cs"/>
              </a:rPr>
            </a:br>
            <a:r>
              <a:rPr lang="en-GB" sz="4000" b="1" dirty="0" smtClean="0">
                <a:solidFill>
                  <a:schemeClr val="bg2"/>
                </a:solidFill>
                <a:latin typeface="+mn-lt"/>
                <a:ea typeface="+mn-ea"/>
                <a:cs typeface="+mn-cs"/>
              </a:rPr>
              <a:t>A cost-effectiveness analysis suggests how to</a:t>
            </a:r>
            <a:r>
              <a:rPr lang="en-GB" sz="3600" b="1" dirty="0" smtClean="0">
                <a:solidFill>
                  <a:schemeClr val="bg2"/>
                </a:solidFill>
                <a:latin typeface="+mn-lt"/>
                <a:ea typeface="+mn-ea"/>
                <a:cs typeface="+mn-cs"/>
              </a:rPr>
              <a:t>:</a:t>
            </a:r>
            <a:endParaRPr lang="en-GB" b="1" dirty="0">
              <a:solidFill>
                <a:schemeClr val="bg2"/>
              </a:solidFill>
            </a:endParaRPr>
          </a:p>
        </p:txBody>
      </p:sp>
      <p:sp>
        <p:nvSpPr>
          <p:cNvPr id="16387" name="Content Placeholder 2"/>
          <p:cNvSpPr>
            <a:spLocks noGrp="1"/>
          </p:cNvSpPr>
          <p:nvPr>
            <p:ph idx="1"/>
          </p:nvPr>
        </p:nvSpPr>
        <p:spPr>
          <a:xfrm>
            <a:off x="357158" y="1928802"/>
            <a:ext cx="5000625" cy="3886200"/>
          </a:xfrm>
        </p:spPr>
        <p:txBody>
          <a:bodyPr/>
          <a:lstStyle/>
          <a:p>
            <a:r>
              <a:rPr lang="en-GB" sz="2800" dirty="0" smtClean="0">
                <a:solidFill>
                  <a:schemeClr val="bg2"/>
                </a:solidFill>
              </a:rPr>
              <a:t>choose among several alternatives</a:t>
            </a:r>
          </a:p>
          <a:p>
            <a:r>
              <a:rPr lang="en-GB" sz="2800" dirty="0" smtClean="0">
                <a:solidFill>
                  <a:schemeClr val="bg2"/>
                </a:solidFill>
              </a:rPr>
              <a:t>assess the most cost-efficient delivery method</a:t>
            </a:r>
          </a:p>
          <a:p>
            <a:r>
              <a:rPr lang="en-GB" sz="2800" dirty="0" smtClean="0">
                <a:solidFill>
                  <a:schemeClr val="bg2"/>
                </a:solidFill>
              </a:rPr>
              <a:t>determine whether to continue a project</a:t>
            </a:r>
          </a:p>
          <a:p>
            <a:r>
              <a:rPr lang="en-GB" sz="2800" dirty="0" smtClean="0">
                <a:solidFill>
                  <a:schemeClr val="bg2"/>
                </a:solidFill>
              </a:rPr>
              <a:t>compare all alternatives</a:t>
            </a:r>
          </a:p>
          <a:p>
            <a:r>
              <a:rPr lang="en-GB" sz="2800" dirty="0" smtClean="0">
                <a:solidFill>
                  <a:schemeClr val="bg2"/>
                </a:solidFill>
              </a:rPr>
              <a:t>assess the consequences of doing nothing</a:t>
            </a:r>
          </a:p>
          <a:p>
            <a:endParaRPr lang="en-GB" sz="2400" dirty="0" smtClean="0"/>
          </a:p>
        </p:txBody>
      </p:sp>
      <p:pic>
        <p:nvPicPr>
          <p:cNvPr id="16388" name="Picture 4" descr="http://toolboxes.flexiblelearning.net.au/demosites/series10/10_04/toolbox/resources/res2050/images/i2050.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72113" y="3071813"/>
            <a:ext cx="3471862" cy="2571750"/>
          </a:xfrm>
          <a:prstGeom prst="rect">
            <a:avLst/>
          </a:prstGeom>
          <a:noFill/>
          <a:ln w="9525">
            <a:solidFill>
              <a:schemeClr val="bg2"/>
            </a:solid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down)">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down)">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down)">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down)">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0.gstatic.com/images?q=tbn:ANd9GcQmv0H-38TW3332jw7FqV-PbOuATb1KX0WqPOkRbLHtvvuMPw42nQ"/>
          <p:cNvPicPr>
            <a:picLocks noChangeAspect="1" noChangeArrowheads="1"/>
          </p:cNvPicPr>
          <p:nvPr/>
        </p:nvPicPr>
        <p:blipFill>
          <a:blip r:embed="rId2" cstate="print"/>
          <a:srcRect/>
          <a:stretch>
            <a:fillRect/>
          </a:stretch>
        </p:blipFill>
        <p:spPr bwMode="auto">
          <a:xfrm>
            <a:off x="571500" y="2143125"/>
            <a:ext cx="8215313" cy="2547938"/>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9144000" cy="1371600"/>
          </a:xfrm>
        </p:spPr>
        <p:txBody>
          <a:bodyPr/>
          <a:lstStyle/>
          <a:p>
            <a:pPr algn="ctr">
              <a:defRPr/>
            </a:pPr>
            <a:r>
              <a:rPr lang="en-AU" sz="4000" b="1" dirty="0" smtClean="0">
                <a:solidFill>
                  <a:srgbClr val="FF0000"/>
                </a:solidFill>
                <a:latin typeface="+mn-lt"/>
                <a:ea typeface="+mn-ea"/>
                <a:cs typeface="+mn-cs"/>
              </a:rPr>
              <a:t>Reasons</a:t>
            </a:r>
            <a:r>
              <a:rPr lang="en-AU" sz="4000" b="1" dirty="0" smtClean="0">
                <a:solidFill>
                  <a:schemeClr val="bg2"/>
                </a:solidFill>
                <a:latin typeface="+mn-lt"/>
                <a:ea typeface="+mn-ea"/>
                <a:cs typeface="+mn-cs"/>
              </a:rPr>
              <a:t> for </a:t>
            </a:r>
            <a:br>
              <a:rPr lang="en-AU" sz="4000" b="1" dirty="0" smtClean="0">
                <a:solidFill>
                  <a:schemeClr val="bg2"/>
                </a:solidFill>
                <a:latin typeface="+mn-lt"/>
                <a:ea typeface="+mn-ea"/>
                <a:cs typeface="+mn-cs"/>
              </a:rPr>
            </a:br>
            <a:r>
              <a:rPr lang="en-AU" sz="4000" b="1" dirty="0" smtClean="0">
                <a:solidFill>
                  <a:schemeClr val="bg2"/>
                </a:solidFill>
                <a:latin typeface="+mn-lt"/>
                <a:ea typeface="+mn-ea"/>
                <a:cs typeface="+mn-cs"/>
              </a:rPr>
              <a:t>Economic Sustainability</a:t>
            </a:r>
            <a:endParaRPr lang="en-GB" sz="4000" b="1" dirty="0">
              <a:solidFill>
                <a:schemeClr val="bg2"/>
              </a:solidFill>
            </a:endParaRPr>
          </a:p>
        </p:txBody>
      </p:sp>
      <p:sp>
        <p:nvSpPr>
          <p:cNvPr id="18435" name="Content Placeholder 2"/>
          <p:cNvSpPr>
            <a:spLocks noGrp="1"/>
          </p:cNvSpPr>
          <p:nvPr>
            <p:ph idx="1"/>
          </p:nvPr>
        </p:nvSpPr>
        <p:spPr>
          <a:xfrm>
            <a:off x="571500" y="2000240"/>
            <a:ext cx="8229600" cy="3886200"/>
          </a:xfrm>
        </p:spPr>
        <p:txBody>
          <a:bodyPr/>
          <a:lstStyle/>
          <a:p>
            <a:r>
              <a:rPr lang="en-AU" sz="2800" dirty="0" smtClean="0">
                <a:solidFill>
                  <a:schemeClr val="bg2"/>
                </a:solidFill>
              </a:rPr>
              <a:t>viability of business over the long-term</a:t>
            </a:r>
            <a:endParaRPr lang="en-GB" sz="2800" dirty="0" smtClean="0">
              <a:solidFill>
                <a:schemeClr val="bg2"/>
              </a:solidFill>
            </a:endParaRPr>
          </a:p>
          <a:p>
            <a:r>
              <a:rPr lang="en-AU" sz="2800" dirty="0" smtClean="0">
                <a:solidFill>
                  <a:schemeClr val="bg2"/>
                </a:solidFill>
              </a:rPr>
              <a:t>sustained sales and profit</a:t>
            </a:r>
            <a:endParaRPr lang="en-GB" sz="2800" dirty="0" smtClean="0">
              <a:solidFill>
                <a:schemeClr val="bg2"/>
              </a:solidFill>
            </a:endParaRPr>
          </a:p>
          <a:p>
            <a:r>
              <a:rPr lang="en-AU" sz="2800" dirty="0" smtClean="0">
                <a:solidFill>
                  <a:schemeClr val="bg2"/>
                </a:solidFill>
              </a:rPr>
              <a:t>potential for securing future investments</a:t>
            </a:r>
            <a:endParaRPr lang="en-GB" sz="2800" dirty="0" smtClean="0">
              <a:solidFill>
                <a:schemeClr val="bg2"/>
              </a:solidFill>
            </a:endParaRPr>
          </a:p>
          <a:p>
            <a:r>
              <a:rPr lang="en-AU" sz="2800" dirty="0" smtClean="0">
                <a:solidFill>
                  <a:schemeClr val="bg2"/>
                </a:solidFill>
              </a:rPr>
              <a:t>retaining good staff and maintaining staff levels – minimising recruitment and training demands</a:t>
            </a:r>
            <a:endParaRPr lang="en-GB" sz="2800" dirty="0" smtClean="0">
              <a:solidFill>
                <a:schemeClr val="bg2"/>
              </a:solidFill>
            </a:endParaRPr>
          </a:p>
          <a:p>
            <a:endParaRPr lang="en-GB" sz="2400" dirty="0" smtClean="0"/>
          </a:p>
        </p:txBody>
      </p:sp>
      <p:pic>
        <p:nvPicPr>
          <p:cNvPr id="18436" name="Picture 2" descr="http://img.scoop.it/9A6jq7oq_35-SZgmA6_vTTl72eJkfbmt4t8yenImKBVaiQDB_Rd1H6kmuBWtceBJ"/>
          <p:cNvPicPr>
            <a:picLocks noChangeAspect="1" noChangeArrowheads="1"/>
          </p:cNvPicPr>
          <p:nvPr/>
        </p:nvPicPr>
        <p:blipFill>
          <a:blip r:embed="rId2" cstate="print">
            <a:clrChange>
              <a:clrFrom>
                <a:srgbClr val="E9E9E9"/>
              </a:clrFrom>
              <a:clrTo>
                <a:srgbClr val="E9E9E9">
                  <a:alpha val="0"/>
                </a:srgbClr>
              </a:clrTo>
            </a:clrChange>
          </a:blip>
          <a:srcRect/>
          <a:stretch>
            <a:fillRect/>
          </a:stretch>
        </p:blipFill>
        <p:spPr bwMode="auto">
          <a:xfrm>
            <a:off x="2000250" y="4325938"/>
            <a:ext cx="4500563" cy="253206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wipe(down)">
                                      <p:cBhvr>
                                        <p:cTn id="22"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http://www.griffith.nsw.gov.au/cp_galleries/economic_develop/master/377e129592ca2d82844c5fdcabf5910d.jpg"/>
          <p:cNvPicPr>
            <a:picLocks noChangeAspect="1" noChangeArrowheads="1"/>
          </p:cNvPicPr>
          <p:nvPr/>
        </p:nvPicPr>
        <p:blipFill>
          <a:blip r:embed="rId2" cstate="print">
            <a:lum bright="40000"/>
          </a:blip>
          <a:srcRect/>
          <a:stretch>
            <a:fillRect/>
          </a:stretch>
        </p:blipFill>
        <p:spPr bwMode="auto">
          <a:xfrm>
            <a:off x="4876800" y="4019550"/>
            <a:ext cx="4267200" cy="2838450"/>
          </a:xfrm>
          <a:prstGeom prst="rect">
            <a:avLst/>
          </a:prstGeom>
          <a:noFill/>
          <a:ln w="9525">
            <a:noFill/>
            <a:miter lim="800000"/>
            <a:headEnd/>
            <a:tailEnd/>
          </a:ln>
        </p:spPr>
      </p:pic>
      <p:sp>
        <p:nvSpPr>
          <p:cNvPr id="19459" name="Title 1"/>
          <p:cNvSpPr>
            <a:spLocks noGrp="1"/>
          </p:cNvSpPr>
          <p:nvPr>
            <p:ph type="title"/>
          </p:nvPr>
        </p:nvSpPr>
        <p:spPr>
          <a:xfrm>
            <a:off x="0" y="260648"/>
            <a:ext cx="9144000" cy="1080120"/>
          </a:xfrm>
        </p:spPr>
        <p:txBody>
          <a:bodyPr/>
          <a:lstStyle/>
          <a:p>
            <a:pPr algn="ctr"/>
            <a:r>
              <a:rPr lang="en-GB" sz="4000" b="1" dirty="0" smtClean="0">
                <a:solidFill>
                  <a:srgbClr val="FF0000"/>
                </a:solidFill>
              </a:rPr>
              <a:t>Importance</a:t>
            </a:r>
            <a:r>
              <a:rPr lang="en-GB" sz="4000" b="1" dirty="0" smtClean="0">
                <a:solidFill>
                  <a:schemeClr val="bg2"/>
                </a:solidFill>
              </a:rPr>
              <a:t> of Economic Sustainability</a:t>
            </a:r>
          </a:p>
        </p:txBody>
      </p:sp>
      <p:sp>
        <p:nvSpPr>
          <p:cNvPr id="19460" name="Content Placeholder 2"/>
          <p:cNvSpPr>
            <a:spLocks noGrp="1"/>
          </p:cNvSpPr>
          <p:nvPr>
            <p:ph idx="1"/>
          </p:nvPr>
        </p:nvSpPr>
        <p:spPr>
          <a:xfrm>
            <a:off x="457200" y="1428736"/>
            <a:ext cx="8229600" cy="4248472"/>
          </a:xfrm>
        </p:spPr>
        <p:txBody>
          <a:bodyPr/>
          <a:lstStyle/>
          <a:p>
            <a:r>
              <a:rPr lang="en-GB" sz="2800" dirty="0" smtClean="0">
                <a:solidFill>
                  <a:schemeClr val="bg2"/>
                </a:solidFill>
              </a:rPr>
              <a:t>With economic sustainability, the goal is to establish profitability over the long-term. </a:t>
            </a:r>
          </a:p>
          <a:p>
            <a:r>
              <a:rPr lang="en-GB" sz="2800" dirty="0" smtClean="0">
                <a:solidFill>
                  <a:srgbClr val="FF0000"/>
                </a:solidFill>
              </a:rPr>
              <a:t>A profitable business is much more likely to remain stable and continue to operate from one year to the next.</a:t>
            </a:r>
          </a:p>
          <a:p>
            <a:r>
              <a:rPr lang="en-GB" sz="2800" dirty="0" smtClean="0">
                <a:solidFill>
                  <a:schemeClr val="bg2"/>
                </a:solidFill>
              </a:rPr>
              <a:t>From this perspective, economic sustainability can be seen as a tool to make sure the business does have a future and continues to contribute to the financial welfare of the owners, the employees, and to the community where the business is located.</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wipe(down)">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wipe(down)">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wipe(down)">
                                      <p:cBhvr>
                                        <p:cTn id="17"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42852"/>
            <a:ext cx="8229600" cy="1371600"/>
          </a:xfrm>
        </p:spPr>
        <p:txBody>
          <a:bodyPr/>
          <a:lstStyle/>
          <a:p>
            <a:pPr algn="ctr"/>
            <a:r>
              <a:rPr lang="en-GB" sz="4000" b="1" dirty="0" smtClean="0">
                <a:solidFill>
                  <a:schemeClr val="bg2"/>
                </a:solidFill>
              </a:rPr>
              <a:t>Impact on the </a:t>
            </a:r>
            <a:br>
              <a:rPr lang="en-GB" sz="4000" b="1" dirty="0" smtClean="0">
                <a:solidFill>
                  <a:schemeClr val="bg2"/>
                </a:solidFill>
              </a:rPr>
            </a:br>
            <a:r>
              <a:rPr lang="en-GB" sz="4000" b="1" dirty="0" smtClean="0">
                <a:solidFill>
                  <a:srgbClr val="FF0000"/>
                </a:solidFill>
              </a:rPr>
              <a:t>New Zealand </a:t>
            </a:r>
            <a:r>
              <a:rPr lang="en-GB" sz="4000" b="1" dirty="0" smtClean="0">
                <a:solidFill>
                  <a:schemeClr val="bg2"/>
                </a:solidFill>
              </a:rPr>
              <a:t>Economy</a:t>
            </a:r>
          </a:p>
        </p:txBody>
      </p:sp>
      <p:sp>
        <p:nvSpPr>
          <p:cNvPr id="20483" name="Content Placeholder 2"/>
          <p:cNvSpPr>
            <a:spLocks noGrp="1"/>
          </p:cNvSpPr>
          <p:nvPr>
            <p:ph idx="1"/>
          </p:nvPr>
        </p:nvSpPr>
        <p:spPr>
          <a:xfrm>
            <a:off x="714348" y="1857364"/>
            <a:ext cx="6858048" cy="3886200"/>
          </a:xfrm>
        </p:spPr>
        <p:txBody>
          <a:bodyPr/>
          <a:lstStyle/>
          <a:p>
            <a:r>
              <a:rPr lang="en-GB" sz="2800" dirty="0" smtClean="0">
                <a:solidFill>
                  <a:schemeClr val="bg2"/>
                </a:solidFill>
              </a:rPr>
              <a:t>All businesses, both large and small, help drive our economy. </a:t>
            </a:r>
          </a:p>
          <a:p>
            <a:pPr marL="2773363" indent="-2773363"/>
            <a:r>
              <a:rPr lang="en-GB" sz="2800" dirty="0" smtClean="0">
                <a:solidFill>
                  <a:schemeClr val="bg2"/>
                </a:solidFill>
              </a:rPr>
              <a:t>In order for New Zealand to have an economy that is both economically viable and environmentally and socially sustainable, </a:t>
            </a:r>
            <a:br>
              <a:rPr lang="en-GB" sz="2800" dirty="0" smtClean="0">
                <a:solidFill>
                  <a:schemeClr val="bg2"/>
                </a:solidFill>
              </a:rPr>
            </a:br>
            <a:r>
              <a:rPr lang="en-GB" sz="2800" dirty="0" smtClean="0">
                <a:solidFill>
                  <a:schemeClr val="bg2"/>
                </a:solidFill>
              </a:rPr>
              <a:t>New Zealand businesses need be to be sustainable.</a:t>
            </a:r>
            <a:br>
              <a:rPr lang="en-GB" sz="2800" dirty="0" smtClean="0">
                <a:solidFill>
                  <a:schemeClr val="bg2"/>
                </a:solidFill>
              </a:rPr>
            </a:br>
            <a:endParaRPr lang="en-GB" sz="2800" dirty="0" smtClean="0">
              <a:solidFill>
                <a:schemeClr val="bg2"/>
              </a:solidFill>
            </a:endParaRPr>
          </a:p>
        </p:txBody>
      </p:sp>
      <p:pic>
        <p:nvPicPr>
          <p:cNvPr id="20484" name="Picture 2" descr="http://www.etextbookexchange.com/wp-content/uploads/2012/03/The-greener-the-more-economical.gif"/>
          <p:cNvPicPr>
            <a:picLocks noChangeAspect="1" noChangeArrowheads="1"/>
          </p:cNvPicPr>
          <p:nvPr/>
        </p:nvPicPr>
        <p:blipFill>
          <a:blip r:embed="rId2" cstate="print"/>
          <a:srcRect/>
          <a:stretch>
            <a:fillRect/>
          </a:stretch>
        </p:blipFill>
        <p:spPr bwMode="auto">
          <a:xfrm>
            <a:off x="500034" y="3000372"/>
            <a:ext cx="2714644" cy="2731878"/>
          </a:xfrm>
          <a:prstGeom prst="rect">
            <a:avLst/>
          </a:prstGeom>
          <a:noFill/>
          <a:ln w="9525">
            <a:noFill/>
            <a:miter lim="800000"/>
            <a:headEnd/>
            <a:tailEnd/>
          </a:ln>
        </p:spPr>
      </p:pic>
      <p:pic>
        <p:nvPicPr>
          <p:cNvPr id="204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15188" y="571500"/>
            <a:ext cx="1928812" cy="5786438"/>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0034" y="500042"/>
            <a:ext cx="8208912" cy="1080120"/>
          </a:xfrm>
        </p:spPr>
        <p:txBody>
          <a:bodyPr/>
          <a:lstStyle/>
          <a:p>
            <a:pPr algn="ctr"/>
            <a:r>
              <a:rPr lang="en-GB" sz="4400" b="1" dirty="0" smtClean="0">
                <a:solidFill>
                  <a:srgbClr val="FF0000"/>
                </a:solidFill>
              </a:rPr>
              <a:t>Importance</a:t>
            </a:r>
            <a:r>
              <a:rPr lang="en-GB" sz="4400" b="1" dirty="0" smtClean="0">
                <a:solidFill>
                  <a:schemeClr val="bg2"/>
                </a:solidFill>
              </a:rPr>
              <a:t> of Economic Sustainability</a:t>
            </a:r>
          </a:p>
        </p:txBody>
      </p:sp>
      <p:sp>
        <p:nvSpPr>
          <p:cNvPr id="21507" name="Content Placeholder 2"/>
          <p:cNvSpPr>
            <a:spLocks noGrp="1"/>
          </p:cNvSpPr>
          <p:nvPr>
            <p:ph idx="1"/>
          </p:nvPr>
        </p:nvSpPr>
        <p:spPr>
          <a:xfrm>
            <a:off x="500063" y="2500313"/>
            <a:ext cx="4900612" cy="3886200"/>
          </a:xfrm>
        </p:spPr>
        <p:txBody>
          <a:bodyPr/>
          <a:lstStyle/>
          <a:p>
            <a:r>
              <a:rPr lang="en-GB" sz="2800" dirty="0" smtClean="0">
                <a:solidFill>
                  <a:schemeClr val="bg2"/>
                </a:solidFill>
              </a:rPr>
              <a:t>A healthy local economy is essential for a sustainable and liveable community. </a:t>
            </a:r>
            <a:br>
              <a:rPr lang="en-GB" sz="2800" dirty="0" smtClean="0">
                <a:solidFill>
                  <a:schemeClr val="bg2"/>
                </a:solidFill>
              </a:rPr>
            </a:br>
            <a:endParaRPr lang="en-GB" sz="2800" dirty="0" smtClean="0">
              <a:solidFill>
                <a:schemeClr val="bg2"/>
              </a:solidFill>
            </a:endParaRPr>
          </a:p>
          <a:p>
            <a:r>
              <a:rPr lang="en-GB" sz="2800" dirty="0" smtClean="0">
                <a:solidFill>
                  <a:schemeClr val="bg2"/>
                </a:solidFill>
              </a:rPr>
              <a:t>It provides the resources that allow residents and a community to prosper. </a:t>
            </a:r>
          </a:p>
        </p:txBody>
      </p:sp>
      <p:pic>
        <p:nvPicPr>
          <p:cNvPr id="21508" name="Picture 2" descr="http://www.waikato.ac.nz/__data/assets/image/0008/79109/IBR-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0" y="2143125"/>
            <a:ext cx="4000500" cy="393541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down)">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500063"/>
            <a:ext cx="8229600" cy="1371600"/>
          </a:xfrm>
        </p:spPr>
        <p:txBody>
          <a:bodyPr/>
          <a:lstStyle/>
          <a:p>
            <a:pPr algn="ctr" eaLnBrk="1" hangingPunct="1"/>
            <a:r>
              <a:rPr lang="en-NZ" sz="4000" b="1" dirty="0" smtClean="0">
                <a:solidFill>
                  <a:schemeClr val="bg2"/>
                </a:solidFill>
              </a:rPr>
              <a:t>Sustainability expectations (economic) </a:t>
            </a:r>
            <a:endParaRPr lang="en-AU" dirty="0" smtClean="0">
              <a:solidFill>
                <a:schemeClr val="bg2"/>
              </a:solidFill>
            </a:endParaRPr>
          </a:p>
        </p:txBody>
      </p:sp>
      <p:sp>
        <p:nvSpPr>
          <p:cNvPr id="12291" name="Rectangle 3"/>
          <p:cNvSpPr>
            <a:spLocks noGrp="1" noChangeArrowheads="1"/>
          </p:cNvSpPr>
          <p:nvPr>
            <p:ph type="body" idx="1"/>
          </p:nvPr>
        </p:nvSpPr>
        <p:spPr>
          <a:xfrm>
            <a:off x="428625" y="2000250"/>
            <a:ext cx="8424863" cy="4857750"/>
          </a:xfrm>
        </p:spPr>
        <p:txBody>
          <a:bodyPr/>
          <a:lstStyle/>
          <a:p>
            <a:pPr marL="0" indent="0">
              <a:buFont typeface="Wingdings" pitchFamily="2" charset="2"/>
              <a:buNone/>
              <a:defRPr/>
            </a:pPr>
            <a:r>
              <a:rPr lang="en-AU" sz="2400" dirty="0" smtClean="0">
                <a:solidFill>
                  <a:schemeClr val="bg2"/>
                </a:solidFill>
              </a:rPr>
              <a:t>Students will develop an awareness of the need for business to operate in an economically sustainable manner</a:t>
            </a:r>
            <a:endParaRPr lang="en-GB" sz="2400" dirty="0" smtClean="0">
              <a:solidFill>
                <a:schemeClr val="bg2"/>
              </a:solidFill>
            </a:endParaRPr>
          </a:p>
          <a:p>
            <a:pPr>
              <a:defRPr/>
            </a:pPr>
            <a:r>
              <a:rPr lang="en-NZ" sz="2400" dirty="0" smtClean="0">
                <a:solidFill>
                  <a:schemeClr val="bg2"/>
                </a:solidFill>
              </a:rPr>
              <a:t>Define economic sustainability</a:t>
            </a:r>
            <a:endParaRPr lang="en-GB" sz="2400" dirty="0" smtClean="0">
              <a:solidFill>
                <a:schemeClr val="bg2"/>
              </a:solidFill>
            </a:endParaRPr>
          </a:p>
          <a:p>
            <a:pPr>
              <a:defRPr/>
            </a:pPr>
            <a:r>
              <a:rPr lang="en-NZ" sz="2400" dirty="0" smtClean="0">
                <a:solidFill>
                  <a:schemeClr val="bg2"/>
                </a:solidFill>
              </a:rPr>
              <a:t>Explain the importance of conducting cost-benefit analysis</a:t>
            </a:r>
            <a:endParaRPr lang="en-GB" sz="2400" dirty="0" smtClean="0">
              <a:solidFill>
                <a:schemeClr val="bg2"/>
              </a:solidFill>
            </a:endParaRPr>
          </a:p>
          <a:p>
            <a:pPr>
              <a:defRPr/>
            </a:pPr>
            <a:r>
              <a:rPr lang="en-NZ" sz="2400" dirty="0" smtClean="0">
                <a:solidFill>
                  <a:schemeClr val="bg2"/>
                </a:solidFill>
              </a:rPr>
              <a:t>Understand why there is a need for business to operate in an economically sustainable manner</a:t>
            </a:r>
            <a:endParaRPr lang="en-GB" sz="2400" dirty="0" smtClean="0">
              <a:solidFill>
                <a:schemeClr val="bg2"/>
              </a:solidFill>
            </a:endParaRPr>
          </a:p>
          <a:p>
            <a:pPr>
              <a:defRPr/>
            </a:pPr>
            <a:r>
              <a:rPr lang="en-NZ" sz="2400" dirty="0" smtClean="0">
                <a:solidFill>
                  <a:schemeClr val="bg2"/>
                </a:solidFill>
              </a:rPr>
              <a:t>Discuss the impact of economic sustainability of business on the New Zealand economy</a:t>
            </a:r>
            <a:endParaRPr lang="en-GB" sz="2400" dirty="0">
              <a:solidFill>
                <a:schemeClr val="bg2"/>
              </a:solidFill>
            </a:endParaRPr>
          </a:p>
        </p:txBody>
      </p:sp>
    </p:spTree>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wa1.cdn.3news.co.nz/3news/AM/2012/7/10/260805/NZ-predict-economy.jpg?width=460"/>
          <p:cNvPicPr>
            <a:picLocks noChangeAspect="1" noChangeArrowheads="1"/>
          </p:cNvPicPr>
          <p:nvPr/>
        </p:nvPicPr>
        <p:blipFill>
          <a:blip r:embed="rId2" cstate="print">
            <a:lum bright="20000"/>
          </a:blip>
          <a:srcRect/>
          <a:stretch>
            <a:fillRect/>
          </a:stretch>
        </p:blipFill>
        <p:spPr bwMode="auto">
          <a:xfrm>
            <a:off x="2143125" y="1855788"/>
            <a:ext cx="6667500" cy="4449762"/>
          </a:xfrm>
          <a:prstGeom prst="rect">
            <a:avLst/>
          </a:prstGeom>
          <a:noFill/>
          <a:ln w="9525">
            <a:noFill/>
            <a:miter lim="800000"/>
            <a:headEnd/>
            <a:tailEnd/>
          </a:ln>
        </p:spPr>
      </p:pic>
      <p:sp>
        <p:nvSpPr>
          <p:cNvPr id="22531" name="Title 1"/>
          <p:cNvSpPr>
            <a:spLocks noGrp="1"/>
          </p:cNvSpPr>
          <p:nvPr>
            <p:ph type="title"/>
          </p:nvPr>
        </p:nvSpPr>
        <p:spPr/>
        <p:txBody>
          <a:bodyPr/>
          <a:lstStyle/>
          <a:p>
            <a:pPr algn="ctr"/>
            <a:r>
              <a:rPr lang="en-GB" sz="4400" b="1" dirty="0" smtClean="0">
                <a:solidFill>
                  <a:srgbClr val="FF0000"/>
                </a:solidFill>
              </a:rPr>
              <a:t>Importance</a:t>
            </a:r>
            <a:r>
              <a:rPr lang="en-GB" sz="4400" b="1" dirty="0" smtClean="0">
                <a:solidFill>
                  <a:schemeClr val="bg2"/>
                </a:solidFill>
              </a:rPr>
              <a:t> of Economic Sustainability</a:t>
            </a:r>
          </a:p>
        </p:txBody>
      </p:sp>
      <p:sp>
        <p:nvSpPr>
          <p:cNvPr id="22532" name="Content Placeholder 2"/>
          <p:cNvSpPr>
            <a:spLocks noGrp="1"/>
          </p:cNvSpPr>
          <p:nvPr>
            <p:ph idx="1"/>
          </p:nvPr>
        </p:nvSpPr>
        <p:spPr>
          <a:xfrm>
            <a:off x="500034" y="1857364"/>
            <a:ext cx="5329238" cy="3886200"/>
          </a:xfrm>
        </p:spPr>
        <p:txBody>
          <a:bodyPr/>
          <a:lstStyle/>
          <a:p>
            <a:r>
              <a:rPr lang="en-GB" sz="2800" dirty="0" smtClean="0">
                <a:solidFill>
                  <a:schemeClr val="bg2"/>
                </a:solidFill>
              </a:rPr>
              <a:t>It brings employment and a solid tax base to support services, leading to healthier lifestyles and greater opportunities for personal fulfilment. </a:t>
            </a:r>
          </a:p>
          <a:p>
            <a:r>
              <a:rPr lang="en-GB" sz="2800" dirty="0" smtClean="0">
                <a:solidFill>
                  <a:schemeClr val="bg2"/>
                </a:solidFill>
              </a:rPr>
              <a:t>With a strong economy we can achieve a higher standard of development, provide more services, and enjoy an overall higher quality of life.</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4313" y="1643063"/>
            <a:ext cx="8694737" cy="3881437"/>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7188" y="1352550"/>
            <a:ext cx="8561387" cy="429101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horiwood.files.wordpress.com/2009/09/growingbusinessonhoriwoodslawebsites.jpg?w=950"/>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429250" y="1265238"/>
            <a:ext cx="3714750" cy="5592762"/>
          </a:xfrm>
          <a:prstGeom prst="rect">
            <a:avLst/>
          </a:prstGeom>
          <a:noFill/>
          <a:ln w="9525">
            <a:noFill/>
            <a:miter lim="800000"/>
            <a:headEnd/>
            <a:tailEnd/>
          </a:ln>
        </p:spPr>
      </p:pic>
      <p:sp>
        <p:nvSpPr>
          <p:cNvPr id="25603" name="Title 1"/>
          <p:cNvSpPr>
            <a:spLocks noGrp="1"/>
          </p:cNvSpPr>
          <p:nvPr>
            <p:ph type="title"/>
          </p:nvPr>
        </p:nvSpPr>
        <p:spPr/>
        <p:txBody>
          <a:bodyPr/>
          <a:lstStyle/>
          <a:p>
            <a:r>
              <a:rPr lang="en-GB" sz="3600" b="1" smtClean="0">
                <a:solidFill>
                  <a:schemeClr val="bg2"/>
                </a:solidFill>
              </a:rPr>
              <a:t>Sources:</a:t>
            </a:r>
          </a:p>
        </p:txBody>
      </p:sp>
      <p:sp>
        <p:nvSpPr>
          <p:cNvPr id="25604" name="Content Placeholder 2"/>
          <p:cNvSpPr>
            <a:spLocks noGrp="1"/>
          </p:cNvSpPr>
          <p:nvPr>
            <p:ph idx="1"/>
          </p:nvPr>
        </p:nvSpPr>
        <p:spPr/>
        <p:txBody>
          <a:bodyPr/>
          <a:lstStyle/>
          <a:p>
            <a:r>
              <a:rPr lang="en-GB" sz="1800" smtClean="0">
                <a:hlinkClick r:id="rId3"/>
              </a:rPr>
              <a:t>http://www.cnv.org/server.aspx?c=3&amp;i=502</a:t>
            </a:r>
            <a:endParaRPr lang="en-GB" sz="1800" smtClean="0"/>
          </a:p>
          <a:p>
            <a:r>
              <a:rPr lang="en-GB" sz="1800" smtClean="0">
                <a:solidFill>
                  <a:schemeClr val="bg2"/>
                </a:solidFill>
                <a:hlinkClick r:id="rId4"/>
              </a:rPr>
              <a:t>http://www.wisegeek.com/what-is-economic-sustainability.htm</a:t>
            </a:r>
            <a:endParaRPr lang="en-GB" sz="1800" smtClean="0">
              <a:solidFill>
                <a:schemeClr val="bg2"/>
              </a:solidFill>
            </a:endParaRPr>
          </a:p>
          <a:p>
            <a:r>
              <a:rPr lang="en-GB" sz="1800" smtClean="0">
                <a:solidFill>
                  <a:schemeClr val="bg2"/>
                </a:solidFill>
                <a:hlinkClick r:id="rId5"/>
              </a:rPr>
              <a:t>http://www.sustainabledirections.com.au/Economic-Sustainability</a:t>
            </a:r>
          </a:p>
          <a:p>
            <a:r>
              <a:rPr lang="en-GB" sz="1800" smtClean="0">
                <a:solidFill>
                  <a:schemeClr val="bg2"/>
                </a:solidFill>
                <a:hlinkClick r:id="rId5"/>
              </a:rPr>
              <a:t>http://en.wikipedia.org/wiki/Cost%E2%80%93benefit_analysis /</a:t>
            </a:r>
            <a:endParaRPr lang="en-GB" sz="1800" smtClean="0">
              <a:solidFill>
                <a:schemeClr val="bg2"/>
              </a:solidFill>
            </a:endParaRPr>
          </a:p>
          <a:p>
            <a:r>
              <a:rPr lang="en-GB" sz="1800" smtClean="0">
                <a:solidFill>
                  <a:schemeClr val="bg2"/>
                </a:solidFill>
                <a:hlinkClick r:id="rId6"/>
              </a:rPr>
              <a:t>http://management.about.com/cs/money/a/CostBenefit.htm</a:t>
            </a:r>
            <a:endParaRPr lang="en-GB" sz="1800" smtClean="0">
              <a:solidFill>
                <a:schemeClr val="bg2"/>
              </a:solidFill>
            </a:endParaRPr>
          </a:p>
          <a:p>
            <a:r>
              <a:rPr lang="en-GB" sz="1800" smtClean="0">
                <a:solidFill>
                  <a:schemeClr val="bg2"/>
                </a:solidFill>
                <a:hlinkClick r:id="rId7"/>
              </a:rPr>
              <a:t>http://www.med.govt.nz/business/business-growth-internationalisation/pdf-docs-library/small-and-medium-sized-enterprises/small-medium-businesses-in-nz-apr-2012.pdf</a:t>
            </a:r>
            <a:endParaRPr lang="en-GB" sz="1800" smtClean="0">
              <a:solidFill>
                <a:schemeClr val="bg2"/>
              </a:solidFill>
            </a:endParaRPr>
          </a:p>
          <a:p>
            <a:endParaRPr lang="en-GB" sz="1800" smtClean="0">
              <a:solidFill>
                <a:schemeClr val="bg2"/>
              </a:solidFill>
            </a:endParaRPr>
          </a:p>
          <a:p>
            <a:endParaRPr lang="en-GB" sz="1800" smtClean="0">
              <a:solidFill>
                <a:schemeClr val="bg2"/>
              </a:solidFill>
            </a:endParaRPr>
          </a:p>
          <a:p>
            <a:endParaRPr lang="en-GB" sz="1800" smtClean="0"/>
          </a:p>
          <a:p>
            <a:endParaRPr lang="en-GB" sz="1800" smtClean="0"/>
          </a:p>
        </p:txBody>
      </p:sp>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sz="4000" b="1" dirty="0" smtClean="0">
                <a:solidFill>
                  <a:srgbClr val="FF0000"/>
                </a:solidFill>
              </a:rPr>
              <a:t>Economic Sustainability</a:t>
            </a:r>
          </a:p>
        </p:txBody>
      </p:sp>
      <p:sp>
        <p:nvSpPr>
          <p:cNvPr id="5123" name="Rectangle 4"/>
          <p:cNvSpPr>
            <a:spLocks noChangeArrowheads="1"/>
          </p:cNvSpPr>
          <p:nvPr/>
        </p:nvSpPr>
        <p:spPr bwMode="auto">
          <a:xfrm>
            <a:off x="428625" y="1720850"/>
            <a:ext cx="8358188" cy="4770537"/>
          </a:xfrm>
          <a:prstGeom prst="rect">
            <a:avLst/>
          </a:prstGeom>
          <a:noFill/>
          <a:ln w="9525">
            <a:noFill/>
            <a:miter lim="800000"/>
            <a:headEnd/>
            <a:tailEnd/>
          </a:ln>
        </p:spPr>
        <p:txBody>
          <a:bodyPr>
            <a:spAutoFit/>
          </a:bodyPr>
          <a:lstStyle/>
          <a:p>
            <a:pPr>
              <a:buFont typeface="Wingdings" pitchFamily="2" charset="2"/>
              <a:buChar char="§"/>
            </a:pPr>
            <a:r>
              <a:rPr lang="en-GB" sz="2400" i="1" dirty="0">
                <a:solidFill>
                  <a:schemeClr val="bg2"/>
                </a:solidFill>
              </a:rPr>
              <a:t> </a:t>
            </a:r>
            <a:r>
              <a:rPr lang="en-GB" sz="2800" dirty="0">
                <a:solidFill>
                  <a:schemeClr val="bg2"/>
                </a:solidFill>
                <a:latin typeface="Calibri" pitchFamily="34" charset="0"/>
                <a:cs typeface="Calibri" pitchFamily="34" charset="0"/>
              </a:rPr>
              <a:t>The term used to identify various strategies that make it possible for a business to utilise available resources to best advantage. </a:t>
            </a:r>
          </a:p>
          <a:p>
            <a:pPr>
              <a:buFont typeface="Wingdings" pitchFamily="2" charset="2"/>
              <a:buChar char="§"/>
            </a:pPr>
            <a:endParaRPr lang="en-GB" sz="2800" dirty="0">
              <a:solidFill>
                <a:schemeClr val="bg2"/>
              </a:solidFill>
              <a:latin typeface="Calibri" pitchFamily="34" charset="0"/>
              <a:cs typeface="Calibri" pitchFamily="34" charset="0"/>
            </a:endParaRPr>
          </a:p>
          <a:p>
            <a:pPr>
              <a:buFont typeface="Wingdings" pitchFamily="2" charset="2"/>
              <a:buChar char="§"/>
            </a:pPr>
            <a:r>
              <a:rPr lang="en-GB" sz="2800" dirty="0">
                <a:solidFill>
                  <a:schemeClr val="bg2"/>
                </a:solidFill>
                <a:latin typeface="Calibri" pitchFamily="34" charset="0"/>
                <a:cs typeface="Calibri" pitchFamily="34" charset="0"/>
              </a:rPr>
              <a:t> Economic Sustainability </a:t>
            </a:r>
            <a:br>
              <a:rPr lang="en-GB" sz="2800" dirty="0">
                <a:solidFill>
                  <a:schemeClr val="bg2"/>
                </a:solidFill>
                <a:latin typeface="Calibri" pitchFamily="34" charset="0"/>
                <a:cs typeface="Calibri" pitchFamily="34" charset="0"/>
              </a:rPr>
            </a:br>
            <a:r>
              <a:rPr lang="en-GB" sz="2800" dirty="0">
                <a:solidFill>
                  <a:schemeClr val="bg2"/>
                </a:solidFill>
                <a:latin typeface="Calibri" pitchFamily="34" charset="0"/>
                <a:cs typeface="Calibri" pitchFamily="34" charset="0"/>
              </a:rPr>
              <a:t>is about ensuring businesses </a:t>
            </a:r>
            <a:br>
              <a:rPr lang="en-GB" sz="2800" dirty="0">
                <a:solidFill>
                  <a:schemeClr val="bg2"/>
                </a:solidFill>
                <a:latin typeface="Calibri" pitchFamily="34" charset="0"/>
                <a:cs typeface="Calibri" pitchFamily="34" charset="0"/>
              </a:rPr>
            </a:br>
            <a:r>
              <a:rPr lang="en-GB" sz="2800" dirty="0">
                <a:solidFill>
                  <a:schemeClr val="bg2"/>
                </a:solidFill>
                <a:latin typeface="Calibri" pitchFamily="34" charset="0"/>
                <a:cs typeface="Calibri" pitchFamily="34" charset="0"/>
              </a:rPr>
              <a:t>and organisations are </a:t>
            </a:r>
            <a:br>
              <a:rPr lang="en-GB" sz="2800" dirty="0">
                <a:solidFill>
                  <a:schemeClr val="bg2"/>
                </a:solidFill>
                <a:latin typeface="Calibri" pitchFamily="34" charset="0"/>
                <a:cs typeface="Calibri" pitchFamily="34" charset="0"/>
              </a:rPr>
            </a:br>
            <a:r>
              <a:rPr lang="en-GB" sz="2800" dirty="0">
                <a:solidFill>
                  <a:srgbClr val="FF0000"/>
                </a:solidFill>
                <a:latin typeface="Calibri" pitchFamily="34" charset="0"/>
                <a:cs typeface="Calibri" pitchFamily="34" charset="0"/>
              </a:rPr>
              <a:t>"built to last" </a:t>
            </a:r>
            <a:r>
              <a:rPr lang="en-GB" sz="2800" dirty="0">
                <a:solidFill>
                  <a:schemeClr val="bg2"/>
                </a:solidFill>
                <a:latin typeface="Calibri" pitchFamily="34" charset="0"/>
                <a:cs typeface="Calibri" pitchFamily="34" charset="0"/>
              </a:rPr>
              <a:t>and are able </a:t>
            </a:r>
            <a:br>
              <a:rPr lang="en-GB" sz="2800" dirty="0">
                <a:solidFill>
                  <a:schemeClr val="bg2"/>
                </a:solidFill>
                <a:latin typeface="Calibri" pitchFamily="34" charset="0"/>
                <a:cs typeface="Calibri" pitchFamily="34" charset="0"/>
              </a:rPr>
            </a:br>
            <a:r>
              <a:rPr lang="en-GB" sz="2800" dirty="0">
                <a:solidFill>
                  <a:schemeClr val="bg2"/>
                </a:solidFill>
                <a:latin typeface="Calibri" pitchFamily="34" charset="0"/>
                <a:cs typeface="Calibri" pitchFamily="34" charset="0"/>
              </a:rPr>
              <a:t>to function efficiently over a </a:t>
            </a:r>
            <a:br>
              <a:rPr lang="en-GB" sz="2800" dirty="0">
                <a:solidFill>
                  <a:schemeClr val="bg2"/>
                </a:solidFill>
                <a:latin typeface="Calibri" pitchFamily="34" charset="0"/>
                <a:cs typeface="Calibri" pitchFamily="34" charset="0"/>
              </a:rPr>
            </a:br>
            <a:r>
              <a:rPr lang="en-GB" sz="2800" dirty="0">
                <a:solidFill>
                  <a:schemeClr val="bg2"/>
                </a:solidFill>
                <a:latin typeface="Calibri" pitchFamily="34" charset="0"/>
                <a:cs typeface="Calibri" pitchFamily="34" charset="0"/>
              </a:rPr>
              <a:t>long period of time. </a:t>
            </a:r>
          </a:p>
          <a:p>
            <a:pPr>
              <a:buFont typeface="Wingdings" pitchFamily="2" charset="2"/>
              <a:buChar char="§"/>
            </a:pPr>
            <a:endParaRPr lang="en-GB" sz="2400" dirty="0">
              <a:solidFill>
                <a:schemeClr val="bg2"/>
              </a:solidFill>
            </a:endParaRPr>
          </a:p>
        </p:txBody>
      </p:sp>
      <p:pic>
        <p:nvPicPr>
          <p:cNvPr id="5124" name="Picture 4" descr="http://blogs.loc.gov/digitalpreservation/files/2011/06/sustain.jpg"/>
          <p:cNvPicPr>
            <a:picLocks noChangeAspect="1" noChangeArrowheads="1"/>
          </p:cNvPicPr>
          <p:nvPr/>
        </p:nvPicPr>
        <p:blipFill>
          <a:blip r:embed="rId2" cstate="print"/>
          <a:srcRect/>
          <a:stretch>
            <a:fillRect/>
          </a:stretch>
        </p:blipFill>
        <p:spPr bwMode="auto">
          <a:xfrm>
            <a:off x="4857750" y="3000375"/>
            <a:ext cx="4052888" cy="3328988"/>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wipe(down)">
                                      <p:cBhvr>
                                        <p:cTn id="12"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ttp://www.imagine.uwo.ca/images/sustainability-diagram21.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1688" y="857250"/>
            <a:ext cx="5143500" cy="51435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http://www.avenuesocial.com/blog/wp-content/uploads/2011/08/engagement-marketing.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00750" y="4725988"/>
            <a:ext cx="3214688" cy="2132012"/>
          </a:xfrm>
          <a:prstGeom prst="rect">
            <a:avLst/>
          </a:prstGeom>
          <a:noFill/>
          <a:ln w="9525">
            <a:noFill/>
            <a:miter lim="800000"/>
            <a:headEnd/>
            <a:tailEnd/>
          </a:ln>
        </p:spPr>
      </p:pic>
      <p:sp>
        <p:nvSpPr>
          <p:cNvPr id="7171" name="Title 1"/>
          <p:cNvSpPr>
            <a:spLocks noGrp="1"/>
          </p:cNvSpPr>
          <p:nvPr>
            <p:ph type="title"/>
          </p:nvPr>
        </p:nvSpPr>
        <p:spPr>
          <a:xfrm>
            <a:off x="467544" y="142852"/>
            <a:ext cx="8208912" cy="1080120"/>
          </a:xfrm>
        </p:spPr>
        <p:txBody>
          <a:bodyPr/>
          <a:lstStyle/>
          <a:p>
            <a:pPr algn="ctr"/>
            <a:r>
              <a:rPr lang="en-GB" sz="4000" b="1" dirty="0" smtClean="0">
                <a:solidFill>
                  <a:srgbClr val="FF0000"/>
                </a:solidFill>
              </a:rPr>
              <a:t>Economic Sustainability</a:t>
            </a:r>
          </a:p>
        </p:txBody>
      </p:sp>
      <p:sp>
        <p:nvSpPr>
          <p:cNvPr id="7172" name="Rectangle 4"/>
          <p:cNvSpPr>
            <a:spLocks noChangeArrowheads="1"/>
          </p:cNvSpPr>
          <p:nvPr/>
        </p:nvSpPr>
        <p:spPr bwMode="auto">
          <a:xfrm>
            <a:off x="428625" y="1214422"/>
            <a:ext cx="8358188" cy="3908762"/>
          </a:xfrm>
          <a:prstGeom prst="rect">
            <a:avLst/>
          </a:prstGeom>
          <a:noFill/>
          <a:ln w="9525">
            <a:noFill/>
            <a:miter lim="800000"/>
            <a:headEnd/>
            <a:tailEnd/>
          </a:ln>
        </p:spPr>
        <p:txBody>
          <a:bodyPr>
            <a:spAutoFit/>
          </a:bodyPr>
          <a:lstStyle/>
          <a:p>
            <a:pPr>
              <a:buFont typeface="Wingdings" pitchFamily="2" charset="2"/>
              <a:buChar char="§"/>
            </a:pPr>
            <a:r>
              <a:rPr lang="en-GB" sz="2400" dirty="0">
                <a:solidFill>
                  <a:schemeClr val="bg2"/>
                </a:solidFill>
              </a:rPr>
              <a:t> </a:t>
            </a:r>
            <a:r>
              <a:rPr lang="en-GB" sz="2800" dirty="0">
                <a:solidFill>
                  <a:schemeClr val="bg2"/>
                </a:solidFill>
                <a:latin typeface="Calibri" pitchFamily="34" charset="0"/>
                <a:cs typeface="Calibri" pitchFamily="34" charset="0"/>
              </a:rPr>
              <a:t>The idea is to promote use of those resources that is both efficient and responsible, and likely to provide long-tem benefits. </a:t>
            </a:r>
          </a:p>
          <a:p>
            <a:pPr>
              <a:buFont typeface="Wingdings" pitchFamily="2" charset="2"/>
              <a:buChar char="§"/>
            </a:pPr>
            <a:endParaRPr lang="en-GB" sz="2800" dirty="0">
              <a:solidFill>
                <a:schemeClr val="bg2"/>
              </a:solidFill>
              <a:latin typeface="Calibri" pitchFamily="34" charset="0"/>
              <a:cs typeface="Calibri" pitchFamily="34" charset="0"/>
            </a:endParaRPr>
          </a:p>
          <a:p>
            <a:pPr>
              <a:buFont typeface="Wingdings" pitchFamily="2" charset="2"/>
              <a:buChar char="§"/>
            </a:pPr>
            <a:r>
              <a:rPr lang="en-GB" sz="2800" dirty="0">
                <a:solidFill>
                  <a:schemeClr val="bg2"/>
                </a:solidFill>
                <a:latin typeface="Calibri" pitchFamily="34" charset="0"/>
                <a:cs typeface="Calibri" pitchFamily="34" charset="0"/>
              </a:rPr>
              <a:t> In the case of a business operation, economic sustainability calls for using resources so that the </a:t>
            </a:r>
            <a:r>
              <a:rPr lang="en-GB" sz="2800" u="sng" dirty="0">
                <a:solidFill>
                  <a:schemeClr val="bg2"/>
                </a:solidFill>
                <a:latin typeface="Calibri" pitchFamily="34" charset="0"/>
                <a:cs typeface="Calibri" pitchFamily="34" charset="0"/>
              </a:rPr>
              <a:t>business continues to function over a number of years</a:t>
            </a:r>
            <a:r>
              <a:rPr lang="en-GB" sz="2800" dirty="0">
                <a:solidFill>
                  <a:schemeClr val="bg2"/>
                </a:solidFill>
                <a:latin typeface="Calibri" pitchFamily="34" charset="0"/>
                <a:cs typeface="Calibri" pitchFamily="34" charset="0"/>
              </a:rPr>
              <a:t>, while consistently returning a profit. </a:t>
            </a:r>
          </a:p>
          <a:p>
            <a:pPr>
              <a:buFont typeface="Wingdings" pitchFamily="2" charset="2"/>
              <a:buChar char="§"/>
            </a:pPr>
            <a:endParaRPr lang="en-GB" sz="2400" dirty="0">
              <a:solidFill>
                <a:schemeClr val="bg2"/>
              </a:solidFill>
            </a:endParaRPr>
          </a:p>
        </p:txBody>
      </p:sp>
      <p:pic>
        <p:nvPicPr>
          <p:cNvPr id="7173" name="Picture 12" descr="http://www.avenuesocial.com/blog/wp-content/uploads/2011/08/engagement-marketing.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00375" y="4725988"/>
            <a:ext cx="3214688" cy="2132012"/>
          </a:xfrm>
          <a:prstGeom prst="rect">
            <a:avLst/>
          </a:prstGeom>
          <a:noFill/>
          <a:ln w="9525">
            <a:noFill/>
            <a:miter lim="800000"/>
            <a:headEnd/>
            <a:tailEnd/>
          </a:ln>
        </p:spPr>
      </p:pic>
      <p:pic>
        <p:nvPicPr>
          <p:cNvPr id="7174" name="Picture 12" descr="http://www.avenuesocial.com/blog/wp-content/uploads/2011/08/engagement-marketing.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725988"/>
            <a:ext cx="3214688" cy="213201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wipe(down)">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wipe(down)">
                                      <p:cBhvr>
                                        <p:cTn id="12" dur="500"/>
                                        <p:tgtEl>
                                          <p:spTgt spid="7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GB" sz="4000" b="1" dirty="0" smtClean="0">
                <a:solidFill>
                  <a:srgbClr val="FF0000"/>
                </a:solidFill>
              </a:rPr>
              <a:t>Economic Sustainability</a:t>
            </a:r>
            <a:endParaRPr lang="en-GB" sz="4000" dirty="0" smtClean="0">
              <a:solidFill>
                <a:srgbClr val="FF0000"/>
              </a:solidFill>
            </a:endParaRPr>
          </a:p>
        </p:txBody>
      </p:sp>
      <p:sp>
        <p:nvSpPr>
          <p:cNvPr id="8195" name="Content Placeholder 2"/>
          <p:cNvSpPr>
            <a:spLocks noGrp="1"/>
          </p:cNvSpPr>
          <p:nvPr>
            <p:ph idx="1"/>
          </p:nvPr>
        </p:nvSpPr>
        <p:spPr/>
        <p:txBody>
          <a:bodyPr/>
          <a:lstStyle/>
          <a:p>
            <a:r>
              <a:rPr lang="en-GB" sz="2800" dirty="0" smtClean="0">
                <a:solidFill>
                  <a:schemeClr val="bg2"/>
                </a:solidFill>
              </a:rPr>
              <a:t>In most scenarios, the measure of economic sustainability is presented in monetary terms. </a:t>
            </a:r>
          </a:p>
          <a:p>
            <a:endParaRPr lang="en-GB" sz="2800" dirty="0" smtClean="0">
              <a:solidFill>
                <a:schemeClr val="bg2"/>
              </a:solidFill>
            </a:endParaRPr>
          </a:p>
          <a:p>
            <a:r>
              <a:rPr lang="en-GB" sz="2800" dirty="0" smtClean="0">
                <a:solidFill>
                  <a:schemeClr val="bg2"/>
                </a:solidFill>
              </a:rPr>
              <a:t>The worth of assets and resources in dollar figures is common, as is identifying the amount of </a:t>
            </a:r>
            <a:br>
              <a:rPr lang="en-GB" sz="2800" dirty="0" smtClean="0">
                <a:solidFill>
                  <a:schemeClr val="bg2"/>
                </a:solidFill>
              </a:rPr>
            </a:br>
            <a:r>
              <a:rPr lang="en-GB" sz="2800" dirty="0" smtClean="0">
                <a:solidFill>
                  <a:schemeClr val="bg2"/>
                </a:solidFill>
              </a:rPr>
              <a:t>return generated by the efficient use of </a:t>
            </a:r>
            <a:br>
              <a:rPr lang="en-GB" sz="2800" dirty="0" smtClean="0">
                <a:solidFill>
                  <a:schemeClr val="bg2"/>
                </a:solidFill>
              </a:rPr>
            </a:br>
            <a:r>
              <a:rPr lang="en-GB" sz="2800" dirty="0" smtClean="0">
                <a:solidFill>
                  <a:schemeClr val="bg2"/>
                </a:solidFill>
              </a:rPr>
              <a:t>those resources. </a:t>
            </a:r>
          </a:p>
          <a:p>
            <a:endParaRPr lang="en-GB" sz="1600" dirty="0" smtClean="0"/>
          </a:p>
          <a:p>
            <a:endParaRPr lang="en-GB" sz="1600" dirty="0" smtClean="0"/>
          </a:p>
        </p:txBody>
      </p:sp>
      <p:pic>
        <p:nvPicPr>
          <p:cNvPr id="8196" name="Picture 10" descr="http://www.coralforcouncil.com/wp-content/uploads/2012/01/Economic-Development-207x300.png"/>
          <p:cNvPicPr>
            <a:picLocks noChangeAspect="1" noChangeArrowheads="1"/>
          </p:cNvPicPr>
          <p:nvPr/>
        </p:nvPicPr>
        <p:blipFill>
          <a:blip r:embed="rId2" cstate="print"/>
          <a:srcRect/>
          <a:stretch>
            <a:fillRect/>
          </a:stretch>
        </p:blipFill>
        <p:spPr bwMode="auto">
          <a:xfrm>
            <a:off x="6786563" y="3643313"/>
            <a:ext cx="1971675" cy="28575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down)">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us.123rf.com/400wm/400/400/kgtoh/kgtoh1108/kgtoh110800089/10287804-background-concept-wordcloud-illustration-of-cost-benefit-analysis-international.jpg"/>
          <p:cNvPicPr>
            <a:picLocks noChangeAspect="1" noChangeArrowheads="1"/>
          </p:cNvPicPr>
          <p:nvPr/>
        </p:nvPicPr>
        <p:blipFill>
          <a:blip r:embed="rId2" cstate="print"/>
          <a:srcRect/>
          <a:stretch>
            <a:fillRect/>
          </a:stretch>
        </p:blipFill>
        <p:spPr bwMode="auto">
          <a:xfrm>
            <a:off x="1500188" y="1357313"/>
            <a:ext cx="6215062" cy="430371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142852"/>
            <a:ext cx="8208912" cy="1080120"/>
          </a:xfrm>
        </p:spPr>
        <p:txBody>
          <a:bodyPr/>
          <a:lstStyle/>
          <a:p>
            <a:pPr algn="ctr"/>
            <a:r>
              <a:rPr lang="en-GB" sz="4000" b="1" dirty="0" smtClean="0">
                <a:solidFill>
                  <a:srgbClr val="FF0000"/>
                </a:solidFill>
              </a:rPr>
              <a:t>Cost-Benefit Analysis</a:t>
            </a:r>
          </a:p>
        </p:txBody>
      </p:sp>
      <p:sp>
        <p:nvSpPr>
          <p:cNvPr id="10243" name="Content Placeholder 2"/>
          <p:cNvSpPr>
            <a:spLocks noGrp="1"/>
          </p:cNvSpPr>
          <p:nvPr>
            <p:ph idx="1"/>
          </p:nvPr>
        </p:nvSpPr>
        <p:spPr>
          <a:xfrm>
            <a:off x="428596" y="1142984"/>
            <a:ext cx="8229600" cy="3886200"/>
          </a:xfrm>
        </p:spPr>
        <p:txBody>
          <a:bodyPr/>
          <a:lstStyle/>
          <a:p>
            <a:r>
              <a:rPr lang="en-GB" sz="2800" dirty="0" smtClean="0">
                <a:solidFill>
                  <a:schemeClr val="bg2"/>
                </a:solidFill>
              </a:rPr>
              <a:t>is a systematic process for calculating and comparing benefits and costs of a project or decision</a:t>
            </a:r>
          </a:p>
          <a:p>
            <a:pPr>
              <a:buFont typeface="Wingdings" pitchFamily="2" charset="2"/>
              <a:buNone/>
            </a:pPr>
            <a:r>
              <a:rPr lang="en-GB" sz="2800" u="sng" dirty="0" smtClean="0">
                <a:solidFill>
                  <a:srgbClr val="FF0000"/>
                </a:solidFill>
              </a:rPr>
              <a:t>CBA has two purposes</a:t>
            </a:r>
            <a:r>
              <a:rPr lang="en-GB" sz="2800" dirty="0" smtClean="0">
                <a:solidFill>
                  <a:srgbClr val="FF0000"/>
                </a:solidFill>
              </a:rPr>
              <a:t>:</a:t>
            </a:r>
          </a:p>
          <a:p>
            <a:r>
              <a:rPr lang="en-GB" sz="2800" dirty="0" smtClean="0">
                <a:solidFill>
                  <a:schemeClr val="bg2"/>
                </a:solidFill>
              </a:rPr>
              <a:t>To determine if it is a sound investment/decision (justification/feasibility),</a:t>
            </a:r>
          </a:p>
          <a:p>
            <a:r>
              <a:rPr lang="en-GB" sz="2800" dirty="0" smtClean="0">
                <a:solidFill>
                  <a:schemeClr val="bg2"/>
                </a:solidFill>
              </a:rPr>
              <a:t>To provide a basis for comparing projects. It involves comparing the total expected cost of each option </a:t>
            </a:r>
            <a:br>
              <a:rPr lang="en-GB" sz="2800" dirty="0" smtClean="0">
                <a:solidFill>
                  <a:schemeClr val="bg2"/>
                </a:solidFill>
              </a:rPr>
            </a:br>
            <a:r>
              <a:rPr lang="en-GB" sz="2800" dirty="0" smtClean="0">
                <a:solidFill>
                  <a:schemeClr val="bg2"/>
                </a:solidFill>
              </a:rPr>
              <a:t>against the total expected benefits, </a:t>
            </a:r>
            <a:br>
              <a:rPr lang="en-GB" sz="2800" dirty="0" smtClean="0">
                <a:solidFill>
                  <a:schemeClr val="bg2"/>
                </a:solidFill>
              </a:rPr>
            </a:br>
            <a:r>
              <a:rPr lang="en-GB" sz="2800" dirty="0" smtClean="0">
                <a:solidFill>
                  <a:schemeClr val="bg2"/>
                </a:solidFill>
              </a:rPr>
              <a:t>to see whether the benefits </a:t>
            </a:r>
            <a:br>
              <a:rPr lang="en-GB" sz="2800" dirty="0" smtClean="0">
                <a:solidFill>
                  <a:schemeClr val="bg2"/>
                </a:solidFill>
              </a:rPr>
            </a:br>
            <a:r>
              <a:rPr lang="en-GB" sz="2800" dirty="0" smtClean="0">
                <a:solidFill>
                  <a:schemeClr val="bg2"/>
                </a:solidFill>
              </a:rPr>
              <a:t>outweigh the costs, and by how </a:t>
            </a:r>
            <a:br>
              <a:rPr lang="en-GB" sz="2800" dirty="0" smtClean="0">
                <a:solidFill>
                  <a:schemeClr val="bg2"/>
                </a:solidFill>
              </a:rPr>
            </a:br>
            <a:r>
              <a:rPr lang="en-GB" sz="2800" dirty="0" smtClean="0">
                <a:solidFill>
                  <a:schemeClr val="bg2"/>
                </a:solidFill>
              </a:rPr>
              <a:t>much.</a:t>
            </a:r>
          </a:p>
          <a:p>
            <a:endParaRPr lang="en-GB" sz="2400" dirty="0" smtClean="0"/>
          </a:p>
        </p:txBody>
      </p:sp>
      <p:pic>
        <p:nvPicPr>
          <p:cNvPr id="10244" name="Picture 2" descr="http://blog.dnagenotek.com/Portals/52977/images/bigstock-Cost-Benefit-Analysis-Concept--15850994-resized-600.jpg"/>
          <p:cNvPicPr>
            <a:picLocks noChangeAspect="1" noChangeArrowheads="1"/>
          </p:cNvPicPr>
          <p:nvPr/>
        </p:nvPicPr>
        <p:blipFill>
          <a:blip r:embed="rId2" cstate="print"/>
          <a:srcRect/>
          <a:stretch>
            <a:fillRect/>
          </a:stretch>
        </p:blipFill>
        <p:spPr bwMode="auto">
          <a:xfrm>
            <a:off x="6000760" y="4500570"/>
            <a:ext cx="2857489" cy="189116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down)">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down)">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28596" y="134302"/>
            <a:ext cx="8208912" cy="1080120"/>
          </a:xfrm>
        </p:spPr>
        <p:txBody>
          <a:bodyPr/>
          <a:lstStyle/>
          <a:p>
            <a:pPr algn="ctr"/>
            <a:r>
              <a:rPr lang="en-GB" sz="4000" b="1" dirty="0" smtClean="0">
                <a:solidFill>
                  <a:srgbClr val="FF0000"/>
                </a:solidFill>
              </a:rPr>
              <a:t>Cost-Benefit Analysis</a:t>
            </a:r>
            <a:endParaRPr lang="en-GB" sz="4000" dirty="0" smtClean="0">
              <a:solidFill>
                <a:srgbClr val="FF0000"/>
              </a:solidFill>
            </a:endParaRPr>
          </a:p>
        </p:txBody>
      </p:sp>
      <p:sp>
        <p:nvSpPr>
          <p:cNvPr id="11267" name="Content Placeholder 2"/>
          <p:cNvSpPr>
            <a:spLocks noGrp="1"/>
          </p:cNvSpPr>
          <p:nvPr>
            <p:ph idx="1"/>
          </p:nvPr>
        </p:nvSpPr>
        <p:spPr>
          <a:xfrm>
            <a:off x="2857488" y="1142984"/>
            <a:ext cx="6072230" cy="3886200"/>
          </a:xfrm>
        </p:spPr>
        <p:txBody>
          <a:bodyPr/>
          <a:lstStyle/>
          <a:p>
            <a:r>
              <a:rPr lang="en-GB" sz="2800" dirty="0" smtClean="0">
                <a:solidFill>
                  <a:schemeClr val="bg2"/>
                </a:solidFill>
              </a:rPr>
              <a:t>A cost benefit analysis finds, quantifies, and </a:t>
            </a:r>
            <a:r>
              <a:rPr lang="en-GB" sz="2800" u="sng" dirty="0" smtClean="0">
                <a:solidFill>
                  <a:schemeClr val="bg2"/>
                </a:solidFill>
              </a:rPr>
              <a:t>adds all the positive </a:t>
            </a:r>
            <a:r>
              <a:rPr lang="en-GB" sz="2800" dirty="0" smtClean="0">
                <a:solidFill>
                  <a:schemeClr val="bg2"/>
                </a:solidFill>
              </a:rPr>
              <a:t>factors. These are the benefits. </a:t>
            </a:r>
          </a:p>
          <a:p>
            <a:r>
              <a:rPr lang="en-GB" sz="2800" dirty="0" smtClean="0">
                <a:solidFill>
                  <a:schemeClr val="bg2"/>
                </a:solidFill>
              </a:rPr>
              <a:t>Then it identifies, quantifies, and </a:t>
            </a:r>
            <a:r>
              <a:rPr lang="en-GB" sz="2800" u="sng" dirty="0" smtClean="0">
                <a:solidFill>
                  <a:schemeClr val="bg2"/>
                </a:solidFill>
              </a:rPr>
              <a:t>subtracts all the negatives</a:t>
            </a:r>
            <a:r>
              <a:rPr lang="en-GB" sz="2800" dirty="0" smtClean="0">
                <a:solidFill>
                  <a:schemeClr val="bg2"/>
                </a:solidFill>
              </a:rPr>
              <a:t>, the costs. </a:t>
            </a:r>
          </a:p>
          <a:p>
            <a:r>
              <a:rPr lang="en-GB" sz="2800" dirty="0" smtClean="0">
                <a:solidFill>
                  <a:schemeClr val="bg2"/>
                </a:solidFill>
              </a:rPr>
              <a:t>The </a:t>
            </a:r>
            <a:r>
              <a:rPr lang="en-GB" sz="2800" u="sng" dirty="0" smtClean="0">
                <a:solidFill>
                  <a:schemeClr val="bg2"/>
                </a:solidFill>
              </a:rPr>
              <a:t>difference</a:t>
            </a:r>
            <a:r>
              <a:rPr lang="en-GB" sz="2800" dirty="0" smtClean="0">
                <a:solidFill>
                  <a:schemeClr val="bg2"/>
                </a:solidFill>
              </a:rPr>
              <a:t> between the two indicates whether the planned action is advisable. </a:t>
            </a:r>
          </a:p>
          <a:p>
            <a:r>
              <a:rPr lang="en-GB" sz="2800" dirty="0" smtClean="0">
                <a:solidFill>
                  <a:schemeClr val="bg2"/>
                </a:solidFill>
              </a:rPr>
              <a:t>The real trick to doing a cost benefit analysis well is making sure you include all the costs and all the benefits and properly quantify them.</a:t>
            </a:r>
          </a:p>
        </p:txBody>
      </p:sp>
      <p:pic>
        <p:nvPicPr>
          <p:cNvPr id="11268" name="Picture 2" descr="http://pmstudycircle.com/wp-content/uploads/2012/07/Cost-Benefit-or-Benefit-Cost-Analysis.jpg"/>
          <p:cNvPicPr>
            <a:picLocks noChangeAspect="1" noChangeArrowheads="1"/>
          </p:cNvPicPr>
          <p:nvPr/>
        </p:nvPicPr>
        <p:blipFill>
          <a:blip r:embed="rId2" cstate="print"/>
          <a:srcRect/>
          <a:stretch>
            <a:fillRect/>
          </a:stretch>
        </p:blipFill>
        <p:spPr bwMode="auto">
          <a:xfrm>
            <a:off x="0" y="1785938"/>
            <a:ext cx="2667000" cy="385762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dow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dow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down)">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257</TotalTime>
  <Words>938</Words>
  <Application>Microsoft Macintosh PowerPoint</Application>
  <PresentationFormat>On-screen Show (4:3)</PresentationFormat>
  <Paragraphs>81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Times New Roman</vt:lpstr>
      <vt:lpstr>Wingdings</vt:lpstr>
      <vt:lpstr>Theme1</vt:lpstr>
      <vt:lpstr>Level 2  Business Studies </vt:lpstr>
      <vt:lpstr>Sustainability expectations (economic) </vt:lpstr>
      <vt:lpstr>Economic Sustainability</vt:lpstr>
      <vt:lpstr>PowerPoint Presentation</vt:lpstr>
      <vt:lpstr>Economic Sustainability</vt:lpstr>
      <vt:lpstr>Economic Sustainability</vt:lpstr>
      <vt:lpstr>PowerPoint Presentation</vt:lpstr>
      <vt:lpstr>Cost-Benefit Analysis</vt:lpstr>
      <vt:lpstr>Cost-Benefit Analysis</vt:lpstr>
      <vt:lpstr>PowerPoint Presentation</vt:lpstr>
      <vt:lpstr>Cost-Benefit Analysis</vt:lpstr>
      <vt:lpstr>Example Cost Benefit Analysis</vt:lpstr>
      <vt:lpstr>Example Cost Benefit Analysis</vt:lpstr>
      <vt:lpstr>Importance of a CBA A cost-effectiveness analysis suggests how to:</vt:lpstr>
      <vt:lpstr>PowerPoint Presentation</vt:lpstr>
      <vt:lpstr>Reasons for  Economic Sustainability</vt:lpstr>
      <vt:lpstr>Importance of Economic Sustainability</vt:lpstr>
      <vt:lpstr>Impact on the  New Zealand Economy</vt:lpstr>
      <vt:lpstr>Importance of Economic Sustainability</vt:lpstr>
      <vt:lpstr>Importance of Economic Sustainability</vt:lpstr>
      <vt:lpstr>PowerPoint Presentation</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Systems</dc:title>
  <cp:lastModifiedBy>Microsoft Office User</cp:lastModifiedBy>
  <cp:revision>35</cp:revision>
  <dcterms:created xsi:type="dcterms:W3CDTF">2011-09-14T00:05:33Z</dcterms:created>
  <dcterms:modified xsi:type="dcterms:W3CDTF">2019-01-13T01:50:23Z</dcterms:modified>
</cp:coreProperties>
</file>