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256" r:id="rId2"/>
    <p:sldId id="269" r:id="rId3"/>
    <p:sldId id="271" r:id="rId4"/>
    <p:sldId id="335" r:id="rId5"/>
    <p:sldId id="336" r:id="rId6"/>
    <p:sldId id="337" r:id="rId7"/>
    <p:sldId id="338" r:id="rId8"/>
    <p:sldId id="339" r:id="rId9"/>
    <p:sldId id="340" r:id="rId10"/>
    <p:sldId id="341" r:id="rId11"/>
    <p:sldId id="342" r:id="rId12"/>
    <p:sldId id="343" r:id="rId13"/>
    <p:sldId id="344" r:id="rId14"/>
    <p:sldId id="354" r:id="rId15"/>
    <p:sldId id="348" r:id="rId16"/>
    <p:sldId id="352" r:id="rId17"/>
    <p:sldId id="350" r:id="rId18"/>
    <p:sldId id="349" r:id="rId19"/>
    <p:sldId id="351" r:id="rId20"/>
    <p:sldId id="353" r:id="rId21"/>
    <p:sldId id="294" r:id="rId22"/>
    <p:sldId id="297" r:id="rId23"/>
    <p:sldId id="274" r:id="rId24"/>
    <p:sldId id="334" r:id="rId25"/>
    <p:sldId id="345" r:id="rId26"/>
    <p:sldId id="272" r:id="rId27"/>
    <p:sldId id="346" r:id="rId28"/>
    <p:sldId id="347" r:id="rId29"/>
    <p:sldId id="293" r:id="rId30"/>
    <p:sldId id="279" r:id="rId31"/>
    <p:sldId id="280" r:id="rId32"/>
    <p:sldId id="328" r:id="rId33"/>
    <p:sldId id="313" r:id="rId34"/>
    <p:sldId id="312" r:id="rId35"/>
    <p:sldId id="282" r:id="rId36"/>
    <p:sldId id="284" r:id="rId37"/>
    <p:sldId id="302" r:id="rId38"/>
    <p:sldId id="303" r:id="rId39"/>
    <p:sldId id="304" r:id="rId40"/>
    <p:sldId id="305" r:id="rId41"/>
    <p:sldId id="307" r:id="rId42"/>
    <p:sldId id="308" r:id="rId43"/>
    <p:sldId id="309" r:id="rId44"/>
    <p:sldId id="310" r:id="rId45"/>
    <p:sldId id="311" r:id="rId46"/>
    <p:sldId id="285" r:id="rId47"/>
    <p:sldId id="286" r:id="rId48"/>
    <p:sldId id="296" r:id="rId49"/>
    <p:sldId id="257" r:id="rId50"/>
    <p:sldId id="258" r:id="rId51"/>
    <p:sldId id="259" r:id="rId52"/>
    <p:sldId id="314" r:id="rId53"/>
    <p:sldId id="260" r:id="rId54"/>
    <p:sldId id="262" r:id="rId55"/>
    <p:sldId id="261" r:id="rId56"/>
    <p:sldId id="287" r:id="rId57"/>
    <p:sldId id="315" r:id="rId58"/>
    <p:sldId id="264" r:id="rId59"/>
    <p:sldId id="265" r:id="rId60"/>
    <p:sldId id="266" r:id="rId61"/>
    <p:sldId id="318" r:id="rId62"/>
    <p:sldId id="319" r:id="rId63"/>
    <p:sldId id="320" r:id="rId64"/>
    <p:sldId id="321" r:id="rId65"/>
    <p:sldId id="322" r:id="rId66"/>
    <p:sldId id="329" r:id="rId67"/>
    <p:sldId id="330" r:id="rId68"/>
    <p:sldId id="357" r:id="rId69"/>
    <p:sldId id="358" r:id="rId70"/>
    <p:sldId id="331" r:id="rId71"/>
    <p:sldId id="332" r:id="rId72"/>
    <p:sldId id="333" r:id="rId73"/>
    <p:sldId id="356" r:id="rId74"/>
    <p:sldId id="355" r:id="rId75"/>
    <p:sldId id="268"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86"/>
  </p:normalViewPr>
  <p:slideViewPr>
    <p:cSldViewPr>
      <p:cViewPr varScale="1">
        <p:scale>
          <a:sx n="109" d="100"/>
          <a:sy n="109" d="100"/>
        </p:scale>
        <p:origin x="1720" y="17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0880"/>
    </p:cViewPr>
  </p:sorterViewPr>
  <p:notesViewPr>
    <p:cSldViewPr>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7E161D-8AA9-4B86-8A72-82B1CA18E654}" type="datetimeFigureOut">
              <a:rPr lang="en-NZ" smtClean="0"/>
              <a:t>15/10/20</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D38D6-8138-447D-B05D-28ABD7134B38}" type="slidenum">
              <a:rPr lang="en-NZ" smtClean="0"/>
              <a:t>‹#›</a:t>
            </a:fld>
            <a:endParaRPr lang="en-NZ"/>
          </a:p>
        </p:txBody>
      </p:sp>
    </p:spTree>
    <p:extLst>
      <p:ext uri="{BB962C8B-B14F-4D97-AF65-F5344CB8AC3E}">
        <p14:creationId xmlns:p14="http://schemas.microsoft.com/office/powerpoint/2010/main" val="3130709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fld id="{DE6AEA68-D2D4-4960-9147-33BE4FEB6164}" type="slidenum">
              <a:rPr lang="en-US" altLang="en-US" sz="1200"/>
              <a:pPr/>
              <a:t>65</a:t>
            </a:fld>
            <a:endParaRPr lang="en-US" altLang="en-US"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746534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E5D38D6-8138-447D-B05D-28ABD7134B38}" type="slidenum">
              <a:rPr lang="en-NZ" smtClean="0"/>
              <a:t>70</a:t>
            </a:fld>
            <a:endParaRPr lang="en-NZ"/>
          </a:p>
        </p:txBody>
      </p:sp>
    </p:spTree>
    <p:extLst>
      <p:ext uri="{BB962C8B-B14F-4D97-AF65-F5344CB8AC3E}">
        <p14:creationId xmlns:p14="http://schemas.microsoft.com/office/powerpoint/2010/main" val="798113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3C72CE-DBB3-47D5-8BCF-368543B9C13F}" type="datetimeFigureOut">
              <a:rPr lang="en-NZ" smtClean="0"/>
              <a:t>15/10/20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D924688-13D5-4BD7-A95B-E0980F755C7C}" type="slidenum">
              <a:rPr lang="en-NZ" smtClean="0"/>
              <a:t>‹#›</a:t>
            </a:fld>
            <a:endParaRPr lang="en-NZ"/>
          </a:p>
        </p:txBody>
      </p:sp>
    </p:spTree>
    <p:extLst>
      <p:ext uri="{BB962C8B-B14F-4D97-AF65-F5344CB8AC3E}">
        <p14:creationId xmlns:p14="http://schemas.microsoft.com/office/powerpoint/2010/main" val="3371478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3C72CE-DBB3-47D5-8BCF-368543B9C13F}" type="datetimeFigureOut">
              <a:rPr lang="en-NZ" smtClean="0"/>
              <a:t>15/10/20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D924688-13D5-4BD7-A95B-E0980F755C7C}" type="slidenum">
              <a:rPr lang="en-NZ" smtClean="0"/>
              <a:t>‹#›</a:t>
            </a:fld>
            <a:endParaRPr lang="en-NZ"/>
          </a:p>
        </p:txBody>
      </p:sp>
    </p:spTree>
    <p:extLst>
      <p:ext uri="{BB962C8B-B14F-4D97-AF65-F5344CB8AC3E}">
        <p14:creationId xmlns:p14="http://schemas.microsoft.com/office/powerpoint/2010/main" val="282738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3C72CE-DBB3-47D5-8BCF-368543B9C13F}" type="datetimeFigureOut">
              <a:rPr lang="en-NZ" smtClean="0"/>
              <a:t>15/10/20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D924688-13D5-4BD7-A95B-E0980F755C7C}" type="slidenum">
              <a:rPr lang="en-NZ" smtClean="0"/>
              <a:t>‹#›</a:t>
            </a:fld>
            <a:endParaRPr lang="en-NZ"/>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02126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3C72CE-DBB3-47D5-8BCF-368543B9C13F}" type="datetimeFigureOut">
              <a:rPr lang="en-NZ" smtClean="0"/>
              <a:t>15/10/20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D924688-13D5-4BD7-A95B-E0980F755C7C}" type="slidenum">
              <a:rPr lang="en-NZ" smtClean="0"/>
              <a:t>‹#›</a:t>
            </a:fld>
            <a:endParaRPr lang="en-NZ"/>
          </a:p>
        </p:txBody>
      </p:sp>
    </p:spTree>
    <p:extLst>
      <p:ext uri="{BB962C8B-B14F-4D97-AF65-F5344CB8AC3E}">
        <p14:creationId xmlns:p14="http://schemas.microsoft.com/office/powerpoint/2010/main" val="251878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3C72CE-DBB3-47D5-8BCF-368543B9C13F}" type="datetimeFigureOut">
              <a:rPr lang="en-NZ" smtClean="0"/>
              <a:t>15/10/20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D924688-13D5-4BD7-A95B-E0980F755C7C}" type="slidenum">
              <a:rPr lang="en-NZ" smtClean="0"/>
              <a:t>‹#›</a:t>
            </a:fld>
            <a:endParaRPr lang="en-NZ"/>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46056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3C72CE-DBB3-47D5-8BCF-368543B9C13F}" type="datetimeFigureOut">
              <a:rPr lang="en-NZ" smtClean="0"/>
              <a:t>15/10/20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D924688-13D5-4BD7-A95B-E0980F755C7C}" type="slidenum">
              <a:rPr lang="en-NZ" smtClean="0"/>
              <a:t>‹#›</a:t>
            </a:fld>
            <a:endParaRPr lang="en-NZ"/>
          </a:p>
        </p:txBody>
      </p:sp>
    </p:spTree>
    <p:extLst>
      <p:ext uri="{BB962C8B-B14F-4D97-AF65-F5344CB8AC3E}">
        <p14:creationId xmlns:p14="http://schemas.microsoft.com/office/powerpoint/2010/main" val="453377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3C72CE-DBB3-47D5-8BCF-368543B9C13F}" type="datetimeFigureOut">
              <a:rPr lang="en-NZ" smtClean="0"/>
              <a:t>15/10/20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D924688-13D5-4BD7-A95B-E0980F755C7C}" type="slidenum">
              <a:rPr lang="en-NZ" smtClean="0"/>
              <a:t>‹#›</a:t>
            </a:fld>
            <a:endParaRPr lang="en-NZ"/>
          </a:p>
        </p:txBody>
      </p:sp>
    </p:spTree>
    <p:extLst>
      <p:ext uri="{BB962C8B-B14F-4D97-AF65-F5344CB8AC3E}">
        <p14:creationId xmlns:p14="http://schemas.microsoft.com/office/powerpoint/2010/main" val="532358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3C72CE-DBB3-47D5-8BCF-368543B9C13F}" type="datetimeFigureOut">
              <a:rPr lang="en-NZ" smtClean="0"/>
              <a:t>15/10/20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D924688-13D5-4BD7-A95B-E0980F755C7C}" type="slidenum">
              <a:rPr lang="en-NZ" smtClean="0"/>
              <a:t>‹#›</a:t>
            </a:fld>
            <a:endParaRPr lang="en-NZ"/>
          </a:p>
        </p:txBody>
      </p:sp>
    </p:spTree>
    <p:extLst>
      <p:ext uri="{BB962C8B-B14F-4D97-AF65-F5344CB8AC3E}">
        <p14:creationId xmlns:p14="http://schemas.microsoft.com/office/powerpoint/2010/main" val="2691227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a:t>Click to edit Master title style</a:t>
            </a:r>
            <a:endParaRPr lang="en-NZ"/>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Online Image Placeholder 3"/>
          <p:cNvSpPr>
            <a:spLocks noGrp="1"/>
          </p:cNvSpPr>
          <p:nvPr>
            <p:ph type="clipArt" sz="half" idx="2"/>
          </p:nvPr>
        </p:nvSpPr>
        <p:spPr>
          <a:xfrm>
            <a:off x="4648200" y="1981200"/>
            <a:ext cx="3810000" cy="4114800"/>
          </a:xfrm>
        </p:spPr>
        <p:txBody>
          <a:bodyPr/>
          <a:lstStyle/>
          <a:p>
            <a:pPr lvl="0"/>
            <a:endParaRPr lang="en-NZ"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D8ACA2C-3861-4CAA-9B01-86C26E01CAB7}" type="slidenum">
              <a:rPr lang="en-US" altLang="en-US"/>
              <a:pPr>
                <a:defRPr/>
              </a:pPr>
              <a:t>‹#›</a:t>
            </a:fld>
            <a:endParaRPr lang="en-US" altLang="en-US"/>
          </a:p>
        </p:txBody>
      </p:sp>
    </p:spTree>
    <p:extLst>
      <p:ext uri="{BB962C8B-B14F-4D97-AF65-F5344CB8AC3E}">
        <p14:creationId xmlns:p14="http://schemas.microsoft.com/office/powerpoint/2010/main" val="1395111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a:t>Click to edit Master title style</a:t>
            </a:r>
            <a:endParaRPr lang="en-NZ"/>
          </a:p>
        </p:txBody>
      </p:sp>
      <p:sp>
        <p:nvSpPr>
          <p:cNvPr id="3" name="Online Image Placeholder 2"/>
          <p:cNvSpPr>
            <a:spLocks noGrp="1"/>
          </p:cNvSpPr>
          <p:nvPr>
            <p:ph type="clipArt" sz="half" idx="1"/>
          </p:nvPr>
        </p:nvSpPr>
        <p:spPr>
          <a:xfrm>
            <a:off x="685800" y="1981200"/>
            <a:ext cx="3810000" cy="4114800"/>
          </a:xfrm>
        </p:spPr>
        <p:txBody>
          <a:bodyPr/>
          <a:lstStyle/>
          <a:p>
            <a:pPr lvl="0"/>
            <a:endParaRPr lang="en-NZ"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C181418-C1E6-480A-B924-8283EFF7A59E}" type="slidenum">
              <a:rPr lang="en-US" altLang="en-US"/>
              <a:pPr>
                <a:defRPr/>
              </a:pPr>
              <a:t>‹#›</a:t>
            </a:fld>
            <a:endParaRPr lang="en-US" altLang="en-US"/>
          </a:p>
        </p:txBody>
      </p:sp>
    </p:spTree>
    <p:extLst>
      <p:ext uri="{BB962C8B-B14F-4D97-AF65-F5344CB8AC3E}">
        <p14:creationId xmlns:p14="http://schemas.microsoft.com/office/powerpoint/2010/main" val="1695172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3C72CE-DBB3-47D5-8BCF-368543B9C13F}" type="datetimeFigureOut">
              <a:rPr lang="en-NZ" smtClean="0"/>
              <a:t>15/10/20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D924688-13D5-4BD7-A95B-E0980F755C7C}" type="slidenum">
              <a:rPr lang="en-NZ" smtClean="0"/>
              <a:t>‹#›</a:t>
            </a:fld>
            <a:endParaRPr lang="en-NZ"/>
          </a:p>
        </p:txBody>
      </p:sp>
    </p:spTree>
    <p:extLst>
      <p:ext uri="{BB962C8B-B14F-4D97-AF65-F5344CB8AC3E}">
        <p14:creationId xmlns:p14="http://schemas.microsoft.com/office/powerpoint/2010/main" val="2834033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3C72CE-DBB3-47D5-8BCF-368543B9C13F}" type="datetimeFigureOut">
              <a:rPr lang="en-NZ" smtClean="0"/>
              <a:t>15/10/20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D924688-13D5-4BD7-A95B-E0980F755C7C}" type="slidenum">
              <a:rPr lang="en-NZ" smtClean="0"/>
              <a:t>‹#›</a:t>
            </a:fld>
            <a:endParaRPr lang="en-NZ"/>
          </a:p>
        </p:txBody>
      </p:sp>
    </p:spTree>
    <p:extLst>
      <p:ext uri="{BB962C8B-B14F-4D97-AF65-F5344CB8AC3E}">
        <p14:creationId xmlns:p14="http://schemas.microsoft.com/office/powerpoint/2010/main" val="835199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3C72CE-DBB3-47D5-8BCF-368543B9C13F}" type="datetimeFigureOut">
              <a:rPr lang="en-NZ" smtClean="0"/>
              <a:t>15/10/20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D924688-13D5-4BD7-A95B-E0980F755C7C}" type="slidenum">
              <a:rPr lang="en-NZ" smtClean="0"/>
              <a:t>‹#›</a:t>
            </a:fld>
            <a:endParaRPr lang="en-NZ"/>
          </a:p>
        </p:txBody>
      </p:sp>
    </p:spTree>
    <p:extLst>
      <p:ext uri="{BB962C8B-B14F-4D97-AF65-F5344CB8AC3E}">
        <p14:creationId xmlns:p14="http://schemas.microsoft.com/office/powerpoint/2010/main" val="44802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3C72CE-DBB3-47D5-8BCF-368543B9C13F}" type="datetimeFigureOut">
              <a:rPr lang="en-NZ" smtClean="0"/>
              <a:t>15/10/20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AD924688-13D5-4BD7-A95B-E0980F755C7C}" type="slidenum">
              <a:rPr lang="en-NZ" smtClean="0"/>
              <a:t>‹#›</a:t>
            </a:fld>
            <a:endParaRPr lang="en-NZ"/>
          </a:p>
        </p:txBody>
      </p:sp>
    </p:spTree>
    <p:extLst>
      <p:ext uri="{BB962C8B-B14F-4D97-AF65-F5344CB8AC3E}">
        <p14:creationId xmlns:p14="http://schemas.microsoft.com/office/powerpoint/2010/main" val="108371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3C72CE-DBB3-47D5-8BCF-368543B9C13F}" type="datetimeFigureOut">
              <a:rPr lang="en-NZ" smtClean="0"/>
              <a:t>15/10/20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AD924688-13D5-4BD7-A95B-E0980F755C7C}" type="slidenum">
              <a:rPr lang="en-NZ" smtClean="0"/>
              <a:t>‹#›</a:t>
            </a:fld>
            <a:endParaRPr lang="en-NZ"/>
          </a:p>
        </p:txBody>
      </p:sp>
    </p:spTree>
    <p:extLst>
      <p:ext uri="{BB962C8B-B14F-4D97-AF65-F5344CB8AC3E}">
        <p14:creationId xmlns:p14="http://schemas.microsoft.com/office/powerpoint/2010/main" val="2754236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C72CE-DBB3-47D5-8BCF-368543B9C13F}" type="datetimeFigureOut">
              <a:rPr lang="en-NZ" smtClean="0"/>
              <a:t>15/10/20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AD924688-13D5-4BD7-A95B-E0980F755C7C}" type="slidenum">
              <a:rPr lang="en-NZ" smtClean="0"/>
              <a:t>‹#›</a:t>
            </a:fld>
            <a:endParaRPr lang="en-NZ"/>
          </a:p>
        </p:txBody>
      </p:sp>
    </p:spTree>
    <p:extLst>
      <p:ext uri="{BB962C8B-B14F-4D97-AF65-F5344CB8AC3E}">
        <p14:creationId xmlns:p14="http://schemas.microsoft.com/office/powerpoint/2010/main" val="1800316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B3C72CE-DBB3-47D5-8BCF-368543B9C13F}" type="datetimeFigureOut">
              <a:rPr lang="en-NZ" smtClean="0"/>
              <a:t>15/10/20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D924688-13D5-4BD7-A95B-E0980F755C7C}" type="slidenum">
              <a:rPr lang="en-NZ" smtClean="0"/>
              <a:t>‹#›</a:t>
            </a:fld>
            <a:endParaRPr lang="en-NZ"/>
          </a:p>
        </p:txBody>
      </p:sp>
    </p:spTree>
    <p:extLst>
      <p:ext uri="{BB962C8B-B14F-4D97-AF65-F5344CB8AC3E}">
        <p14:creationId xmlns:p14="http://schemas.microsoft.com/office/powerpoint/2010/main" val="455903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3C72CE-DBB3-47D5-8BCF-368543B9C13F}" type="datetimeFigureOut">
              <a:rPr lang="en-NZ" smtClean="0"/>
              <a:t>15/10/20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D924688-13D5-4BD7-A95B-E0980F755C7C}" type="slidenum">
              <a:rPr lang="en-NZ" smtClean="0"/>
              <a:t>‹#›</a:t>
            </a:fld>
            <a:endParaRPr lang="en-NZ"/>
          </a:p>
        </p:txBody>
      </p:sp>
    </p:spTree>
    <p:extLst>
      <p:ext uri="{BB962C8B-B14F-4D97-AF65-F5344CB8AC3E}">
        <p14:creationId xmlns:p14="http://schemas.microsoft.com/office/powerpoint/2010/main" val="30475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3C72CE-DBB3-47D5-8BCF-368543B9C13F}" type="datetimeFigureOut">
              <a:rPr lang="en-NZ" smtClean="0"/>
              <a:t>15/10/20</a:t>
            </a:fld>
            <a:endParaRPr lang="en-NZ"/>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D924688-13D5-4BD7-A95B-E0980F755C7C}" type="slidenum">
              <a:rPr lang="en-NZ" smtClean="0"/>
              <a:t>‹#›</a:t>
            </a:fld>
            <a:endParaRPr lang="en-NZ"/>
          </a:p>
        </p:txBody>
      </p:sp>
    </p:spTree>
    <p:extLst>
      <p:ext uri="{BB962C8B-B14F-4D97-AF65-F5344CB8AC3E}">
        <p14:creationId xmlns:p14="http://schemas.microsoft.com/office/powerpoint/2010/main" val="4118172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6.jpeg"/></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1.jpeg"/></Relationships>
</file>

<file path=ppt/slides/_rels/slide7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t>Animal Behaviour</a:t>
            </a:r>
          </a:p>
        </p:txBody>
      </p:sp>
    </p:spTree>
    <p:extLst>
      <p:ext uri="{BB962C8B-B14F-4D97-AF65-F5344CB8AC3E}">
        <p14:creationId xmlns:p14="http://schemas.microsoft.com/office/powerpoint/2010/main" val="2076104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051720" y="642405"/>
            <a:ext cx="4359867" cy="2990652"/>
          </a:xfrm>
        </p:spPr>
      </p:pic>
      <p:sp>
        <p:nvSpPr>
          <p:cNvPr id="4" name="Content Placeholder 3"/>
          <p:cNvSpPr>
            <a:spLocks noGrp="1"/>
          </p:cNvSpPr>
          <p:nvPr>
            <p:ph sz="quarter" idx="2"/>
          </p:nvPr>
        </p:nvSpPr>
        <p:spPr>
          <a:xfrm>
            <a:off x="609600" y="3633057"/>
            <a:ext cx="7620000" cy="2544763"/>
          </a:xfrm>
        </p:spPr>
        <p:txBody>
          <a:bodyPr>
            <a:normAutofit/>
          </a:bodyPr>
          <a:lstStyle/>
          <a:p>
            <a:r>
              <a:rPr lang="en-US" sz="2400" dirty="0"/>
              <a:t>Using the Flight Zone to move animals</a:t>
            </a:r>
          </a:p>
          <a:p>
            <a:pPr lvl="1"/>
            <a:r>
              <a:rPr lang="en-US" sz="2400" dirty="0"/>
              <a:t>All animals have a point of balance, usually at their shoulders</a:t>
            </a:r>
          </a:p>
          <a:p>
            <a:pPr lvl="2"/>
            <a:r>
              <a:rPr lang="en-US" sz="2400" dirty="0"/>
              <a:t>Ahead of the ‘Point’ stops</a:t>
            </a:r>
          </a:p>
          <a:p>
            <a:pPr lvl="2"/>
            <a:r>
              <a:rPr lang="en-US" sz="2400" dirty="0"/>
              <a:t>Behind the ‘Point’ moves</a:t>
            </a:r>
          </a:p>
        </p:txBody>
      </p:sp>
    </p:spTree>
    <p:extLst>
      <p:ext uri="{BB962C8B-B14F-4D97-AF65-F5344CB8AC3E}">
        <p14:creationId xmlns:p14="http://schemas.microsoft.com/office/powerpoint/2010/main" val="252588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Flight zone is influenced by; </a:t>
            </a:r>
          </a:p>
        </p:txBody>
      </p:sp>
      <p:sp>
        <p:nvSpPr>
          <p:cNvPr id="3" name="Content Placeholder 2"/>
          <p:cNvSpPr>
            <a:spLocks noGrp="1"/>
          </p:cNvSpPr>
          <p:nvPr>
            <p:ph idx="1"/>
          </p:nvPr>
        </p:nvSpPr>
        <p:spPr/>
        <p:txBody>
          <a:bodyPr/>
          <a:lstStyle/>
          <a:p>
            <a:r>
              <a:rPr lang="en-US" sz="2600" dirty="0"/>
              <a:t>Previous handling- both negative and positive</a:t>
            </a:r>
          </a:p>
          <a:p>
            <a:r>
              <a:rPr lang="en-US" sz="2600" dirty="0"/>
              <a:t>Where you are approaching the animal from </a:t>
            </a:r>
          </a:p>
          <a:p>
            <a:r>
              <a:rPr lang="en-US" sz="2600" dirty="0"/>
              <a:t>Temperament</a:t>
            </a:r>
          </a:p>
          <a:p>
            <a:r>
              <a:rPr lang="en-US" sz="2600" dirty="0"/>
              <a:t>Size of the enclosure</a:t>
            </a:r>
          </a:p>
        </p:txBody>
      </p:sp>
      <p:pic>
        <p:nvPicPr>
          <p:cNvPr id="4" name="Picture 6" descr="lhbul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355976" y="3717032"/>
            <a:ext cx="4495800" cy="2682875"/>
          </a:xfrm>
          <a:prstGeom prst="rect">
            <a:avLst/>
          </a:prstGeom>
          <a:ln w="57150">
            <a:solidFill>
              <a:schemeClr val="tx2"/>
            </a:solidFill>
            <a:miter lim="800000"/>
            <a:headEnd/>
            <a:tailEnd/>
          </a:ln>
        </p:spPr>
      </p:pic>
    </p:spTree>
    <p:extLst>
      <p:ext uri="{BB962C8B-B14F-4D97-AF65-F5344CB8AC3E}">
        <p14:creationId xmlns:p14="http://schemas.microsoft.com/office/powerpoint/2010/main" val="2520540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a:t>Flight zone</a:t>
            </a:r>
          </a:p>
        </p:txBody>
      </p:sp>
      <p:sp>
        <p:nvSpPr>
          <p:cNvPr id="17411" name="Rectangle 3"/>
          <p:cNvSpPr>
            <a:spLocks noGrp="1" noChangeArrowheads="1"/>
          </p:cNvSpPr>
          <p:nvPr>
            <p:ph type="body" idx="1"/>
          </p:nvPr>
        </p:nvSpPr>
        <p:spPr>
          <a:xfrm>
            <a:off x="609598" y="2160590"/>
            <a:ext cx="7058745" cy="3880773"/>
          </a:xfrm>
        </p:spPr>
        <p:txBody>
          <a:bodyPr>
            <a:normAutofit/>
          </a:bodyPr>
          <a:lstStyle/>
          <a:p>
            <a:r>
              <a:rPr lang="en-US" altLang="en-US" sz="2400" dirty="0"/>
              <a:t>in handling areas it is important not to invade flight zone too deeply as cattle may attempt to move backwards</a:t>
            </a:r>
          </a:p>
          <a:p>
            <a:r>
              <a:rPr lang="en-US" altLang="en-US" sz="2400" dirty="0"/>
              <a:t>occasionally cattle will rear up in a single file chute if handler approaches too closely</a:t>
            </a:r>
          </a:p>
          <a:p>
            <a:r>
              <a:rPr lang="en-US" altLang="en-US" sz="2400" dirty="0"/>
              <a:t>in either case, backing out of flight zone should terminate escape behaviour</a:t>
            </a:r>
          </a:p>
        </p:txBody>
      </p:sp>
    </p:spTree>
    <p:extLst>
      <p:ext uri="{BB962C8B-B14F-4D97-AF65-F5344CB8AC3E}">
        <p14:creationId xmlns:p14="http://schemas.microsoft.com/office/powerpoint/2010/main" val="163717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75184"/>
          </a:xfrm>
        </p:spPr>
        <p:txBody>
          <a:bodyPr/>
          <a:lstStyle/>
          <a:p>
            <a:r>
              <a:rPr lang="en-US" dirty="0"/>
              <a:t>How animals hear….</a:t>
            </a:r>
          </a:p>
        </p:txBody>
      </p:sp>
      <p:sp>
        <p:nvSpPr>
          <p:cNvPr id="3" name="Content Placeholder 2"/>
          <p:cNvSpPr>
            <a:spLocks noGrp="1"/>
          </p:cNvSpPr>
          <p:nvPr>
            <p:ph sz="quarter" idx="1"/>
          </p:nvPr>
        </p:nvSpPr>
        <p:spPr>
          <a:xfrm>
            <a:off x="609598" y="1700808"/>
            <a:ext cx="6986737" cy="4340555"/>
          </a:xfrm>
        </p:spPr>
        <p:txBody>
          <a:bodyPr>
            <a:normAutofit fontScale="92500" lnSpcReduction="20000"/>
          </a:bodyPr>
          <a:lstStyle/>
          <a:p>
            <a:r>
              <a:rPr lang="en-US" sz="2800" dirty="0"/>
              <a:t>Auditory sensitivity</a:t>
            </a:r>
          </a:p>
          <a:p>
            <a:pPr lvl="1"/>
            <a:r>
              <a:rPr lang="en-US" sz="2800" dirty="0"/>
              <a:t>Unexpected loud or new noises can be highly stressful</a:t>
            </a:r>
          </a:p>
          <a:p>
            <a:pPr lvl="1"/>
            <a:r>
              <a:rPr lang="en-US" sz="2800" dirty="0"/>
              <a:t>Continuous exposure to sounds over 100 decibels causes stress</a:t>
            </a:r>
          </a:p>
          <a:p>
            <a:pPr lvl="2"/>
            <a:r>
              <a:rPr lang="en-US" sz="2800" dirty="0"/>
              <a:t>Lower daily weight gain</a:t>
            </a:r>
          </a:p>
          <a:p>
            <a:pPr lvl="2"/>
            <a:r>
              <a:rPr lang="en-US" sz="2800" dirty="0"/>
              <a:t>Decrease in milk production</a:t>
            </a:r>
          </a:p>
          <a:p>
            <a:r>
              <a:rPr lang="en-US" altLang="en-US" sz="2800" dirty="0"/>
              <a:t>Cattle are more sensitive to high frequency noises than humans</a:t>
            </a:r>
          </a:p>
          <a:p>
            <a:r>
              <a:rPr lang="en-US" altLang="en-US" sz="2800" dirty="0"/>
              <a:t>Loud noises may distress cattle</a:t>
            </a:r>
            <a:endParaRPr lang="en-US" sz="3200" dirty="0"/>
          </a:p>
          <a:p>
            <a:pPr lvl="1"/>
            <a:endParaRPr lang="en-US" dirty="0"/>
          </a:p>
        </p:txBody>
      </p:sp>
    </p:spTree>
    <p:extLst>
      <p:ext uri="{BB962C8B-B14F-4D97-AF65-F5344CB8AC3E}">
        <p14:creationId xmlns:p14="http://schemas.microsoft.com/office/powerpoint/2010/main" val="1729983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947192"/>
          </a:xfrm>
        </p:spPr>
        <p:txBody>
          <a:bodyPr/>
          <a:lstStyle/>
          <a:p>
            <a:r>
              <a:rPr lang="en-NZ" dirty="0" err="1"/>
              <a:t>Ingestive</a:t>
            </a:r>
            <a:r>
              <a:rPr lang="en-NZ" dirty="0"/>
              <a:t> (eating) behaviour</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609599" y="1628800"/>
            <a:ext cx="6347714" cy="4412563"/>
          </a:xfrm>
        </p:spPr>
        <p:txBody>
          <a:bodyPr>
            <a:normAutofit/>
          </a:bodyPr>
          <a:lstStyle/>
          <a:p>
            <a:pPr marL="0" indent="0">
              <a:buNone/>
            </a:pPr>
            <a:r>
              <a:rPr lang="en-US" dirty="0"/>
              <a:t>Seeking, consuming and digesting feed (</a:t>
            </a:r>
            <a:r>
              <a:rPr lang="en-NZ" dirty="0"/>
              <a:t>grazing, ruminating, drinking and suckling</a:t>
            </a:r>
            <a:r>
              <a:rPr lang="en-US" dirty="0"/>
              <a:t>. </a:t>
            </a:r>
          </a:p>
          <a:p>
            <a:r>
              <a:rPr lang="en-US" dirty="0"/>
              <a:t>Cattle graze 4-9hrs/day, ruminate 4-9hrs/day, regurgitate 300-400 boluses of feed per day</a:t>
            </a:r>
          </a:p>
          <a:p>
            <a:r>
              <a:rPr lang="en-US" dirty="0"/>
              <a:t>Sheep and goats graze 9-11hrs/day, ruminate 7-10hrs/day, regurgitate 400-600 boluses of feed per day</a:t>
            </a:r>
          </a:p>
          <a:p>
            <a:r>
              <a:rPr lang="en-US" dirty="0"/>
              <a:t>Cattle usually don’t go more than 5kms away from water</a:t>
            </a:r>
          </a:p>
          <a:p>
            <a:r>
              <a:rPr lang="en-US" dirty="0"/>
              <a:t>Sheep may travel as much as 12kms a day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4077072"/>
            <a:ext cx="3377952" cy="2533464"/>
          </a:xfrm>
          <a:prstGeom prst="rect">
            <a:avLst/>
          </a:prstGeom>
        </p:spPr>
      </p:pic>
    </p:spTree>
    <p:extLst>
      <p:ext uri="{BB962C8B-B14F-4D97-AF65-F5344CB8AC3E}">
        <p14:creationId xmlns:p14="http://schemas.microsoft.com/office/powerpoint/2010/main" val="2014847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Social behaviour</a:t>
            </a:r>
            <a:br>
              <a:rPr lang="en-NZ" dirty="0"/>
            </a:br>
            <a:endParaRPr lang="en-NZ" dirty="0"/>
          </a:p>
        </p:txBody>
      </p:sp>
      <p:sp>
        <p:nvSpPr>
          <p:cNvPr id="3" name="Content Placeholder 2"/>
          <p:cNvSpPr>
            <a:spLocks noGrp="1"/>
          </p:cNvSpPr>
          <p:nvPr>
            <p:ph idx="1"/>
          </p:nvPr>
        </p:nvSpPr>
        <p:spPr/>
        <p:txBody>
          <a:bodyPr>
            <a:normAutofit/>
          </a:bodyPr>
          <a:lstStyle/>
          <a:p>
            <a:r>
              <a:rPr lang="en-NZ" sz="3200" dirty="0"/>
              <a:t>physical structure</a:t>
            </a:r>
          </a:p>
          <a:p>
            <a:r>
              <a:rPr lang="en-NZ" sz="3200" dirty="0"/>
              <a:t>social structure</a:t>
            </a:r>
          </a:p>
          <a:p>
            <a:r>
              <a:rPr lang="en-NZ" sz="3200" dirty="0"/>
              <a:t>communication</a:t>
            </a:r>
          </a:p>
          <a:p>
            <a:r>
              <a:rPr lang="en-NZ" sz="3200" dirty="0"/>
              <a:t>play, practice and exercise</a:t>
            </a:r>
          </a:p>
          <a:p>
            <a:endParaRPr lang="en-NZ"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270000"/>
            <a:ext cx="4029075" cy="2571750"/>
          </a:xfrm>
          <a:prstGeom prst="rect">
            <a:avLst/>
          </a:prstGeom>
        </p:spPr>
      </p:pic>
    </p:spTree>
    <p:extLst>
      <p:ext uri="{BB962C8B-B14F-4D97-AF65-F5344CB8AC3E}">
        <p14:creationId xmlns:p14="http://schemas.microsoft.com/office/powerpoint/2010/main" val="3005992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Social Behaviour </a:t>
            </a:r>
            <a:br>
              <a:rPr lang="en-NZ" sz="3200" dirty="0"/>
            </a:br>
            <a:endParaRPr lang="en-NZ" dirty="0"/>
          </a:p>
        </p:txBody>
      </p:sp>
      <p:sp>
        <p:nvSpPr>
          <p:cNvPr id="3" name="Content Placeholder 2"/>
          <p:cNvSpPr>
            <a:spLocks noGrp="1"/>
          </p:cNvSpPr>
          <p:nvPr>
            <p:ph idx="1"/>
          </p:nvPr>
        </p:nvSpPr>
        <p:spPr/>
        <p:txBody>
          <a:bodyPr>
            <a:normAutofit fontScale="92500" lnSpcReduction="10000"/>
          </a:bodyPr>
          <a:lstStyle/>
          <a:p>
            <a:r>
              <a:rPr lang="en-NZ" sz="3300" dirty="0"/>
              <a:t>animal societies </a:t>
            </a:r>
          </a:p>
          <a:p>
            <a:r>
              <a:rPr lang="en-NZ" sz="3300" dirty="0"/>
              <a:t>aggression </a:t>
            </a:r>
          </a:p>
          <a:p>
            <a:r>
              <a:rPr lang="en-NZ" sz="3300" dirty="0"/>
              <a:t>social constraints </a:t>
            </a:r>
          </a:p>
          <a:p>
            <a:r>
              <a:rPr lang="en-NZ" sz="3300" dirty="0"/>
              <a:t>social order </a:t>
            </a:r>
          </a:p>
          <a:p>
            <a:r>
              <a:rPr lang="en-NZ" sz="3300" dirty="0"/>
              <a:t>play </a:t>
            </a:r>
          </a:p>
          <a:p>
            <a:r>
              <a:rPr lang="en-NZ" sz="3300" dirty="0"/>
              <a:t>sexual behaviour </a:t>
            </a:r>
          </a:p>
          <a:p>
            <a:r>
              <a:rPr lang="en-NZ" sz="3300" dirty="0"/>
              <a:t>communication</a:t>
            </a:r>
          </a:p>
          <a:p>
            <a:endParaRPr lang="en-NZ" sz="3100" dirty="0"/>
          </a:p>
        </p:txBody>
      </p:sp>
    </p:spTree>
    <p:extLst>
      <p:ext uri="{BB962C8B-B14F-4D97-AF65-F5344CB8AC3E}">
        <p14:creationId xmlns:p14="http://schemas.microsoft.com/office/powerpoint/2010/main" val="2212501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Social structure </a:t>
            </a:r>
          </a:p>
        </p:txBody>
      </p:sp>
      <p:sp>
        <p:nvSpPr>
          <p:cNvPr id="3" name="Content Placeholder 2"/>
          <p:cNvSpPr>
            <a:spLocks noGrp="1"/>
          </p:cNvSpPr>
          <p:nvPr>
            <p:ph sz="quarter" idx="1"/>
          </p:nvPr>
        </p:nvSpPr>
        <p:spPr>
          <a:xfrm>
            <a:off x="609599" y="1628800"/>
            <a:ext cx="6347714" cy="4412563"/>
          </a:xfrm>
        </p:spPr>
        <p:txBody>
          <a:bodyPr>
            <a:normAutofit fontScale="92500" lnSpcReduction="20000"/>
          </a:bodyPr>
          <a:lstStyle/>
          <a:p>
            <a:pPr marL="0" indent="0">
              <a:buNone/>
            </a:pPr>
            <a:r>
              <a:rPr lang="en-US" sz="2400" dirty="0"/>
              <a:t>How animals interact with each other, the ‘pecking order’.  Includes aggressive and passive </a:t>
            </a:r>
            <a:r>
              <a:rPr lang="en-US" sz="2400" dirty="0" err="1"/>
              <a:t>behaviours</a:t>
            </a:r>
            <a:r>
              <a:rPr lang="en-US" sz="2400" dirty="0"/>
              <a:t> between animals.</a:t>
            </a:r>
            <a:br>
              <a:rPr lang="en-US" sz="2400" dirty="0"/>
            </a:br>
            <a:endParaRPr lang="en-US" sz="2400" dirty="0"/>
          </a:p>
          <a:p>
            <a:r>
              <a:rPr lang="en-US" sz="2400" dirty="0"/>
              <a:t>Males of all farm animals fight when they meet other unfamiliar males of the same species</a:t>
            </a:r>
          </a:p>
          <a:p>
            <a:r>
              <a:rPr lang="en-US" sz="2400" dirty="0"/>
              <a:t>Cows, sows and mares develop a pecking order, but fight less intensely than males</a:t>
            </a:r>
          </a:p>
          <a:p>
            <a:r>
              <a:rPr lang="en-US" sz="2400" dirty="0"/>
              <a:t>Cows withdraw from the herd to a secluded spot just before calving</a:t>
            </a:r>
          </a:p>
          <a:p>
            <a:r>
              <a:rPr lang="en-US" sz="2400" dirty="0"/>
              <a:t> Almost all animals withdraw from the herd if they are sick</a:t>
            </a:r>
          </a:p>
        </p:txBody>
      </p:sp>
    </p:spTree>
    <p:extLst>
      <p:ext uri="{BB962C8B-B14F-4D97-AF65-F5344CB8AC3E}">
        <p14:creationId xmlns:p14="http://schemas.microsoft.com/office/powerpoint/2010/main" val="2505972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03176"/>
          </a:xfrm>
        </p:spPr>
        <p:txBody>
          <a:bodyPr>
            <a:normAutofit/>
          </a:bodyPr>
          <a:lstStyle/>
          <a:p>
            <a:r>
              <a:rPr lang="en-US" dirty="0"/>
              <a:t>Communication </a:t>
            </a:r>
          </a:p>
        </p:txBody>
      </p:sp>
      <p:sp>
        <p:nvSpPr>
          <p:cNvPr id="3" name="Content Placeholder 2"/>
          <p:cNvSpPr>
            <a:spLocks noGrp="1"/>
          </p:cNvSpPr>
          <p:nvPr>
            <p:ph sz="quarter" idx="1"/>
          </p:nvPr>
        </p:nvSpPr>
        <p:spPr>
          <a:xfrm>
            <a:off x="609598" y="1700808"/>
            <a:ext cx="6986737" cy="4340555"/>
          </a:xfrm>
        </p:spPr>
        <p:txBody>
          <a:bodyPr>
            <a:normAutofit/>
          </a:bodyPr>
          <a:lstStyle/>
          <a:p>
            <a:pPr marL="0" indent="0">
              <a:buNone/>
            </a:pPr>
            <a:r>
              <a:rPr lang="en-US" sz="2400" dirty="0"/>
              <a:t>Essential for the survival of the species. Animals communicate with each other through body language (ears, head position) sound and smell.</a:t>
            </a:r>
            <a:br>
              <a:rPr lang="en-US" sz="2400" dirty="0"/>
            </a:br>
            <a:endParaRPr lang="en-US" sz="2400" dirty="0"/>
          </a:p>
          <a:p>
            <a:r>
              <a:rPr lang="en-US" sz="2400" dirty="0"/>
              <a:t>Distress Calls – Lambs bleat, calves bawl, pigs squeal and chicks chirp</a:t>
            </a:r>
          </a:p>
          <a:p>
            <a:r>
              <a:rPr lang="en-US" sz="2400" dirty="0"/>
              <a:t>Dams recognise offspring by smell</a:t>
            </a:r>
          </a:p>
          <a:p>
            <a:r>
              <a:rPr lang="en-US" sz="2400" dirty="0"/>
              <a:t>Farm animals respond to calls or whistles of the producer</a:t>
            </a:r>
          </a:p>
          <a:p>
            <a:r>
              <a:rPr lang="en-US" sz="2400" dirty="0"/>
              <a:t>Bulls bellow deeply to communicate </a:t>
            </a:r>
          </a:p>
          <a:p>
            <a:endParaRPr lang="en-US" dirty="0"/>
          </a:p>
        </p:txBody>
      </p:sp>
    </p:spTree>
    <p:extLst>
      <p:ext uri="{BB962C8B-B14F-4D97-AF65-F5344CB8AC3E}">
        <p14:creationId xmlns:p14="http://schemas.microsoft.com/office/powerpoint/2010/main" val="2695891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Allelomimetic</a:t>
            </a:r>
            <a:r>
              <a:rPr lang="en-US" dirty="0"/>
              <a:t> behaviour</a:t>
            </a:r>
          </a:p>
        </p:txBody>
      </p:sp>
      <p:sp>
        <p:nvSpPr>
          <p:cNvPr id="3" name="Content Placeholder 2"/>
          <p:cNvSpPr>
            <a:spLocks noGrp="1"/>
          </p:cNvSpPr>
          <p:nvPr>
            <p:ph sz="quarter" idx="1"/>
          </p:nvPr>
        </p:nvSpPr>
        <p:spPr>
          <a:xfrm>
            <a:off x="609598" y="1700808"/>
            <a:ext cx="7130753" cy="4340555"/>
          </a:xfrm>
        </p:spPr>
        <p:txBody>
          <a:bodyPr>
            <a:normAutofit/>
          </a:bodyPr>
          <a:lstStyle/>
          <a:p>
            <a:pPr marL="0" indent="0">
              <a:buNone/>
            </a:pPr>
            <a:r>
              <a:rPr lang="en-US" sz="2400" dirty="0"/>
              <a:t>Animals of a species tend to do the same thing at the same time, ‘copy cat’ behaviour.</a:t>
            </a:r>
            <a:br>
              <a:rPr lang="en-US" sz="2400" dirty="0"/>
            </a:br>
            <a:endParaRPr lang="en-US" sz="2400" dirty="0"/>
          </a:p>
          <a:p>
            <a:r>
              <a:rPr lang="en-US" sz="2400" dirty="0"/>
              <a:t>Cattle and sheep tend to graze at the same time, and rest and ruminate at the same time</a:t>
            </a:r>
            <a:br>
              <a:rPr lang="en-US" sz="2400" dirty="0"/>
            </a:br>
            <a:endParaRPr lang="en-US" sz="2400" dirty="0"/>
          </a:p>
          <a:p>
            <a:r>
              <a:rPr lang="en-US" sz="2400" dirty="0"/>
              <a:t>Range cattle gather at the watering place about the same time each day because one follows the other</a:t>
            </a:r>
            <a:br>
              <a:rPr lang="en-US" sz="2400" dirty="0"/>
            </a:br>
            <a:endParaRPr lang="en-US" sz="2400" dirty="0"/>
          </a:p>
          <a:p>
            <a:endParaRPr lang="en-US" dirty="0"/>
          </a:p>
        </p:txBody>
      </p:sp>
    </p:spTree>
    <p:extLst>
      <p:ext uri="{BB962C8B-B14F-4D97-AF65-F5344CB8AC3E}">
        <p14:creationId xmlns:p14="http://schemas.microsoft.com/office/powerpoint/2010/main" val="3779138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What is animal behaviour?</a:t>
            </a:r>
            <a:br>
              <a:rPr lang="en-NZ" b="1" dirty="0"/>
            </a:br>
            <a:endParaRPr lang="en-NZ" dirty="0"/>
          </a:p>
        </p:txBody>
      </p:sp>
      <p:sp>
        <p:nvSpPr>
          <p:cNvPr id="3" name="Content Placeholder 2"/>
          <p:cNvSpPr>
            <a:spLocks noGrp="1"/>
          </p:cNvSpPr>
          <p:nvPr>
            <p:ph idx="1"/>
          </p:nvPr>
        </p:nvSpPr>
        <p:spPr>
          <a:xfrm>
            <a:off x="609599" y="1628800"/>
            <a:ext cx="6770713" cy="3880773"/>
          </a:xfrm>
        </p:spPr>
        <p:txBody>
          <a:bodyPr>
            <a:noAutofit/>
          </a:bodyPr>
          <a:lstStyle/>
          <a:p>
            <a:pPr marL="0" indent="0">
              <a:buNone/>
            </a:pPr>
            <a:r>
              <a:rPr lang="en-NZ" sz="2800" dirty="0"/>
              <a:t>Animal behaviours are the patterns of action seen in livestock that occur either voluntarily or involuntarily. </a:t>
            </a:r>
          </a:p>
          <a:p>
            <a:r>
              <a:rPr lang="en-NZ" sz="2800" dirty="0"/>
              <a:t>Voluntary behaviour is when an animal has chosen to do something like seek shade, food or water. </a:t>
            </a:r>
          </a:p>
          <a:p>
            <a:r>
              <a:rPr lang="en-NZ" sz="2800" dirty="0"/>
              <a:t>An animal has no control over involuntary behaviour like eyelid blinking, or the </a:t>
            </a:r>
            <a:r>
              <a:rPr lang="en-NZ" sz="2800" dirty="0" err="1"/>
              <a:t>flehman</a:t>
            </a:r>
            <a:r>
              <a:rPr lang="en-NZ" sz="2800" dirty="0"/>
              <a:t> (lip curl) response to females on heat.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4077072"/>
            <a:ext cx="2185987" cy="2185987"/>
          </a:xfrm>
          <a:prstGeom prst="rect">
            <a:avLst/>
          </a:prstGeom>
        </p:spPr>
      </p:pic>
    </p:spTree>
    <p:extLst>
      <p:ext uri="{BB962C8B-B14F-4D97-AF65-F5344CB8AC3E}">
        <p14:creationId xmlns:p14="http://schemas.microsoft.com/office/powerpoint/2010/main" val="2382933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52400"/>
            <a:ext cx="7772400" cy="1143000"/>
          </a:xfrm>
        </p:spPr>
        <p:txBody>
          <a:bodyPr/>
          <a:lstStyle/>
          <a:p>
            <a:r>
              <a:rPr lang="en-US" altLang="en-US" dirty="0"/>
              <a:t>Herding behaviour</a:t>
            </a:r>
          </a:p>
        </p:txBody>
      </p:sp>
      <p:sp>
        <p:nvSpPr>
          <p:cNvPr id="19459" name="Rectangle 4"/>
          <p:cNvSpPr>
            <a:spLocks noGrp="1" noChangeArrowheads="1"/>
          </p:cNvSpPr>
          <p:nvPr>
            <p:ph type="body" sz="half" idx="2"/>
          </p:nvPr>
        </p:nvSpPr>
        <p:spPr>
          <a:xfrm>
            <a:off x="762000" y="1295400"/>
            <a:ext cx="4098032" cy="4852985"/>
          </a:xfrm>
        </p:spPr>
        <p:txBody>
          <a:bodyPr>
            <a:normAutofit/>
          </a:bodyPr>
          <a:lstStyle/>
          <a:p>
            <a:r>
              <a:rPr lang="en-US" altLang="en-US" sz="2800" dirty="0"/>
              <a:t>cattle follow the leader</a:t>
            </a:r>
          </a:p>
          <a:p>
            <a:r>
              <a:rPr lang="en-US" altLang="en-US" sz="2800" dirty="0"/>
              <a:t>like to maintain visual contact with each other</a:t>
            </a:r>
          </a:p>
          <a:p>
            <a:r>
              <a:rPr lang="en-US" altLang="en-US" sz="2800" dirty="0"/>
              <a:t>do not like to be isolated from herd mates - can be a dangerous situation for the handler</a:t>
            </a:r>
          </a:p>
        </p:txBody>
      </p:sp>
      <p:pic>
        <p:nvPicPr>
          <p:cNvPr id="19460" name="Picture 6" descr="eyecontact"/>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5032995" y="3809999"/>
            <a:ext cx="3810000" cy="2552700"/>
          </a:xfrm>
          <a:ln w="57150">
            <a:solidFill>
              <a:schemeClr val="tx2"/>
            </a:solidFill>
            <a:miter lim="800000"/>
            <a:headEnd/>
            <a:tailEnd/>
          </a:ln>
        </p:spPr>
      </p:pic>
      <p:pic>
        <p:nvPicPr>
          <p:cNvPr id="19461" name="Picture 7" descr="single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869156"/>
            <a:ext cx="3190875" cy="2224087"/>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614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Shelter-seeking behaviour</a:t>
            </a:r>
          </a:p>
        </p:txBody>
      </p:sp>
      <p:sp>
        <p:nvSpPr>
          <p:cNvPr id="3" name="Content Placeholder 2"/>
          <p:cNvSpPr>
            <a:spLocks noGrp="1"/>
          </p:cNvSpPr>
          <p:nvPr>
            <p:ph sz="quarter" idx="1"/>
          </p:nvPr>
        </p:nvSpPr>
        <p:spPr>
          <a:xfrm>
            <a:off x="609598" y="1628800"/>
            <a:ext cx="6770713" cy="4412563"/>
          </a:xfrm>
        </p:spPr>
        <p:txBody>
          <a:bodyPr>
            <a:normAutofit/>
          </a:bodyPr>
          <a:lstStyle/>
          <a:p>
            <a:pPr marL="0" indent="0">
              <a:buNone/>
            </a:pPr>
            <a:r>
              <a:rPr lang="en-US" dirty="0"/>
              <a:t>Seeking shelter from weather or predators.</a:t>
            </a:r>
          </a:p>
          <a:p>
            <a:r>
              <a:rPr lang="en-US" dirty="0"/>
              <a:t> Animals crowd together in snow and cold winds</a:t>
            </a:r>
          </a:p>
          <a:p>
            <a:r>
              <a:rPr lang="en-US" dirty="0"/>
              <a:t>Animals seek shelter of trees when it rains</a:t>
            </a:r>
          </a:p>
          <a:p>
            <a:r>
              <a:rPr lang="en-US" dirty="0"/>
              <a:t>When the weather is hot, cattle seek shade and pigs seek mud.</a:t>
            </a:r>
          </a:p>
          <a:p>
            <a:r>
              <a:rPr lang="en-US" dirty="0"/>
              <a:t>In extreme situations, animals pile up to the extent that some get smothered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4005064"/>
            <a:ext cx="3175000" cy="2590800"/>
          </a:xfrm>
          <a:prstGeom prst="rect">
            <a:avLst/>
          </a:prstGeom>
        </p:spPr>
      </p:pic>
    </p:spTree>
    <p:extLst>
      <p:ext uri="{BB962C8B-B14F-4D97-AF65-F5344CB8AC3E}">
        <p14:creationId xmlns:p14="http://schemas.microsoft.com/office/powerpoint/2010/main" val="3685937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livestock want…</a:t>
            </a:r>
          </a:p>
        </p:txBody>
      </p:sp>
      <p:sp>
        <p:nvSpPr>
          <p:cNvPr id="3" name="Content Placeholder 2"/>
          <p:cNvSpPr>
            <a:spLocks noGrp="1"/>
          </p:cNvSpPr>
          <p:nvPr>
            <p:ph sz="quarter" idx="1"/>
          </p:nvPr>
        </p:nvSpPr>
        <p:spPr/>
        <p:txBody>
          <a:bodyPr>
            <a:normAutofit/>
          </a:bodyPr>
          <a:lstStyle/>
          <a:p>
            <a:r>
              <a:rPr lang="en-US" sz="2400" dirty="0"/>
              <a:t>Prey animals want a herd (social and shelter-seeking </a:t>
            </a:r>
            <a:r>
              <a:rPr lang="en-US" sz="2400" dirty="0" err="1"/>
              <a:t>behaviours</a:t>
            </a:r>
            <a:r>
              <a:rPr lang="en-US" sz="2400" dirty="0"/>
              <a:t>)</a:t>
            </a:r>
          </a:p>
          <a:p>
            <a:pPr lvl="1"/>
            <a:r>
              <a:rPr lang="en-US" sz="2400" dirty="0"/>
              <a:t>They feel safest in a herd</a:t>
            </a:r>
          </a:p>
          <a:p>
            <a:pPr lvl="2"/>
            <a:r>
              <a:rPr lang="en-US" sz="2400" dirty="0"/>
              <a:t>Isolation is stressful</a:t>
            </a:r>
          </a:p>
          <a:p>
            <a:pPr lvl="1"/>
            <a:r>
              <a:rPr lang="en-US" sz="2400" dirty="0"/>
              <a:t>Motivated to maintain visual contact with each other</a:t>
            </a:r>
          </a:p>
          <a:p>
            <a:pPr lvl="1"/>
            <a:r>
              <a:rPr lang="en-US" sz="2400" dirty="0"/>
              <a:t>Motivated to ‘follow a leader’</a:t>
            </a:r>
          </a:p>
          <a:p>
            <a:pPr lvl="1"/>
            <a:r>
              <a:rPr lang="en-US" sz="2400" dirty="0"/>
              <a:t>Rapid movement will ‘scare’ livestock</a:t>
            </a:r>
          </a:p>
        </p:txBody>
      </p:sp>
    </p:spTree>
    <p:extLst>
      <p:ext uri="{BB962C8B-B14F-4D97-AF65-F5344CB8AC3E}">
        <p14:creationId xmlns:p14="http://schemas.microsoft.com/office/powerpoint/2010/main" val="2309409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994849" cy="1320800"/>
          </a:xfrm>
        </p:spPr>
        <p:txBody>
          <a:bodyPr>
            <a:normAutofit fontScale="90000"/>
          </a:bodyPr>
          <a:lstStyle/>
          <a:p>
            <a:r>
              <a:rPr lang="en-US" sz="4000" dirty="0"/>
              <a:t>Agonistic (</a:t>
            </a:r>
            <a:r>
              <a:rPr lang="en-NZ" sz="4000" dirty="0"/>
              <a:t>conflict or fighting)</a:t>
            </a:r>
            <a:br>
              <a:rPr lang="en-NZ" sz="4000" dirty="0"/>
            </a:br>
            <a:r>
              <a:rPr lang="en-NZ" sz="4000" dirty="0"/>
              <a:t>behaviour</a:t>
            </a:r>
            <a:br>
              <a:rPr lang="en-NZ" dirty="0"/>
            </a:br>
            <a:endParaRPr lang="en-NZ" dirty="0"/>
          </a:p>
        </p:txBody>
      </p:sp>
      <p:sp>
        <p:nvSpPr>
          <p:cNvPr id="3" name="Content Placeholder 2"/>
          <p:cNvSpPr>
            <a:spLocks noGrp="1"/>
          </p:cNvSpPr>
          <p:nvPr>
            <p:ph idx="1"/>
          </p:nvPr>
        </p:nvSpPr>
        <p:spPr/>
        <p:txBody>
          <a:bodyPr/>
          <a:lstStyle/>
          <a:p>
            <a:r>
              <a:rPr lang="en-NZ" sz="3200" dirty="0"/>
              <a:t>group size</a:t>
            </a:r>
          </a:p>
          <a:p>
            <a:r>
              <a:rPr lang="en-NZ" sz="3200" dirty="0"/>
              <a:t>social stability</a:t>
            </a:r>
          </a:p>
          <a:p>
            <a:r>
              <a:rPr lang="en-NZ" sz="3200" dirty="0"/>
              <a:t>threats, submissive, fighting, frightened, alert</a:t>
            </a:r>
          </a:p>
          <a:p>
            <a:endParaRPr lang="en-NZ"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4077072"/>
            <a:ext cx="3995936" cy="2678664"/>
          </a:xfrm>
          <a:prstGeom prst="rect">
            <a:avLst/>
          </a:prstGeom>
        </p:spPr>
      </p:pic>
    </p:spTree>
    <p:extLst>
      <p:ext uri="{BB962C8B-B14F-4D97-AF65-F5344CB8AC3E}">
        <p14:creationId xmlns:p14="http://schemas.microsoft.com/office/powerpoint/2010/main" val="685920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a:t>Defense mechanisms</a:t>
            </a:r>
          </a:p>
        </p:txBody>
      </p:sp>
      <p:sp>
        <p:nvSpPr>
          <p:cNvPr id="34819" name="Rectangle 4"/>
          <p:cNvSpPr>
            <a:spLocks noGrp="1" noChangeArrowheads="1"/>
          </p:cNvSpPr>
          <p:nvPr>
            <p:ph type="body" sz="half" idx="2"/>
          </p:nvPr>
        </p:nvSpPr>
        <p:spPr>
          <a:xfrm>
            <a:off x="487510" y="1772816"/>
            <a:ext cx="4084489" cy="4114800"/>
          </a:xfrm>
        </p:spPr>
        <p:txBody>
          <a:bodyPr>
            <a:normAutofit fontScale="92500" lnSpcReduction="20000"/>
          </a:bodyPr>
          <a:lstStyle/>
          <a:p>
            <a:r>
              <a:rPr lang="en-US" altLang="en-US" sz="2800" dirty="0"/>
              <a:t>head butting</a:t>
            </a:r>
          </a:p>
          <a:p>
            <a:r>
              <a:rPr lang="en-US" altLang="en-US" sz="2800" dirty="0"/>
              <a:t>kicking</a:t>
            </a:r>
          </a:p>
          <a:p>
            <a:r>
              <a:rPr lang="en-US" altLang="en-US" sz="2800" dirty="0"/>
              <a:t>Brahman influence cows have been known to bite if protecting calves</a:t>
            </a:r>
          </a:p>
          <a:p>
            <a:r>
              <a:rPr lang="en-US" altLang="en-US" sz="2800" dirty="0"/>
              <a:t>cattle with horns tend to be more aggressive</a:t>
            </a:r>
          </a:p>
          <a:p>
            <a:r>
              <a:rPr lang="en-US" altLang="en-US" sz="2800" dirty="0"/>
              <a:t>it is best if all cattle in a group are either horned or dehorned</a:t>
            </a:r>
          </a:p>
        </p:txBody>
      </p:sp>
      <p:pic>
        <p:nvPicPr>
          <p:cNvPr id="34820" name="Picture 6" descr="smbrhcw"/>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4571999" y="1803102"/>
            <a:ext cx="4495800" cy="2903538"/>
          </a:xfrm>
          <a:ln w="57150">
            <a:solidFill>
              <a:schemeClr val="tx2"/>
            </a:solidFill>
            <a:miter lim="800000"/>
            <a:headEnd/>
            <a:tailEnd/>
          </a:ln>
        </p:spPr>
      </p:pic>
    </p:spTree>
    <p:extLst>
      <p:ext uri="{BB962C8B-B14F-4D97-AF65-F5344CB8AC3E}">
        <p14:creationId xmlns:p14="http://schemas.microsoft.com/office/powerpoint/2010/main" val="4259826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Territorial behaviour</a:t>
            </a:r>
          </a:p>
        </p:txBody>
      </p:sp>
      <p:sp>
        <p:nvSpPr>
          <p:cNvPr id="3" name="Content Placeholder 2"/>
          <p:cNvSpPr>
            <a:spLocks noGrp="1"/>
          </p:cNvSpPr>
          <p:nvPr>
            <p:ph idx="1"/>
          </p:nvPr>
        </p:nvSpPr>
        <p:spPr>
          <a:xfrm>
            <a:off x="609599" y="1556792"/>
            <a:ext cx="6347714" cy="4484571"/>
          </a:xfrm>
        </p:spPr>
        <p:txBody>
          <a:bodyPr/>
          <a:lstStyle/>
          <a:p>
            <a:r>
              <a:rPr lang="en-NZ" sz="3200" dirty="0"/>
              <a:t>spacing behaviour</a:t>
            </a:r>
          </a:p>
          <a:p>
            <a:r>
              <a:rPr lang="en-NZ" sz="3200" dirty="0"/>
              <a:t>types of space</a:t>
            </a:r>
          </a:p>
          <a:p>
            <a:r>
              <a:rPr lang="en-NZ" sz="3200" dirty="0"/>
              <a:t>spacing needs</a:t>
            </a:r>
          </a:p>
          <a:p>
            <a:endParaRPr lang="en-NZ"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9241" y="4005064"/>
            <a:ext cx="3988427" cy="2668040"/>
          </a:xfrm>
          <a:prstGeom prst="rect">
            <a:avLst/>
          </a:prstGeom>
        </p:spPr>
      </p:pic>
    </p:spTree>
    <p:extLst>
      <p:ext uri="{BB962C8B-B14F-4D97-AF65-F5344CB8AC3E}">
        <p14:creationId xmlns:p14="http://schemas.microsoft.com/office/powerpoint/2010/main" val="2052678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Maternal behaviour</a:t>
            </a:r>
          </a:p>
        </p:txBody>
      </p:sp>
      <p:sp>
        <p:nvSpPr>
          <p:cNvPr id="3" name="Content Placeholder 2"/>
          <p:cNvSpPr>
            <a:spLocks noGrp="1"/>
          </p:cNvSpPr>
          <p:nvPr>
            <p:ph idx="1"/>
          </p:nvPr>
        </p:nvSpPr>
        <p:spPr>
          <a:xfrm>
            <a:off x="609598" y="1412776"/>
            <a:ext cx="6914729" cy="4628587"/>
          </a:xfrm>
        </p:spPr>
        <p:txBody>
          <a:bodyPr>
            <a:normAutofit fontScale="85000" lnSpcReduction="20000"/>
          </a:bodyPr>
          <a:lstStyle/>
          <a:p>
            <a:pPr marL="0" indent="0">
              <a:buNone/>
            </a:pPr>
            <a:r>
              <a:rPr lang="en-US" sz="2800" dirty="0"/>
              <a:t>Females taking care of newborn and young animals. This is one of the most intrinsic behaviour in mammals. It is also influenced and enhanced by the hormone: oxytocin.  This behaviour occurs before birth, and after birth with nursing / suckling and bonding. </a:t>
            </a:r>
            <a:br>
              <a:rPr lang="en-US" sz="2800" dirty="0"/>
            </a:br>
            <a:endParaRPr lang="en-US" sz="2800" dirty="0"/>
          </a:p>
          <a:p>
            <a:r>
              <a:rPr lang="en-US" sz="2800" dirty="0"/>
              <a:t>Mothers separate themselves from the herd before calving/farrowing/lambing.</a:t>
            </a:r>
          </a:p>
          <a:p>
            <a:r>
              <a:rPr lang="en-US" sz="2800" dirty="0"/>
              <a:t>Mothers clean young by licking them</a:t>
            </a:r>
          </a:p>
          <a:p>
            <a:r>
              <a:rPr lang="en-US" sz="2800" dirty="0"/>
              <a:t>Become aggressive in protecting they young after birth</a:t>
            </a:r>
          </a:p>
          <a:p>
            <a:r>
              <a:rPr lang="en-US" sz="2800" dirty="0"/>
              <a:t>Mothers fight off intruders</a:t>
            </a:r>
          </a:p>
          <a:p>
            <a:endParaRPr lang="en-NZ"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344" y="5068813"/>
            <a:ext cx="2883011" cy="1748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414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Sexual behaviour</a:t>
            </a:r>
            <a:br>
              <a:rPr lang="en-NZ" dirty="0"/>
            </a:br>
            <a:endParaRPr lang="en-NZ" dirty="0"/>
          </a:p>
        </p:txBody>
      </p:sp>
      <p:sp>
        <p:nvSpPr>
          <p:cNvPr id="3" name="Content Placeholder 2"/>
          <p:cNvSpPr>
            <a:spLocks noGrp="1"/>
          </p:cNvSpPr>
          <p:nvPr>
            <p:ph idx="1"/>
          </p:nvPr>
        </p:nvSpPr>
        <p:spPr>
          <a:xfrm>
            <a:off x="395536" y="1772816"/>
            <a:ext cx="6347714" cy="4392488"/>
          </a:xfrm>
        </p:spPr>
        <p:txBody>
          <a:bodyPr>
            <a:normAutofit fontScale="85000" lnSpcReduction="10000"/>
          </a:bodyPr>
          <a:lstStyle/>
          <a:p>
            <a:r>
              <a:rPr lang="en-NZ" sz="3200" dirty="0"/>
              <a:t>male behaviour</a:t>
            </a:r>
          </a:p>
          <a:p>
            <a:r>
              <a:rPr lang="en-NZ" sz="3200" dirty="0"/>
              <a:t>female behaviour</a:t>
            </a:r>
          </a:p>
          <a:p>
            <a:r>
              <a:rPr lang="en-NZ" sz="3200" dirty="0"/>
              <a:t>mating behaviour</a:t>
            </a:r>
          </a:p>
          <a:p>
            <a:endParaRPr lang="en-NZ" dirty="0"/>
          </a:p>
          <a:p>
            <a:pPr marL="0" indent="0">
              <a:buNone/>
            </a:pPr>
            <a:r>
              <a:rPr lang="en-US" sz="3300" dirty="0"/>
              <a:t>Useful in implementing breeding programs, refers to the behaviour animals show before and during mating.  Typically these </a:t>
            </a:r>
            <a:r>
              <a:rPr lang="en-US" sz="3300" dirty="0" err="1"/>
              <a:t>behaviours</a:t>
            </a:r>
            <a:r>
              <a:rPr lang="en-US" sz="3300" dirty="0"/>
              <a:t> are enhanced by the hormones-estrogen and testosterone.</a:t>
            </a:r>
          </a:p>
          <a:p>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250" y="344066"/>
            <a:ext cx="3810000" cy="2857500"/>
          </a:xfrm>
          <a:prstGeom prst="rect">
            <a:avLst/>
          </a:prstGeom>
        </p:spPr>
      </p:pic>
    </p:spTree>
    <p:extLst>
      <p:ext uri="{BB962C8B-B14F-4D97-AF65-F5344CB8AC3E}">
        <p14:creationId xmlns:p14="http://schemas.microsoft.com/office/powerpoint/2010/main" val="952277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598" y="764704"/>
            <a:ext cx="7058746" cy="5276659"/>
          </a:xfrm>
        </p:spPr>
        <p:txBody>
          <a:bodyPr>
            <a:normAutofit/>
          </a:bodyPr>
          <a:lstStyle/>
          <a:p>
            <a:pPr marL="0" indent="0">
              <a:buNone/>
            </a:pPr>
            <a:r>
              <a:rPr lang="en-US" sz="2800" dirty="0"/>
              <a:t>Examples of Sexual Behaviour:</a:t>
            </a:r>
          </a:p>
          <a:p>
            <a:r>
              <a:rPr lang="en-US" sz="2800" dirty="0"/>
              <a:t>Cows that are in heat, allow themselves to be mounted by others</a:t>
            </a:r>
          </a:p>
          <a:p>
            <a:r>
              <a:rPr lang="en-US" sz="2800" dirty="0"/>
              <a:t>Bulls, rams and stallions smell the vagina and urine to detect pheromones</a:t>
            </a:r>
          </a:p>
          <a:p>
            <a:r>
              <a:rPr lang="en-US" sz="2800" dirty="0"/>
              <a:t>Rams chase ewes that are coming into heat</a:t>
            </a:r>
          </a:p>
          <a:p>
            <a:r>
              <a:rPr lang="en-US" sz="2800" dirty="0"/>
              <a:t>Sows seek out boars for mating</a:t>
            </a:r>
          </a:p>
          <a:p>
            <a:r>
              <a:rPr lang="en-US" sz="2800" dirty="0"/>
              <a:t>Mares in heat squat and urinate when stallion approaches and vulva winks</a:t>
            </a:r>
          </a:p>
        </p:txBody>
      </p:sp>
    </p:spTree>
    <p:extLst>
      <p:ext uri="{BB962C8B-B14F-4D97-AF65-F5344CB8AC3E}">
        <p14:creationId xmlns:p14="http://schemas.microsoft.com/office/powerpoint/2010/main" val="4239990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Eliminative (</a:t>
            </a:r>
            <a:r>
              <a:rPr lang="en-NZ" dirty="0"/>
              <a:t>urinating and dunging) behaviour</a:t>
            </a:r>
            <a:endParaRPr lang="en-US" dirty="0"/>
          </a:p>
        </p:txBody>
      </p:sp>
      <p:sp>
        <p:nvSpPr>
          <p:cNvPr id="3" name="Content Placeholder 2"/>
          <p:cNvSpPr>
            <a:spLocks noGrp="1"/>
          </p:cNvSpPr>
          <p:nvPr>
            <p:ph sz="quarter" idx="1"/>
          </p:nvPr>
        </p:nvSpPr>
        <p:spPr>
          <a:xfrm>
            <a:off x="609598" y="2160590"/>
            <a:ext cx="7058745" cy="4364754"/>
          </a:xfrm>
        </p:spPr>
        <p:txBody>
          <a:bodyPr>
            <a:noAutofit/>
          </a:bodyPr>
          <a:lstStyle/>
          <a:p>
            <a:r>
              <a:rPr lang="en-NZ" sz="1600" dirty="0"/>
              <a:t>social significance</a:t>
            </a:r>
          </a:p>
          <a:p>
            <a:r>
              <a:rPr lang="en-NZ" sz="1600" dirty="0"/>
              <a:t>location</a:t>
            </a:r>
          </a:p>
          <a:p>
            <a:pPr marL="0" indent="0">
              <a:buNone/>
            </a:pPr>
            <a:r>
              <a:rPr lang="en-US" sz="1600" dirty="0"/>
              <a:t>Elimination of </a:t>
            </a:r>
            <a:r>
              <a:rPr lang="en-US" sz="1600" dirty="0" err="1"/>
              <a:t>faeces</a:t>
            </a:r>
            <a:r>
              <a:rPr lang="en-US" sz="1600" dirty="0"/>
              <a:t> and urine, and the behaviour associated with elimination.</a:t>
            </a:r>
          </a:p>
          <a:p>
            <a:r>
              <a:rPr lang="en-US" sz="1600" dirty="0"/>
              <a:t>Cattle, sheep, goats and chickens eliminate </a:t>
            </a:r>
            <a:r>
              <a:rPr lang="en-US" sz="1600" dirty="0" err="1"/>
              <a:t>faeces</a:t>
            </a:r>
            <a:r>
              <a:rPr lang="en-US" sz="1600" dirty="0"/>
              <a:t> &amp; urine indiscriminately</a:t>
            </a:r>
          </a:p>
          <a:p>
            <a:r>
              <a:rPr lang="en-US" sz="1600" dirty="0"/>
              <a:t>Pigs and horses eliminate </a:t>
            </a:r>
            <a:r>
              <a:rPr lang="en-US" sz="1600" dirty="0" err="1"/>
              <a:t>faeces</a:t>
            </a:r>
            <a:r>
              <a:rPr lang="en-US" sz="1600" dirty="0"/>
              <a:t> in definite areas of a pasture or pen</a:t>
            </a:r>
          </a:p>
          <a:p>
            <a:pPr lvl="1"/>
            <a:r>
              <a:rPr lang="en-US" dirty="0"/>
              <a:t>When given the option, pigs will not lay in their </a:t>
            </a:r>
            <a:r>
              <a:rPr lang="en-US" dirty="0" err="1"/>
              <a:t>faeces</a:t>
            </a:r>
            <a:endParaRPr lang="en-US" dirty="0"/>
          </a:p>
          <a:p>
            <a:pPr lvl="1"/>
            <a:r>
              <a:rPr lang="en-US" dirty="0"/>
              <a:t>Horses typically eliminate in specific areas of the pasture or stall</a:t>
            </a:r>
          </a:p>
          <a:p>
            <a:r>
              <a:rPr lang="en-US" sz="1600" dirty="0"/>
              <a:t>Cattle defecate 12-18 times/day, urinate 7-11 times/day</a:t>
            </a:r>
          </a:p>
          <a:p>
            <a:r>
              <a:rPr lang="en-US" sz="1600" dirty="0"/>
              <a:t>Horses defecate 5-12 times/day, urinate 7-11 times/day</a:t>
            </a:r>
          </a:p>
          <a:p>
            <a:r>
              <a:rPr lang="en-US" sz="1600" dirty="0"/>
              <a:t>Animals defecate &amp; urinate more when stressed or excited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9804" y="1124878"/>
            <a:ext cx="3273306" cy="1841235"/>
          </a:xfrm>
          <a:prstGeom prst="rect">
            <a:avLst/>
          </a:prstGeom>
        </p:spPr>
      </p:pic>
    </p:spTree>
    <p:extLst>
      <p:ext uri="{BB962C8B-B14F-4D97-AF65-F5344CB8AC3E}">
        <p14:creationId xmlns:p14="http://schemas.microsoft.com/office/powerpoint/2010/main" val="336977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behaviour.</a:t>
            </a:r>
            <a:br>
              <a:rPr lang="en-NZ" dirty="0"/>
            </a:br>
            <a:endParaRPr lang="en-NZ" dirty="0"/>
          </a:p>
        </p:txBody>
      </p:sp>
      <p:sp>
        <p:nvSpPr>
          <p:cNvPr id="3" name="Content Placeholder 2"/>
          <p:cNvSpPr>
            <a:spLocks noGrp="1"/>
          </p:cNvSpPr>
          <p:nvPr>
            <p:ph idx="1"/>
          </p:nvPr>
        </p:nvSpPr>
        <p:spPr>
          <a:xfrm>
            <a:off x="609599" y="1628800"/>
            <a:ext cx="6347714" cy="4412563"/>
          </a:xfrm>
        </p:spPr>
        <p:txBody>
          <a:bodyPr>
            <a:noAutofit/>
          </a:bodyPr>
          <a:lstStyle/>
          <a:p>
            <a:pPr marL="0" indent="0">
              <a:buNone/>
            </a:pPr>
            <a:r>
              <a:rPr lang="en-US" sz="2400" dirty="0"/>
              <a:t>Types of behaviour include: </a:t>
            </a:r>
          </a:p>
          <a:p>
            <a:r>
              <a:rPr lang="en-US" sz="2400" dirty="0"/>
              <a:t>maternal, </a:t>
            </a:r>
          </a:p>
          <a:p>
            <a:r>
              <a:rPr lang="en-US" sz="2400" dirty="0"/>
              <a:t>social, </a:t>
            </a:r>
          </a:p>
          <a:p>
            <a:r>
              <a:rPr lang="en-US" sz="2400" dirty="0"/>
              <a:t>agonistic, </a:t>
            </a:r>
          </a:p>
          <a:p>
            <a:r>
              <a:rPr lang="en-US" sz="2400" dirty="0" err="1"/>
              <a:t>ingestive</a:t>
            </a:r>
            <a:r>
              <a:rPr lang="en-US" sz="2400" dirty="0"/>
              <a:t>, </a:t>
            </a:r>
          </a:p>
          <a:p>
            <a:r>
              <a:rPr lang="en-US" sz="2400" dirty="0"/>
              <a:t>eliminative, </a:t>
            </a:r>
          </a:p>
          <a:p>
            <a:r>
              <a:rPr lang="en-US" sz="2400" dirty="0"/>
              <a:t>investigative, </a:t>
            </a:r>
          </a:p>
          <a:p>
            <a:r>
              <a:rPr lang="en-US" sz="2400" dirty="0"/>
              <a:t>territorial, and </a:t>
            </a:r>
          </a:p>
          <a:p>
            <a:r>
              <a:rPr lang="en-US" sz="2400" dirty="0"/>
              <a:t>sexual.</a:t>
            </a:r>
            <a:endParaRPr lang="en-NZ" sz="2400" dirty="0"/>
          </a:p>
        </p:txBody>
      </p:sp>
    </p:spTree>
    <p:extLst>
      <p:ext uri="{BB962C8B-B14F-4D97-AF65-F5344CB8AC3E}">
        <p14:creationId xmlns:p14="http://schemas.microsoft.com/office/powerpoint/2010/main" val="249193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Causes of behaviour </a:t>
            </a:r>
            <a:br>
              <a:rPr lang="en-NZ" dirty="0"/>
            </a:br>
            <a:endParaRPr lang="en-NZ" dirty="0"/>
          </a:p>
        </p:txBody>
      </p:sp>
      <p:sp>
        <p:nvSpPr>
          <p:cNvPr id="3" name="Content Placeholder 2"/>
          <p:cNvSpPr>
            <a:spLocks noGrp="1"/>
          </p:cNvSpPr>
          <p:nvPr>
            <p:ph idx="1"/>
          </p:nvPr>
        </p:nvSpPr>
        <p:spPr/>
        <p:txBody>
          <a:bodyPr>
            <a:normAutofit/>
          </a:bodyPr>
          <a:lstStyle/>
          <a:p>
            <a:pPr lvl="0"/>
            <a:r>
              <a:rPr lang="en-US" sz="3200" dirty="0"/>
              <a:t>Genetics, learning, external and internal influences; </a:t>
            </a:r>
            <a:endParaRPr lang="en-NZ" sz="3200" dirty="0"/>
          </a:p>
          <a:p>
            <a:pPr lvl="0"/>
            <a:r>
              <a:rPr lang="en-US" sz="3200" dirty="0"/>
              <a:t>Reactive, active and cognitive behaviour; </a:t>
            </a:r>
            <a:endParaRPr lang="en-NZ" sz="3200" dirty="0"/>
          </a:p>
          <a:p>
            <a:r>
              <a:rPr lang="en-US" sz="3200" dirty="0"/>
              <a:t>Conditioning.</a:t>
            </a:r>
            <a:endParaRPr lang="en-NZ" sz="3200" dirty="0"/>
          </a:p>
        </p:txBody>
      </p:sp>
    </p:spTree>
    <p:extLst>
      <p:ext uri="{BB962C8B-B14F-4D97-AF65-F5344CB8AC3E}">
        <p14:creationId xmlns:p14="http://schemas.microsoft.com/office/powerpoint/2010/main" val="2542498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Genetics and Behaviour </a:t>
            </a:r>
            <a:br>
              <a:rPr lang="en-NZ" sz="3200" dirty="0"/>
            </a:br>
            <a:endParaRPr lang="en-NZ" dirty="0"/>
          </a:p>
        </p:txBody>
      </p:sp>
      <p:sp>
        <p:nvSpPr>
          <p:cNvPr id="3" name="Content Placeholder 2"/>
          <p:cNvSpPr>
            <a:spLocks noGrp="1"/>
          </p:cNvSpPr>
          <p:nvPr>
            <p:ph idx="1"/>
          </p:nvPr>
        </p:nvSpPr>
        <p:spPr/>
        <p:txBody>
          <a:bodyPr/>
          <a:lstStyle/>
          <a:p>
            <a:r>
              <a:rPr lang="en-NZ" sz="3200" dirty="0"/>
              <a:t>understanding biology </a:t>
            </a:r>
          </a:p>
          <a:p>
            <a:r>
              <a:rPr lang="en-NZ" sz="3200" dirty="0"/>
              <a:t>natural selection </a:t>
            </a:r>
          </a:p>
          <a:p>
            <a:r>
              <a:rPr lang="en-NZ" sz="3200" dirty="0"/>
              <a:t>genetic variation </a:t>
            </a:r>
          </a:p>
          <a:p>
            <a:r>
              <a:rPr lang="en-NZ" sz="3200" dirty="0"/>
              <a:t>development of behaviour</a:t>
            </a:r>
          </a:p>
          <a:p>
            <a:r>
              <a:rPr lang="en-NZ" sz="3200" dirty="0"/>
              <a:t>behavioural genetics</a:t>
            </a:r>
          </a:p>
          <a:p>
            <a:endParaRPr lang="en-NZ" dirty="0"/>
          </a:p>
        </p:txBody>
      </p:sp>
    </p:spTree>
    <p:extLst>
      <p:ext uri="{BB962C8B-B14F-4D97-AF65-F5344CB8AC3E}">
        <p14:creationId xmlns:p14="http://schemas.microsoft.com/office/powerpoint/2010/main" val="3379169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a:t>Breed variations</a:t>
            </a:r>
          </a:p>
        </p:txBody>
      </p:sp>
      <p:sp>
        <p:nvSpPr>
          <p:cNvPr id="20483" name="Rectangle 3"/>
          <p:cNvSpPr>
            <a:spLocks noGrp="1" noChangeArrowheads="1"/>
          </p:cNvSpPr>
          <p:nvPr>
            <p:ph type="body" sz="half" idx="1"/>
          </p:nvPr>
        </p:nvSpPr>
        <p:spPr>
          <a:xfrm>
            <a:off x="685800" y="1484784"/>
            <a:ext cx="3810000" cy="4611216"/>
          </a:xfrm>
        </p:spPr>
        <p:txBody>
          <a:bodyPr>
            <a:noAutofit/>
          </a:bodyPr>
          <a:lstStyle/>
          <a:p>
            <a:r>
              <a:rPr lang="en-US" altLang="en-US" sz="2400" dirty="0"/>
              <a:t>Brahmans &amp; their crosses tend to be more excitable</a:t>
            </a:r>
          </a:p>
          <a:p>
            <a:r>
              <a:rPr lang="en-US" altLang="en-US" sz="2400" dirty="0"/>
              <a:t>variations in personalities in </a:t>
            </a:r>
            <a:r>
              <a:rPr lang="en-US" altLang="en-US" sz="2400" i="1" dirty="0" err="1"/>
              <a:t>Bos</a:t>
            </a:r>
            <a:r>
              <a:rPr lang="en-US" altLang="en-US" sz="2400" i="1" dirty="0"/>
              <a:t> </a:t>
            </a:r>
            <a:r>
              <a:rPr lang="en-US" altLang="en-US" sz="2400" i="1" dirty="0" err="1"/>
              <a:t>taurus</a:t>
            </a:r>
            <a:r>
              <a:rPr lang="en-US" altLang="en-US" sz="2400" dirty="0"/>
              <a:t> breeds, also</a:t>
            </a:r>
          </a:p>
          <a:p>
            <a:pPr lvl="1"/>
            <a:r>
              <a:rPr lang="en-US" altLang="en-US" sz="2400" dirty="0"/>
              <a:t>Angus - excitable</a:t>
            </a:r>
          </a:p>
          <a:p>
            <a:pPr lvl="1"/>
            <a:r>
              <a:rPr lang="en-US" altLang="en-US" sz="2400" dirty="0"/>
              <a:t>Herefords - quiet</a:t>
            </a:r>
          </a:p>
          <a:p>
            <a:pPr lvl="1"/>
            <a:r>
              <a:rPr lang="en-US" altLang="en-US" sz="2400" dirty="0" err="1"/>
              <a:t>Chianina</a:t>
            </a:r>
            <a:r>
              <a:rPr lang="en-US" altLang="en-US" sz="2400" dirty="0"/>
              <a:t> - nervous/jump fences</a:t>
            </a:r>
          </a:p>
        </p:txBody>
      </p:sp>
      <p:pic>
        <p:nvPicPr>
          <p:cNvPr id="20484" name="Picture 6" descr="chianina1"/>
          <p:cNvPicPr>
            <a:picLocks noGrp="1" noChangeAspect="1" noChangeArrowheads="1"/>
          </p:cNvPicPr>
          <p:nvPr>
            <p:ph type="clipArt" sz="half" idx="2"/>
          </p:nvPr>
        </p:nvPicPr>
        <p:blipFill>
          <a:blip r:embed="rId2">
            <a:lum bright="-24000" contrast="12000"/>
            <a:extLst>
              <a:ext uri="{28A0092B-C50C-407E-A947-70E740481C1C}">
                <a14:useLocalDpi xmlns:a14="http://schemas.microsoft.com/office/drawing/2010/main" val="0"/>
              </a:ext>
            </a:extLst>
          </a:blip>
          <a:srcRect b="10780"/>
          <a:stretch>
            <a:fillRect/>
          </a:stretch>
        </p:blipFill>
        <p:spPr>
          <a:xfrm>
            <a:off x="4283968" y="3573016"/>
            <a:ext cx="4495800" cy="3048000"/>
          </a:xfrm>
          <a:ln w="57150">
            <a:solidFill>
              <a:schemeClr val="tx2"/>
            </a:solidFill>
            <a:miter lim="800000"/>
            <a:headEnd/>
            <a:tailEnd/>
          </a:ln>
        </p:spPr>
      </p:pic>
    </p:spTree>
    <p:extLst>
      <p:ext uri="{BB962C8B-B14F-4D97-AF65-F5344CB8AC3E}">
        <p14:creationId xmlns:p14="http://schemas.microsoft.com/office/powerpoint/2010/main" val="3161135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 variation - Swirl theory…</a:t>
            </a:r>
          </a:p>
        </p:txBody>
      </p:sp>
      <p:sp>
        <p:nvSpPr>
          <p:cNvPr id="3" name="Content Placeholder 2"/>
          <p:cNvSpPr>
            <a:spLocks noGrp="1"/>
          </p:cNvSpPr>
          <p:nvPr>
            <p:ph sz="quarter" idx="1"/>
          </p:nvPr>
        </p:nvSpPr>
        <p:spPr>
          <a:xfrm>
            <a:off x="609599" y="1772816"/>
            <a:ext cx="7202762" cy="4700595"/>
          </a:xfrm>
        </p:spPr>
        <p:txBody>
          <a:bodyPr>
            <a:noAutofit/>
          </a:bodyPr>
          <a:lstStyle/>
          <a:p>
            <a:r>
              <a:rPr lang="en-US" sz="2400" dirty="0"/>
              <a:t>A single swirl between or above the horse's eye indicates a horse with a generally uncomplicated nature.</a:t>
            </a:r>
          </a:p>
          <a:p>
            <a:r>
              <a:rPr lang="en-US" sz="2400" dirty="0"/>
              <a:t>A single swirl several inches below the eyes, 80% of horses with this feature are unusually imaginative and intelligent. </a:t>
            </a:r>
          </a:p>
          <a:p>
            <a:r>
              <a:rPr lang="en-US" sz="2400" dirty="0"/>
              <a:t>Two swirls adjoining, horses with this tend to be more emotional and over-reactive than average.</a:t>
            </a:r>
          </a:p>
          <a:p>
            <a:r>
              <a:rPr lang="en-US" sz="2400" dirty="0"/>
              <a:t>In a study of 1,500 cattle by Temple Grandin at a commercial feedlot, found that cattle with hair whorls above the eyes fought more in a squeeze chute during vaccinations.</a:t>
            </a:r>
          </a:p>
        </p:txBody>
      </p:sp>
    </p:spTree>
    <p:extLst>
      <p:ext uri="{BB962C8B-B14F-4D97-AF65-F5344CB8AC3E}">
        <p14:creationId xmlns:p14="http://schemas.microsoft.com/office/powerpoint/2010/main" val="734538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235224"/>
          </a:xfrm>
        </p:spPr>
        <p:txBody>
          <a:bodyPr>
            <a:normAutofit/>
          </a:bodyPr>
          <a:lstStyle/>
          <a:p>
            <a:r>
              <a:rPr lang="en-US" dirty="0" err="1"/>
              <a:t>Behavioural</a:t>
            </a:r>
            <a:r>
              <a:rPr lang="en-US" dirty="0"/>
              <a:t> genetics</a:t>
            </a:r>
            <a:br>
              <a:rPr lang="en-US" dirty="0"/>
            </a:br>
            <a:endParaRPr lang="en-US" dirty="0"/>
          </a:p>
        </p:txBody>
      </p:sp>
      <p:sp>
        <p:nvSpPr>
          <p:cNvPr id="3" name="Content Placeholder 2"/>
          <p:cNvSpPr>
            <a:spLocks noGrp="1"/>
          </p:cNvSpPr>
          <p:nvPr>
            <p:ph sz="quarter" idx="1"/>
          </p:nvPr>
        </p:nvSpPr>
        <p:spPr/>
        <p:txBody>
          <a:bodyPr>
            <a:normAutofit lnSpcReduction="10000"/>
          </a:bodyPr>
          <a:lstStyle/>
          <a:p>
            <a:r>
              <a:rPr lang="en-US" sz="3200" dirty="0"/>
              <a:t>Temperament</a:t>
            </a:r>
          </a:p>
          <a:p>
            <a:pPr lvl="1"/>
            <a:r>
              <a:rPr lang="en-US" sz="3200" dirty="0"/>
              <a:t>How well an animal reacts to handling</a:t>
            </a:r>
          </a:p>
          <a:p>
            <a:pPr lvl="1"/>
            <a:r>
              <a:rPr lang="en-US" sz="3200" dirty="0"/>
              <a:t>Influenced by the ‘fear’ response of the animal</a:t>
            </a:r>
          </a:p>
          <a:p>
            <a:r>
              <a:rPr lang="en-US" sz="3200" dirty="0"/>
              <a:t>In cattle, temperament is highly heritable.</a:t>
            </a:r>
          </a:p>
          <a:p>
            <a:endParaRPr lang="en-US" dirty="0"/>
          </a:p>
        </p:txBody>
      </p:sp>
    </p:spTree>
    <p:extLst>
      <p:ext uri="{BB962C8B-B14F-4D97-AF65-F5344CB8AC3E}">
        <p14:creationId xmlns:p14="http://schemas.microsoft.com/office/powerpoint/2010/main" val="2843335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Behaviour and the Environment </a:t>
            </a:r>
            <a:br>
              <a:rPr lang="en-NZ" sz="3200" dirty="0"/>
            </a:br>
            <a:endParaRPr lang="en-NZ" dirty="0"/>
          </a:p>
        </p:txBody>
      </p:sp>
      <p:sp>
        <p:nvSpPr>
          <p:cNvPr id="3" name="Content Placeholder 2"/>
          <p:cNvSpPr>
            <a:spLocks noGrp="1"/>
          </p:cNvSpPr>
          <p:nvPr>
            <p:ph idx="1"/>
          </p:nvPr>
        </p:nvSpPr>
        <p:spPr/>
        <p:txBody>
          <a:bodyPr>
            <a:normAutofit fontScale="92500" lnSpcReduction="10000"/>
          </a:bodyPr>
          <a:lstStyle/>
          <a:p>
            <a:r>
              <a:rPr lang="en-NZ" sz="3400" dirty="0"/>
              <a:t>coordination</a:t>
            </a:r>
          </a:p>
          <a:p>
            <a:r>
              <a:rPr lang="en-NZ" sz="3400" dirty="0"/>
              <a:t>orientation</a:t>
            </a:r>
          </a:p>
          <a:p>
            <a:r>
              <a:rPr lang="en-NZ" sz="3400" dirty="0"/>
              <a:t>homeostasis </a:t>
            </a:r>
          </a:p>
          <a:p>
            <a:r>
              <a:rPr lang="en-NZ" sz="3400" dirty="0"/>
              <a:t>acclimatisation </a:t>
            </a:r>
          </a:p>
          <a:p>
            <a:r>
              <a:rPr lang="en-NZ" sz="3400" dirty="0"/>
              <a:t>circadian rhythms </a:t>
            </a:r>
          </a:p>
          <a:p>
            <a:r>
              <a:rPr lang="en-NZ" sz="3400" dirty="0"/>
              <a:t>biological clocks </a:t>
            </a:r>
          </a:p>
          <a:p>
            <a:r>
              <a:rPr lang="en-NZ" sz="3400" dirty="0"/>
              <a:t>reproductive cycles; etc.</a:t>
            </a:r>
          </a:p>
          <a:p>
            <a:endParaRPr lang="en-NZ" dirty="0"/>
          </a:p>
        </p:txBody>
      </p:sp>
    </p:spTree>
    <p:extLst>
      <p:ext uri="{BB962C8B-B14F-4D97-AF65-F5344CB8AC3E}">
        <p14:creationId xmlns:p14="http://schemas.microsoft.com/office/powerpoint/2010/main" val="1719533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Instinct and Learning </a:t>
            </a:r>
            <a:br>
              <a:rPr lang="en-NZ" sz="3200" dirty="0"/>
            </a:br>
            <a:endParaRPr lang="en-NZ" dirty="0"/>
          </a:p>
        </p:txBody>
      </p:sp>
      <p:sp>
        <p:nvSpPr>
          <p:cNvPr id="3" name="Content Placeholder 2"/>
          <p:cNvSpPr>
            <a:spLocks noGrp="1"/>
          </p:cNvSpPr>
          <p:nvPr>
            <p:ph idx="1"/>
          </p:nvPr>
        </p:nvSpPr>
        <p:spPr>
          <a:xfrm>
            <a:off x="609598" y="2160590"/>
            <a:ext cx="6914729" cy="3880773"/>
          </a:xfrm>
        </p:spPr>
        <p:txBody>
          <a:bodyPr>
            <a:normAutofit fontScale="92500" lnSpcReduction="20000"/>
          </a:bodyPr>
          <a:lstStyle/>
          <a:p>
            <a:r>
              <a:rPr lang="en-NZ" sz="3500" dirty="0"/>
              <a:t>conditioning and learning </a:t>
            </a:r>
          </a:p>
          <a:p>
            <a:r>
              <a:rPr lang="en-NZ" sz="3500" dirty="0"/>
              <a:t>extinction and habituation </a:t>
            </a:r>
          </a:p>
          <a:p>
            <a:r>
              <a:rPr lang="en-NZ" sz="3500" dirty="0"/>
              <a:t>instrumental learning </a:t>
            </a:r>
          </a:p>
          <a:p>
            <a:r>
              <a:rPr lang="en-NZ" sz="3500" dirty="0"/>
              <a:t>reinforcement </a:t>
            </a:r>
          </a:p>
          <a:p>
            <a:r>
              <a:rPr lang="en-NZ" sz="3500" dirty="0"/>
              <a:t>operant behaviour (controlled by consequences)</a:t>
            </a:r>
          </a:p>
          <a:p>
            <a:r>
              <a:rPr lang="en-NZ" sz="3500" dirty="0"/>
              <a:t>biological and cognitive aspects of learning.</a:t>
            </a:r>
          </a:p>
          <a:p>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4921" y="836712"/>
            <a:ext cx="2798812" cy="2798812"/>
          </a:xfrm>
          <a:prstGeom prst="rect">
            <a:avLst/>
          </a:prstGeom>
        </p:spPr>
      </p:pic>
    </p:spTree>
    <p:extLst>
      <p:ext uri="{BB962C8B-B14F-4D97-AF65-F5344CB8AC3E}">
        <p14:creationId xmlns:p14="http://schemas.microsoft.com/office/powerpoint/2010/main" val="402345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animals learn….</a:t>
            </a:r>
            <a:endParaRPr lang="en-NZ" dirty="0"/>
          </a:p>
        </p:txBody>
      </p:sp>
      <p:sp>
        <p:nvSpPr>
          <p:cNvPr id="3" name="Content Placeholder 2"/>
          <p:cNvSpPr>
            <a:spLocks noGrp="1"/>
          </p:cNvSpPr>
          <p:nvPr>
            <p:ph idx="1"/>
          </p:nvPr>
        </p:nvSpPr>
        <p:spPr/>
        <p:txBody>
          <a:bodyPr/>
          <a:lstStyle/>
          <a:p>
            <a:r>
              <a:rPr lang="en-US" sz="2800" dirty="0"/>
              <a:t>Learning is broken down into different types. </a:t>
            </a:r>
          </a:p>
          <a:p>
            <a:pPr lvl="1"/>
            <a:r>
              <a:rPr lang="en-US" sz="2800" dirty="0"/>
              <a:t>Classical conditioning</a:t>
            </a:r>
          </a:p>
          <a:p>
            <a:pPr lvl="1"/>
            <a:r>
              <a:rPr lang="en-US" sz="2800" dirty="0"/>
              <a:t>Habituation learning</a:t>
            </a:r>
          </a:p>
          <a:p>
            <a:pPr lvl="1"/>
            <a:r>
              <a:rPr lang="en-US" sz="2800" dirty="0"/>
              <a:t>Operant or instrumental conditioning </a:t>
            </a:r>
          </a:p>
          <a:p>
            <a:pPr lvl="1"/>
            <a:r>
              <a:rPr lang="en-US" sz="2800" dirty="0"/>
              <a:t>Imprint learning</a:t>
            </a:r>
          </a:p>
          <a:p>
            <a:endParaRPr lang="en-NZ" dirty="0"/>
          </a:p>
        </p:txBody>
      </p:sp>
    </p:spTree>
    <p:extLst>
      <p:ext uri="{BB962C8B-B14F-4D97-AF65-F5344CB8AC3E}">
        <p14:creationId xmlns:p14="http://schemas.microsoft.com/office/powerpoint/2010/main" val="1817864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animals learn….</a:t>
            </a:r>
            <a:br>
              <a:rPr lang="en-US" dirty="0"/>
            </a:br>
            <a:r>
              <a:rPr lang="en-US" dirty="0"/>
              <a:t>Classical Conditioning</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34000" y="1844824"/>
            <a:ext cx="3810000" cy="3810000"/>
          </a:xfrm>
        </p:spPr>
      </p:pic>
      <p:sp>
        <p:nvSpPr>
          <p:cNvPr id="5" name="Content Placeholder 4"/>
          <p:cNvSpPr>
            <a:spLocks noGrp="1"/>
          </p:cNvSpPr>
          <p:nvPr>
            <p:ph sz="quarter" idx="2"/>
          </p:nvPr>
        </p:nvSpPr>
        <p:spPr>
          <a:xfrm>
            <a:off x="724492" y="2060848"/>
            <a:ext cx="4495580" cy="4464496"/>
          </a:xfrm>
        </p:spPr>
        <p:txBody>
          <a:bodyPr>
            <a:normAutofit/>
          </a:bodyPr>
          <a:lstStyle/>
          <a:p>
            <a:pPr marL="0" indent="0">
              <a:buNone/>
            </a:pPr>
            <a:r>
              <a:rPr lang="en-US" sz="2000" dirty="0"/>
              <a:t>Pavlov’s Dogs</a:t>
            </a:r>
          </a:p>
          <a:p>
            <a:r>
              <a:rPr lang="en-US" sz="2000" dirty="0"/>
              <a:t>1890’s Pavlov was investigating the gastric function of dogs</a:t>
            </a:r>
          </a:p>
          <a:p>
            <a:r>
              <a:rPr lang="en-US" sz="2000" dirty="0"/>
              <a:t>He noticed that the dogs would begin salivating for their food, at the sight of the feeding technician</a:t>
            </a:r>
          </a:p>
          <a:p>
            <a:r>
              <a:rPr lang="en-US" sz="2000" dirty="0"/>
              <a:t>Pavlov went on to introduce a feeding bell, before feeding.</a:t>
            </a:r>
          </a:p>
          <a:p>
            <a:pPr lvl="1"/>
            <a:r>
              <a:rPr lang="en-US" sz="2000" dirty="0"/>
              <a:t>The dogs would begin salivating at the bell.</a:t>
            </a:r>
          </a:p>
        </p:txBody>
      </p:sp>
    </p:spTree>
    <p:extLst>
      <p:ext uri="{BB962C8B-B14F-4D97-AF65-F5344CB8AC3E}">
        <p14:creationId xmlns:p14="http://schemas.microsoft.com/office/powerpoint/2010/main" val="865193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animals learn….</a:t>
            </a:r>
            <a:br>
              <a:rPr lang="en-US" dirty="0"/>
            </a:br>
            <a:r>
              <a:rPr lang="en-US" dirty="0"/>
              <a:t>Classical Conditioning</a:t>
            </a:r>
          </a:p>
        </p:txBody>
      </p:sp>
      <p:sp>
        <p:nvSpPr>
          <p:cNvPr id="5" name="Content Placeholder 4"/>
          <p:cNvSpPr>
            <a:spLocks noGrp="1"/>
          </p:cNvSpPr>
          <p:nvPr>
            <p:ph sz="quarter" idx="1"/>
          </p:nvPr>
        </p:nvSpPr>
        <p:spPr>
          <a:xfrm>
            <a:off x="609598" y="2160590"/>
            <a:ext cx="6842721" cy="3880773"/>
          </a:xfrm>
        </p:spPr>
        <p:txBody>
          <a:bodyPr>
            <a:normAutofit/>
          </a:bodyPr>
          <a:lstStyle/>
          <a:p>
            <a:pPr marL="0" indent="0">
              <a:buNone/>
            </a:pPr>
            <a:r>
              <a:rPr lang="en-US" dirty="0"/>
              <a:t>A neutral stimulus becomes a conditional stimulus capable of getting a given response after being repeatedly presented with an unconditional (significant) stimulus.</a:t>
            </a:r>
          </a:p>
          <a:p>
            <a:r>
              <a:rPr lang="en-US" dirty="0"/>
              <a:t>Pavlov's bell was rung (</a:t>
            </a:r>
            <a:r>
              <a:rPr lang="en-US" u="sng" dirty="0"/>
              <a:t>conditional stimulus</a:t>
            </a:r>
            <a:r>
              <a:rPr lang="en-US" dirty="0"/>
              <a:t>) whenever a dog used in the experiment was fed. </a:t>
            </a:r>
          </a:p>
          <a:p>
            <a:r>
              <a:rPr lang="en-US" dirty="0"/>
              <a:t>The dog would salivate (</a:t>
            </a:r>
            <a:r>
              <a:rPr lang="en-US" u="sng" dirty="0"/>
              <a:t>response</a:t>
            </a:r>
            <a:r>
              <a:rPr lang="en-US" dirty="0"/>
              <a:t>) when it heard the bell ringing, even when the smell of food</a:t>
            </a:r>
            <a:r>
              <a:rPr lang="en-US" dirty="0">
                <a:solidFill>
                  <a:schemeClr val="tx1"/>
                </a:solidFill>
              </a:rPr>
              <a:t> </a:t>
            </a:r>
            <a:r>
              <a:rPr lang="en-US" dirty="0"/>
              <a:t>(unconditional stimulus) was absent. </a:t>
            </a:r>
          </a:p>
          <a:p>
            <a:r>
              <a:rPr lang="en-US" dirty="0"/>
              <a:t>Conditioning is more effective if the conditional stimulus and unconditional stimulus occur simultaneously and are presented in the same location.</a:t>
            </a:r>
          </a:p>
        </p:txBody>
      </p:sp>
    </p:spTree>
    <p:extLst>
      <p:ext uri="{BB962C8B-B14F-4D97-AF65-F5344CB8AC3E}">
        <p14:creationId xmlns:p14="http://schemas.microsoft.com/office/powerpoint/2010/main" val="226761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Investigative</a:t>
            </a:r>
            <a:r>
              <a:rPr lang="en-NZ" dirty="0"/>
              <a:t> behaviour</a:t>
            </a:r>
            <a:br>
              <a:rPr lang="en-NZ" dirty="0"/>
            </a:br>
            <a:r>
              <a:rPr lang="en-NZ" dirty="0"/>
              <a:t> </a:t>
            </a:r>
          </a:p>
        </p:txBody>
      </p:sp>
      <p:sp>
        <p:nvSpPr>
          <p:cNvPr id="3" name="Content Placeholder 2"/>
          <p:cNvSpPr>
            <a:spLocks noGrp="1"/>
          </p:cNvSpPr>
          <p:nvPr>
            <p:ph idx="1"/>
          </p:nvPr>
        </p:nvSpPr>
        <p:spPr>
          <a:xfrm>
            <a:off x="609598" y="1412776"/>
            <a:ext cx="7634810" cy="4628587"/>
          </a:xfrm>
        </p:spPr>
        <p:txBody>
          <a:bodyPr>
            <a:normAutofit/>
          </a:bodyPr>
          <a:lstStyle/>
          <a:p>
            <a:r>
              <a:rPr lang="en-NZ" sz="2800" dirty="0"/>
              <a:t>animal senses</a:t>
            </a:r>
          </a:p>
          <a:p>
            <a:pPr marL="0" indent="0">
              <a:buNone/>
            </a:pPr>
            <a:r>
              <a:rPr lang="en-US" sz="2800" dirty="0"/>
              <a:t>Examples:</a:t>
            </a:r>
          </a:p>
          <a:p>
            <a:r>
              <a:rPr lang="en-US" sz="2800" dirty="0"/>
              <a:t>Pigs, horses and dairy goats are highly curious, investigate any strange object, approach carefully, slowly, sniffing and looking as they approach</a:t>
            </a:r>
          </a:p>
          <a:p>
            <a:r>
              <a:rPr lang="en-US" sz="2800" dirty="0"/>
              <a:t>Sheep are less curious and more timid</a:t>
            </a:r>
            <a:endParaRPr lang="en-NZ"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0880" y="365490"/>
            <a:ext cx="2179960" cy="2127406"/>
          </a:xfrm>
          <a:prstGeom prst="rect">
            <a:avLst/>
          </a:prstGeom>
        </p:spPr>
      </p:pic>
    </p:spTree>
    <p:extLst>
      <p:ext uri="{BB962C8B-B14F-4D97-AF65-F5344CB8AC3E}">
        <p14:creationId xmlns:p14="http://schemas.microsoft.com/office/powerpoint/2010/main" val="754014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animals learn…</a:t>
            </a:r>
            <a:br>
              <a:rPr lang="en-US" dirty="0"/>
            </a:br>
            <a:r>
              <a:rPr lang="en-US" dirty="0"/>
              <a:t>Operant Conditioning</a:t>
            </a:r>
          </a:p>
        </p:txBody>
      </p:sp>
      <p:sp>
        <p:nvSpPr>
          <p:cNvPr id="3" name="Content Placeholder 2"/>
          <p:cNvSpPr>
            <a:spLocks noGrp="1"/>
          </p:cNvSpPr>
          <p:nvPr>
            <p:ph sz="quarter" idx="1"/>
          </p:nvPr>
        </p:nvSpPr>
        <p:spPr>
          <a:xfrm>
            <a:off x="609598" y="2160590"/>
            <a:ext cx="6986737" cy="4148730"/>
          </a:xfrm>
        </p:spPr>
        <p:txBody>
          <a:bodyPr>
            <a:normAutofit/>
          </a:bodyPr>
          <a:lstStyle/>
          <a:p>
            <a:r>
              <a:rPr lang="en-US" sz="2000" dirty="0"/>
              <a:t>Learning based upon the consequences of behaviour. </a:t>
            </a:r>
          </a:p>
          <a:p>
            <a:pPr lvl="1"/>
            <a:r>
              <a:rPr lang="en-US" sz="2000" dirty="0"/>
              <a:t>Positive Reinforcement of a behaviour</a:t>
            </a:r>
          </a:p>
          <a:p>
            <a:pPr lvl="2"/>
            <a:r>
              <a:rPr lang="en-US" sz="2000" dirty="0"/>
              <a:t>A cow may learn to press a lever when this action produces food.</a:t>
            </a:r>
          </a:p>
          <a:p>
            <a:pPr lvl="1"/>
            <a:r>
              <a:rPr lang="en-US" sz="2000" dirty="0"/>
              <a:t>Negative Reinforcement of a behaviour</a:t>
            </a:r>
          </a:p>
          <a:p>
            <a:pPr lvl="2"/>
            <a:r>
              <a:rPr lang="en-US" sz="2000" dirty="0"/>
              <a:t>A cow may learn to avoid eating out of a particular feed station, due to being shocked each time. They will avoid eating out of that feed station even when food is not available in any other area.</a:t>
            </a:r>
          </a:p>
          <a:p>
            <a:pPr lvl="2"/>
            <a:endParaRPr lang="en-US" sz="2000" dirty="0"/>
          </a:p>
        </p:txBody>
      </p:sp>
      <p:sp>
        <p:nvSpPr>
          <p:cNvPr id="4" name="Rectangle 3"/>
          <p:cNvSpPr/>
          <p:nvPr/>
        </p:nvSpPr>
        <p:spPr>
          <a:xfrm>
            <a:off x="1027316" y="5939988"/>
            <a:ext cx="3075650" cy="369332"/>
          </a:xfrm>
          <a:prstGeom prst="rect">
            <a:avLst/>
          </a:prstGeom>
        </p:spPr>
        <p:txBody>
          <a:bodyPr wrap="none">
            <a:spAutoFit/>
          </a:bodyPr>
          <a:lstStyle/>
          <a:p>
            <a:r>
              <a:rPr lang="en-US" dirty="0"/>
              <a:t>http://youtu.be/swORxV88c5o</a:t>
            </a:r>
          </a:p>
        </p:txBody>
      </p:sp>
      <p:pic>
        <p:nvPicPr>
          <p:cNvPr id="5" name="Picture 3" descr="C:\Users\Tracy\AppData\Local\Microsoft\Windows\Temporary Internet Files\Content.IE5\UUB1XAV4\MC90013956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332656"/>
            <a:ext cx="1712912" cy="213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191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animals learn…..</a:t>
            </a:r>
            <a:br>
              <a:rPr lang="en-US" dirty="0"/>
            </a:br>
            <a:r>
              <a:rPr lang="en-US" dirty="0"/>
              <a:t>Classical </a:t>
            </a:r>
            <a:r>
              <a:rPr lang="en-US" dirty="0" err="1"/>
              <a:t>vs</a:t>
            </a:r>
            <a:r>
              <a:rPr lang="en-US" dirty="0"/>
              <a:t> Operant</a:t>
            </a:r>
          </a:p>
        </p:txBody>
      </p:sp>
      <p:sp>
        <p:nvSpPr>
          <p:cNvPr id="3" name="Content Placeholder 2"/>
          <p:cNvSpPr>
            <a:spLocks noGrp="1"/>
          </p:cNvSpPr>
          <p:nvPr>
            <p:ph sz="quarter" idx="1"/>
          </p:nvPr>
        </p:nvSpPr>
        <p:spPr/>
        <p:txBody>
          <a:bodyPr>
            <a:normAutofit/>
          </a:bodyPr>
          <a:lstStyle/>
          <a:p>
            <a:r>
              <a:rPr lang="en-US" sz="2000" dirty="0"/>
              <a:t>Classical Conditioning results in an association with a sight or sound….that results in a physiological reflex.</a:t>
            </a:r>
          </a:p>
          <a:p>
            <a:pPr lvl="1"/>
            <a:r>
              <a:rPr lang="en-US" sz="2000" dirty="0"/>
              <a:t>Milk letdown - the action that allows milk to leave the udder, occurs when cows are anticipating being milked.</a:t>
            </a:r>
          </a:p>
          <a:p>
            <a:r>
              <a:rPr lang="en-US" sz="2000" dirty="0"/>
              <a:t>Operant Conditioning results in a change in behaviour in reaction to a consequence.  </a:t>
            </a:r>
          </a:p>
          <a:p>
            <a:pPr lvl="1"/>
            <a:r>
              <a:rPr lang="en-US" sz="2000" dirty="0"/>
              <a:t>Cattle who are moved with electrical stimulus (hot rods) will avoid the areas where they were shocked.</a:t>
            </a:r>
          </a:p>
        </p:txBody>
      </p:sp>
    </p:spTree>
    <p:extLst>
      <p:ext uri="{BB962C8B-B14F-4D97-AF65-F5344CB8AC3E}">
        <p14:creationId xmlns:p14="http://schemas.microsoft.com/office/powerpoint/2010/main" val="3812433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animals learn…..</a:t>
            </a:r>
            <a:br>
              <a:rPr lang="en-US" dirty="0"/>
            </a:br>
            <a:r>
              <a:rPr lang="en-US" dirty="0"/>
              <a:t>Habituation Learning</a:t>
            </a:r>
          </a:p>
        </p:txBody>
      </p:sp>
      <p:sp>
        <p:nvSpPr>
          <p:cNvPr id="3" name="Content Placeholder 2"/>
          <p:cNvSpPr>
            <a:spLocks noGrp="1"/>
          </p:cNvSpPr>
          <p:nvPr>
            <p:ph sz="quarter" idx="1"/>
          </p:nvPr>
        </p:nvSpPr>
        <p:spPr/>
        <p:txBody>
          <a:bodyPr>
            <a:normAutofit/>
          </a:bodyPr>
          <a:lstStyle/>
          <a:p>
            <a:r>
              <a:rPr lang="en-US" sz="2400" dirty="0"/>
              <a:t>Habituation is learning, in which an animal, after a period of exposure to a stimulus, stops responding.</a:t>
            </a:r>
          </a:p>
          <a:p>
            <a:pPr lvl="1"/>
            <a:r>
              <a:rPr lang="en-US" sz="2400" dirty="0"/>
              <a:t>A train that passes by every day….eventually the cows will not fear the noise.</a:t>
            </a:r>
          </a:p>
          <a:p>
            <a:pPr lvl="1"/>
            <a:r>
              <a:rPr lang="en-US" sz="2400" dirty="0"/>
              <a:t>Nagging…...when training a horse or dog!</a:t>
            </a:r>
          </a:p>
        </p:txBody>
      </p:sp>
    </p:spTree>
    <p:extLst>
      <p:ext uri="{BB962C8B-B14F-4D97-AF65-F5344CB8AC3E}">
        <p14:creationId xmlns:p14="http://schemas.microsoft.com/office/powerpoint/2010/main" val="2382707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animals learn…</a:t>
            </a:r>
            <a:br>
              <a:rPr lang="en-US" dirty="0"/>
            </a:br>
            <a:r>
              <a:rPr lang="en-US" dirty="0"/>
              <a:t>Imprint Learning</a:t>
            </a:r>
          </a:p>
        </p:txBody>
      </p:sp>
      <p:sp>
        <p:nvSpPr>
          <p:cNvPr id="3" name="Content Placeholder 2"/>
          <p:cNvSpPr>
            <a:spLocks noGrp="1"/>
          </p:cNvSpPr>
          <p:nvPr>
            <p:ph sz="quarter" idx="1"/>
          </p:nvPr>
        </p:nvSpPr>
        <p:spPr>
          <a:xfrm>
            <a:off x="609598" y="2160590"/>
            <a:ext cx="7058745" cy="3880773"/>
          </a:xfrm>
        </p:spPr>
        <p:txBody>
          <a:bodyPr>
            <a:normAutofit/>
          </a:bodyPr>
          <a:lstStyle/>
          <a:p>
            <a:r>
              <a:rPr lang="en-US" sz="2800" dirty="0"/>
              <a:t>When young animals learn to recognise the sound, smell and actions of their mothers.</a:t>
            </a:r>
          </a:p>
          <a:p>
            <a:pPr lvl="1"/>
            <a:r>
              <a:rPr lang="en-US" sz="2800" dirty="0"/>
              <a:t>Only occurs in the first few days after birth</a:t>
            </a:r>
          </a:p>
          <a:p>
            <a:pPr lvl="1"/>
            <a:r>
              <a:rPr lang="en-US" sz="2800" dirty="0"/>
              <a:t>Young animals can be ‘imprinted’ to humans, or other species.</a:t>
            </a:r>
          </a:p>
        </p:txBody>
      </p:sp>
    </p:spTree>
    <p:extLst>
      <p:ext uri="{BB962C8B-B14F-4D97-AF65-F5344CB8AC3E}">
        <p14:creationId xmlns:p14="http://schemas.microsoft.com/office/powerpoint/2010/main" val="2915903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Imprinting - Example</a:t>
            </a:r>
          </a:p>
        </p:txBody>
      </p:sp>
      <p:sp>
        <p:nvSpPr>
          <p:cNvPr id="3" name="Content Placeholder 2"/>
          <p:cNvSpPr>
            <a:spLocks noGrp="1"/>
          </p:cNvSpPr>
          <p:nvPr>
            <p:ph sz="quarter" idx="1"/>
          </p:nvPr>
        </p:nvSpPr>
        <p:spPr>
          <a:xfrm>
            <a:off x="457200" y="1600200"/>
            <a:ext cx="8382000" cy="4709120"/>
          </a:xfrm>
        </p:spPr>
        <p:txBody>
          <a:bodyPr>
            <a:normAutofit lnSpcReduction="10000"/>
          </a:bodyPr>
          <a:lstStyle/>
          <a:p>
            <a:r>
              <a:rPr lang="en-US" sz="2400" dirty="0"/>
              <a:t>duckling sees human</a:t>
            </a:r>
          </a:p>
          <a:p>
            <a:r>
              <a:rPr lang="en-US" sz="2400" dirty="0"/>
              <a:t>duckling is a human</a:t>
            </a:r>
          </a:p>
          <a:p>
            <a:r>
              <a:rPr lang="en-US" sz="2400" dirty="0"/>
              <a:t>mum is a human </a:t>
            </a:r>
          </a:p>
          <a:p>
            <a:r>
              <a:rPr lang="en-US" sz="2400" dirty="0"/>
              <a:t>duckling sees ducklings</a:t>
            </a:r>
          </a:p>
          <a:p>
            <a:r>
              <a:rPr lang="en-US" sz="2400" dirty="0"/>
              <a:t>all ducklings love mum.                 </a:t>
            </a:r>
          </a:p>
          <a:p>
            <a:r>
              <a:rPr lang="en-US" sz="2400" dirty="0"/>
              <a:t>ducklings grow to be ducks</a:t>
            </a:r>
          </a:p>
          <a:p>
            <a:r>
              <a:rPr lang="en-US" sz="2400" dirty="0"/>
              <a:t>ducks don't need mum</a:t>
            </a:r>
          </a:p>
          <a:p>
            <a:r>
              <a:rPr lang="en-US" sz="2400" dirty="0"/>
              <a:t>ducks mate with ducks.  </a:t>
            </a:r>
          </a:p>
          <a:p>
            <a:r>
              <a:rPr lang="en-US" sz="2400" dirty="0"/>
              <a:t>mum is now just another duck.       </a:t>
            </a:r>
          </a:p>
          <a:p>
            <a:r>
              <a:rPr lang="en-US" sz="2400" dirty="0"/>
              <a:t>duck may love mum, or may not </a:t>
            </a:r>
          </a:p>
        </p:txBody>
      </p:sp>
    </p:spTree>
    <p:extLst>
      <p:ext uri="{BB962C8B-B14F-4D97-AF65-F5344CB8AC3E}">
        <p14:creationId xmlns:p14="http://schemas.microsoft.com/office/powerpoint/2010/main" val="870879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Imprinting - Example</a:t>
            </a:r>
          </a:p>
        </p:txBody>
      </p:sp>
      <p:sp>
        <p:nvSpPr>
          <p:cNvPr id="3" name="Content Placeholder 2"/>
          <p:cNvSpPr>
            <a:spLocks noGrp="1"/>
          </p:cNvSpPr>
          <p:nvPr>
            <p:ph sz="quarter" idx="1"/>
          </p:nvPr>
        </p:nvSpPr>
        <p:spPr>
          <a:xfrm>
            <a:off x="609599" y="1700808"/>
            <a:ext cx="6347714" cy="4608512"/>
          </a:xfrm>
        </p:spPr>
        <p:txBody>
          <a:bodyPr>
            <a:normAutofit/>
          </a:bodyPr>
          <a:lstStyle/>
          <a:p>
            <a:r>
              <a:rPr lang="en-US" sz="2200" dirty="0"/>
              <a:t>duckling sees human.     </a:t>
            </a:r>
          </a:p>
          <a:p>
            <a:r>
              <a:rPr lang="en-US" sz="2200" dirty="0"/>
              <a:t>duckling is human.           </a:t>
            </a:r>
          </a:p>
          <a:p>
            <a:r>
              <a:rPr lang="en-US" sz="2200" dirty="0"/>
              <a:t>mum is human.  </a:t>
            </a:r>
          </a:p>
          <a:p>
            <a:r>
              <a:rPr lang="en-US" sz="2200" dirty="0"/>
              <a:t>duckling doesn’t see other ducklings.          </a:t>
            </a:r>
          </a:p>
          <a:p>
            <a:r>
              <a:rPr lang="en-US" sz="2200" dirty="0"/>
              <a:t>duckling is only human. </a:t>
            </a:r>
          </a:p>
          <a:p>
            <a:r>
              <a:rPr lang="en-US" sz="2200" dirty="0"/>
              <a:t>duckling loves and needs mum.      </a:t>
            </a:r>
          </a:p>
          <a:p>
            <a:r>
              <a:rPr lang="en-US" sz="2200" dirty="0"/>
              <a:t>duckling grows to be duck            </a:t>
            </a:r>
          </a:p>
          <a:p>
            <a:r>
              <a:rPr lang="en-US" sz="2200" dirty="0"/>
              <a:t>duck likes humans.  </a:t>
            </a:r>
          </a:p>
          <a:p>
            <a:r>
              <a:rPr lang="en-US" sz="2200" dirty="0"/>
              <a:t>duck doesn’t mate with ducks.</a:t>
            </a:r>
          </a:p>
          <a:p>
            <a:r>
              <a:rPr lang="en-US" sz="2200" dirty="0"/>
              <a:t>duck loves mum best</a:t>
            </a:r>
          </a:p>
          <a:p>
            <a:endParaRPr lang="en-US" dirty="0"/>
          </a:p>
        </p:txBody>
      </p:sp>
    </p:spTree>
    <p:extLst>
      <p:ext uri="{BB962C8B-B14F-4D97-AF65-F5344CB8AC3E}">
        <p14:creationId xmlns:p14="http://schemas.microsoft.com/office/powerpoint/2010/main" val="2504250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Handling Animals </a:t>
            </a:r>
            <a:br>
              <a:rPr lang="en-NZ" sz="3200" dirty="0"/>
            </a:br>
            <a:endParaRPr lang="en-NZ" dirty="0"/>
          </a:p>
        </p:txBody>
      </p:sp>
      <p:sp>
        <p:nvSpPr>
          <p:cNvPr id="3" name="Content Placeholder 2"/>
          <p:cNvSpPr>
            <a:spLocks noGrp="1"/>
          </p:cNvSpPr>
          <p:nvPr>
            <p:ph idx="1"/>
          </p:nvPr>
        </p:nvSpPr>
        <p:spPr>
          <a:xfrm>
            <a:off x="609599" y="1772816"/>
            <a:ext cx="6347714" cy="4268547"/>
          </a:xfrm>
        </p:spPr>
        <p:txBody>
          <a:bodyPr>
            <a:normAutofit/>
          </a:bodyPr>
          <a:lstStyle/>
          <a:p>
            <a:r>
              <a:rPr lang="en-NZ" sz="2400" dirty="0"/>
              <a:t>psychological affects of different handling techniques </a:t>
            </a:r>
          </a:p>
          <a:p>
            <a:r>
              <a:rPr lang="en-NZ" sz="2400" dirty="0"/>
              <a:t>training animals (horses, cats, dogs, cows etc.) </a:t>
            </a:r>
          </a:p>
          <a:p>
            <a:r>
              <a:rPr lang="en-NZ" sz="2400" dirty="0"/>
              <a:t>pet animals </a:t>
            </a:r>
          </a:p>
          <a:p>
            <a:pPr lvl="1"/>
            <a:r>
              <a:rPr lang="en-US" altLang="en-US" sz="2400" dirty="0"/>
              <a:t>may be difficult to work</a:t>
            </a:r>
          </a:p>
          <a:p>
            <a:pPr lvl="1"/>
            <a:r>
              <a:rPr lang="en-US" altLang="en-US" sz="2400" dirty="0"/>
              <a:t>have little or no flight zone</a:t>
            </a:r>
          </a:p>
          <a:p>
            <a:pPr lvl="1"/>
            <a:r>
              <a:rPr lang="en-US" altLang="en-US" sz="2400" dirty="0"/>
              <a:t>may be dangerous during feeding or if seeking attention</a:t>
            </a:r>
          </a:p>
          <a:p>
            <a:pPr lvl="1"/>
            <a:endParaRPr lang="en-NZ" sz="3000" dirty="0"/>
          </a:p>
        </p:txBody>
      </p:sp>
    </p:spTree>
    <p:extLst>
      <p:ext uri="{BB962C8B-B14F-4D97-AF65-F5344CB8AC3E}">
        <p14:creationId xmlns:p14="http://schemas.microsoft.com/office/powerpoint/2010/main" val="2879474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Behavioural Problems </a:t>
            </a:r>
            <a:br>
              <a:rPr lang="en-NZ" dirty="0"/>
            </a:br>
            <a:endParaRPr lang="en-NZ" dirty="0"/>
          </a:p>
        </p:txBody>
      </p:sp>
      <p:sp>
        <p:nvSpPr>
          <p:cNvPr id="3" name="Content Placeholder 2"/>
          <p:cNvSpPr>
            <a:spLocks noGrp="1"/>
          </p:cNvSpPr>
          <p:nvPr>
            <p:ph idx="1"/>
          </p:nvPr>
        </p:nvSpPr>
        <p:spPr>
          <a:xfrm>
            <a:off x="609598" y="2160590"/>
            <a:ext cx="6698705" cy="3880773"/>
          </a:xfrm>
        </p:spPr>
        <p:txBody>
          <a:bodyPr>
            <a:normAutofit/>
          </a:bodyPr>
          <a:lstStyle/>
          <a:p>
            <a:r>
              <a:rPr lang="en-NZ" sz="3200" dirty="0"/>
              <a:t>abnormal behaviour (e.g. psychotic; neurotic) </a:t>
            </a:r>
          </a:p>
          <a:p>
            <a:r>
              <a:rPr lang="en-NZ" sz="3200" dirty="0"/>
              <a:t>domestication of animals </a:t>
            </a:r>
          </a:p>
          <a:p>
            <a:r>
              <a:rPr lang="en-NZ" sz="3200" dirty="0"/>
              <a:t>reducing human contact/dependence</a:t>
            </a:r>
          </a:p>
        </p:txBody>
      </p:sp>
    </p:spTree>
    <p:extLst>
      <p:ext uri="{BB962C8B-B14F-4D97-AF65-F5344CB8AC3E}">
        <p14:creationId xmlns:p14="http://schemas.microsoft.com/office/powerpoint/2010/main" val="36217443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Maladaptive behaviour</a:t>
            </a:r>
          </a:p>
        </p:txBody>
      </p:sp>
      <p:sp>
        <p:nvSpPr>
          <p:cNvPr id="3" name="Content Placeholder 2"/>
          <p:cNvSpPr>
            <a:spLocks noGrp="1"/>
          </p:cNvSpPr>
          <p:nvPr>
            <p:ph sz="quarter" idx="1"/>
          </p:nvPr>
        </p:nvSpPr>
        <p:spPr>
          <a:xfrm>
            <a:off x="609599" y="1700808"/>
            <a:ext cx="6347714" cy="4340555"/>
          </a:xfrm>
        </p:spPr>
        <p:txBody>
          <a:bodyPr>
            <a:normAutofit/>
          </a:bodyPr>
          <a:lstStyle/>
          <a:p>
            <a:pPr marL="0" indent="0">
              <a:buNone/>
            </a:pPr>
            <a:r>
              <a:rPr lang="en-US" sz="2400" dirty="0"/>
              <a:t>Animals that are not allowed to express their normal behaviour or that do not adapt to their environment, exhibit inappropriate or unusual behaviour</a:t>
            </a:r>
          </a:p>
          <a:p>
            <a:r>
              <a:rPr lang="en-US" sz="2400" dirty="0"/>
              <a:t>Chickens and pigs in extensive management (confinement) systems resort to cannibalism.  The removal of tails is a prevention method.</a:t>
            </a:r>
          </a:p>
          <a:p>
            <a:r>
              <a:rPr lang="en-US" sz="2400" dirty="0"/>
              <a:t>Stallions that chew or bite themselves.</a:t>
            </a:r>
          </a:p>
          <a:p>
            <a:endParaRPr lang="en-US" sz="2400" dirty="0"/>
          </a:p>
          <a:p>
            <a:endParaRPr lang="en-US" dirty="0"/>
          </a:p>
        </p:txBody>
      </p:sp>
    </p:spTree>
    <p:extLst>
      <p:ext uri="{BB962C8B-B14F-4D97-AF65-F5344CB8AC3E}">
        <p14:creationId xmlns:p14="http://schemas.microsoft.com/office/powerpoint/2010/main" val="2716805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fontScale="90000"/>
          </a:bodyPr>
          <a:lstStyle/>
          <a:p>
            <a:r>
              <a:rPr lang="en-US" dirty="0"/>
              <a:t>Why is understanding animal behaviour important?</a:t>
            </a:r>
            <a:endParaRPr lang="en-NZ" dirty="0"/>
          </a:p>
        </p:txBody>
      </p:sp>
      <p:sp>
        <p:nvSpPr>
          <p:cNvPr id="3" name="Content Placeholder 2"/>
          <p:cNvSpPr>
            <a:spLocks noGrp="1"/>
          </p:cNvSpPr>
          <p:nvPr>
            <p:ph idx="1"/>
          </p:nvPr>
        </p:nvSpPr>
        <p:spPr>
          <a:xfrm>
            <a:off x="609598" y="2204864"/>
            <a:ext cx="6914729" cy="4392488"/>
          </a:xfrm>
        </p:spPr>
        <p:txBody>
          <a:bodyPr>
            <a:normAutofit fontScale="92500" lnSpcReduction="10000"/>
          </a:bodyPr>
          <a:lstStyle/>
          <a:p>
            <a:r>
              <a:rPr lang="en-NZ" sz="2800" dirty="0"/>
              <a:t>Understanding the behaviour of livestock encourages easy handling, reduces stress, and improves handler safety and animal welfare.</a:t>
            </a:r>
          </a:p>
          <a:p>
            <a:r>
              <a:rPr lang="en-NZ" sz="2800" dirty="0"/>
              <a:t>Anticipation of normal behavioural responses during handling improves handler and animal safety.   </a:t>
            </a:r>
          </a:p>
          <a:p>
            <a:r>
              <a:rPr lang="en-NZ" sz="2800" dirty="0"/>
              <a:t>To be effective, farmers must be able to judge livestock health by observing the animal’s appearance and general behaviour.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29169"/>
            <a:ext cx="2024062"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06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Animal Perception and Behaviour </a:t>
            </a:r>
            <a:br>
              <a:rPr lang="en-NZ" sz="3200" dirty="0"/>
            </a:br>
            <a:endParaRPr lang="en-NZ" dirty="0"/>
          </a:p>
        </p:txBody>
      </p:sp>
      <p:sp>
        <p:nvSpPr>
          <p:cNvPr id="3" name="Content Placeholder 2"/>
          <p:cNvSpPr>
            <a:spLocks noGrp="1"/>
          </p:cNvSpPr>
          <p:nvPr>
            <p:ph idx="1"/>
          </p:nvPr>
        </p:nvSpPr>
        <p:spPr>
          <a:xfrm>
            <a:off x="609598" y="2160590"/>
            <a:ext cx="6626697" cy="3880773"/>
          </a:xfrm>
        </p:spPr>
        <p:txBody>
          <a:bodyPr>
            <a:normAutofit lnSpcReduction="10000"/>
          </a:bodyPr>
          <a:lstStyle/>
          <a:p>
            <a:r>
              <a:rPr lang="en-NZ" sz="3200" dirty="0"/>
              <a:t>how animals perceive things </a:t>
            </a:r>
          </a:p>
          <a:p>
            <a:r>
              <a:rPr lang="en-NZ" sz="3200" dirty="0"/>
              <a:t>what stimulates them and how do those stimuli function </a:t>
            </a:r>
          </a:p>
          <a:p>
            <a:r>
              <a:rPr lang="en-NZ" sz="3200" dirty="0"/>
              <a:t>instinct </a:t>
            </a:r>
          </a:p>
          <a:p>
            <a:r>
              <a:rPr lang="en-NZ" sz="3200" dirty="0"/>
              <a:t>neural control </a:t>
            </a:r>
          </a:p>
          <a:p>
            <a:r>
              <a:rPr lang="en-NZ" sz="3200" dirty="0"/>
              <a:t>sensory processes: sight, sound, hearing etc.</a:t>
            </a:r>
          </a:p>
          <a:p>
            <a:endParaRPr lang="en-NZ" dirty="0"/>
          </a:p>
        </p:txBody>
      </p:sp>
    </p:spTree>
    <p:extLst>
      <p:ext uri="{BB962C8B-B14F-4D97-AF65-F5344CB8AC3E}">
        <p14:creationId xmlns:p14="http://schemas.microsoft.com/office/powerpoint/2010/main" val="152784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a:t>Animal stress and discomfort</a:t>
            </a:r>
            <a:br>
              <a:rPr lang="en-NZ" b="1" dirty="0"/>
            </a:br>
            <a:endParaRPr lang="en-NZ" dirty="0"/>
          </a:p>
        </p:txBody>
      </p:sp>
      <p:sp>
        <p:nvSpPr>
          <p:cNvPr id="3" name="Content Placeholder 2"/>
          <p:cNvSpPr>
            <a:spLocks noGrp="1"/>
          </p:cNvSpPr>
          <p:nvPr>
            <p:ph idx="1"/>
          </p:nvPr>
        </p:nvSpPr>
        <p:spPr>
          <a:xfrm>
            <a:off x="609598" y="1484784"/>
            <a:ext cx="7202762" cy="4556579"/>
          </a:xfrm>
        </p:spPr>
        <p:txBody>
          <a:bodyPr>
            <a:noAutofit/>
          </a:bodyPr>
          <a:lstStyle/>
          <a:p>
            <a:pPr marL="0" indent="0">
              <a:buNone/>
            </a:pPr>
            <a:r>
              <a:rPr lang="en-NZ" sz="2000" dirty="0"/>
              <a:t>Livestock that are under stress won’t be as productive as happy, healthy animals. Environments that put livestock under prolonged stress can alter an animal’s immune system, reproduction and growth.</a:t>
            </a:r>
          </a:p>
          <a:p>
            <a:pPr marL="0" indent="0">
              <a:buNone/>
            </a:pPr>
            <a:r>
              <a:rPr lang="en-NZ" sz="2000" dirty="0"/>
              <a:t>Signs of stress and discomfort:</a:t>
            </a:r>
          </a:p>
          <a:p>
            <a:r>
              <a:rPr lang="en-NZ" sz="2000" dirty="0"/>
              <a:t>vigorous tail flicking (not to be confused with tail wagging)</a:t>
            </a:r>
          </a:p>
          <a:p>
            <a:r>
              <a:rPr lang="en-NZ" sz="2000" dirty="0"/>
              <a:t>head shaking</a:t>
            </a:r>
          </a:p>
          <a:p>
            <a:r>
              <a:rPr lang="en-NZ" sz="2000" dirty="0"/>
              <a:t>not able to control excretion</a:t>
            </a:r>
          </a:p>
          <a:p>
            <a:r>
              <a:rPr lang="en-NZ" sz="2000" dirty="0"/>
              <a:t>nostril flaring</a:t>
            </a:r>
          </a:p>
          <a:p>
            <a:r>
              <a:rPr lang="en-NZ" sz="2000" dirty="0"/>
              <a:t>body shivering</a:t>
            </a:r>
          </a:p>
          <a:p>
            <a:r>
              <a:rPr lang="en-NZ" sz="2000" dirty="0"/>
              <a:t>eyelid flickering</a:t>
            </a:r>
          </a:p>
          <a:p>
            <a:r>
              <a:rPr lang="en-NZ" sz="2000" dirty="0"/>
              <a:t>head retraction and eye closure.</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4005064"/>
            <a:ext cx="3234695" cy="2544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6014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6851104" cy="1296144"/>
          </a:xfrm>
        </p:spPr>
        <p:txBody>
          <a:bodyPr>
            <a:normAutofit fontScale="90000"/>
          </a:bodyPr>
          <a:lstStyle/>
          <a:p>
            <a:r>
              <a:rPr lang="en-NZ" sz="3600" b="1" dirty="0"/>
              <a:t>Physiological responses of animals to stress</a:t>
            </a:r>
            <a:br>
              <a:rPr lang="en-NZ" b="1" dirty="0"/>
            </a:br>
            <a:endParaRPr lang="en-NZ" dirty="0"/>
          </a:p>
        </p:txBody>
      </p:sp>
      <p:sp>
        <p:nvSpPr>
          <p:cNvPr id="3" name="Content Placeholder 2"/>
          <p:cNvSpPr>
            <a:spLocks noGrp="1"/>
          </p:cNvSpPr>
          <p:nvPr>
            <p:ph idx="1"/>
          </p:nvPr>
        </p:nvSpPr>
        <p:spPr>
          <a:xfrm>
            <a:off x="457200" y="1412776"/>
            <a:ext cx="7427168" cy="5112568"/>
          </a:xfrm>
        </p:spPr>
        <p:txBody>
          <a:bodyPr>
            <a:noAutofit/>
          </a:bodyPr>
          <a:lstStyle/>
          <a:p>
            <a:pPr marL="0" indent="0">
              <a:buNone/>
            </a:pPr>
            <a:r>
              <a:rPr lang="en-NZ" sz="2400" dirty="0"/>
              <a:t>When livestock are under stress their body functions change to cope with different situations. There are three physiological responses to stress:</a:t>
            </a:r>
          </a:p>
          <a:p>
            <a:pPr marL="0" indent="0">
              <a:buNone/>
            </a:pPr>
            <a:endParaRPr lang="en-NZ" sz="2400" b="1" dirty="0"/>
          </a:p>
          <a:p>
            <a:pPr marL="0" indent="0">
              <a:buNone/>
            </a:pPr>
            <a:r>
              <a:rPr lang="en-NZ" sz="2400" b="1" dirty="0"/>
              <a:t>1. Emergency response (‘fight or flight’ response)</a:t>
            </a:r>
          </a:p>
          <a:p>
            <a:pPr marL="0" indent="0">
              <a:buNone/>
            </a:pPr>
            <a:r>
              <a:rPr lang="en-NZ" sz="2400" dirty="0"/>
              <a:t>The immediate response of an animal to stress is to produce glucose from liver glycogen for an immediate energy supply. This helps animals cope with stress by affecting metabolic rate, cardiac function, blood pressure, respiration, visual acuteness, and energy availability.</a:t>
            </a:r>
          </a:p>
        </p:txBody>
      </p:sp>
    </p:spTree>
    <p:extLst>
      <p:ext uri="{BB962C8B-B14F-4D97-AF65-F5344CB8AC3E}">
        <p14:creationId xmlns:p14="http://schemas.microsoft.com/office/powerpoint/2010/main" val="21689554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1124744"/>
            <a:ext cx="7130753" cy="4916619"/>
          </a:xfrm>
        </p:spPr>
        <p:txBody>
          <a:bodyPr>
            <a:noAutofit/>
          </a:bodyPr>
          <a:lstStyle/>
          <a:p>
            <a:pPr marL="0" indent="0">
              <a:buNone/>
            </a:pPr>
            <a:r>
              <a:rPr lang="en-NZ" sz="2400" b="1" dirty="0"/>
              <a:t>2. Acute response</a:t>
            </a:r>
          </a:p>
          <a:p>
            <a:pPr marL="0" indent="0">
              <a:buNone/>
            </a:pPr>
            <a:r>
              <a:rPr lang="en-NZ" sz="2400" dirty="0"/>
              <a:t>The second response to continued stress is to produce glucose from food and muscle protein.</a:t>
            </a:r>
          </a:p>
          <a:p>
            <a:pPr marL="0" indent="0">
              <a:buNone/>
            </a:pPr>
            <a:r>
              <a:rPr lang="en-NZ" sz="2400" dirty="0"/>
              <a:t>The animal can maintain a steady state because the demand for energy is being met by increased metabolic performance.</a:t>
            </a:r>
          </a:p>
          <a:p>
            <a:pPr marL="0" indent="0">
              <a:buNone/>
            </a:pPr>
            <a:r>
              <a:rPr lang="en-NZ" sz="2400" b="1" dirty="0"/>
              <a:t>3. Chronic response (response to continued stress)</a:t>
            </a:r>
          </a:p>
          <a:p>
            <a:pPr marL="0" indent="0">
              <a:buNone/>
            </a:pPr>
            <a:r>
              <a:rPr lang="en-NZ" sz="2400" dirty="0"/>
              <a:t>The chronic stress response has harmful effects on animal growth, reproduction and health. A farmer needs to remove the cause of stress before the animal has reached the chronic stress response stage.</a:t>
            </a:r>
          </a:p>
        </p:txBody>
      </p:sp>
    </p:spTree>
    <p:extLst>
      <p:ext uri="{BB962C8B-B14F-4D97-AF65-F5344CB8AC3E}">
        <p14:creationId xmlns:p14="http://schemas.microsoft.com/office/powerpoint/2010/main" val="37839195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75184"/>
          </a:xfrm>
        </p:spPr>
        <p:txBody>
          <a:bodyPr/>
          <a:lstStyle/>
          <a:p>
            <a:r>
              <a:rPr lang="en-NZ" dirty="0"/>
              <a:t>Measuring stress</a:t>
            </a:r>
          </a:p>
        </p:txBody>
      </p:sp>
      <p:sp>
        <p:nvSpPr>
          <p:cNvPr id="3" name="Content Placeholder 2"/>
          <p:cNvSpPr>
            <a:spLocks noGrp="1"/>
          </p:cNvSpPr>
          <p:nvPr>
            <p:ph idx="1"/>
          </p:nvPr>
        </p:nvSpPr>
        <p:spPr>
          <a:xfrm>
            <a:off x="609598" y="1484784"/>
            <a:ext cx="6986737" cy="4556579"/>
          </a:xfrm>
        </p:spPr>
        <p:txBody>
          <a:bodyPr>
            <a:noAutofit/>
          </a:bodyPr>
          <a:lstStyle/>
          <a:p>
            <a:pPr marL="0" indent="0">
              <a:buNone/>
            </a:pPr>
            <a:r>
              <a:rPr lang="en-NZ" sz="2400" dirty="0"/>
              <a:t>The heart rate (units in beats per minute, </a:t>
            </a:r>
            <a:r>
              <a:rPr lang="en-NZ" sz="2400" dirty="0" err="1"/>
              <a:t>bpm</a:t>
            </a:r>
            <a:r>
              <a:rPr lang="en-NZ" sz="2400" dirty="0"/>
              <a:t>) of livestock is used to measure their immediate response to stress. </a:t>
            </a:r>
          </a:p>
          <a:p>
            <a:pPr marL="0" indent="0">
              <a:buNone/>
            </a:pPr>
            <a:r>
              <a:rPr lang="en-NZ" sz="2400" dirty="0"/>
              <a:t>The normal heart rate range for livestock is 60–80 </a:t>
            </a:r>
            <a:r>
              <a:rPr lang="en-NZ" sz="2400" dirty="0" err="1"/>
              <a:t>bpm</a:t>
            </a:r>
            <a:r>
              <a:rPr lang="en-NZ" sz="2400" dirty="0"/>
              <a:t>. To measure the effects of stress over a longer period of time researchers take blood samples from animals.</a:t>
            </a:r>
          </a:p>
          <a:p>
            <a:pPr marL="0" indent="0">
              <a:buNone/>
            </a:pPr>
            <a:r>
              <a:rPr lang="en-NZ" sz="2400" dirty="0"/>
              <a:t>These blood samples are analysed to determine the concentration of a hormone called cortisol.</a:t>
            </a:r>
          </a:p>
          <a:p>
            <a:pPr marL="0" indent="0">
              <a:buNone/>
            </a:pPr>
            <a:r>
              <a:rPr lang="en-NZ" sz="2400" dirty="0"/>
              <a:t>Cortisol is produced when animals are under stress. This would enable them to keep metabolic functions at a steady rate.</a:t>
            </a:r>
          </a:p>
        </p:txBody>
      </p:sp>
    </p:spTree>
    <p:extLst>
      <p:ext uri="{BB962C8B-B14F-4D97-AF65-F5344CB8AC3E}">
        <p14:creationId xmlns:p14="http://schemas.microsoft.com/office/powerpoint/2010/main" val="9286675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2996952"/>
            <a:ext cx="4572000" cy="923330"/>
          </a:xfrm>
          <a:prstGeom prst="rect">
            <a:avLst/>
          </a:prstGeom>
        </p:spPr>
        <p:txBody>
          <a:bodyPr>
            <a:spAutoFit/>
          </a:bodyPr>
          <a:lstStyle/>
          <a:p>
            <a:r>
              <a:rPr lang="en-NZ" dirty="0">
                <a:solidFill>
                  <a:srgbClr val="000000"/>
                </a:solidFill>
                <a:latin typeface="National-Semibold"/>
              </a:rPr>
              <a:t>Cortisol concentration in sheep during different husbandry procedures</a:t>
            </a:r>
          </a:p>
          <a:p>
            <a:endParaRPr lang="en-NZ" dirty="0"/>
          </a:p>
        </p:txBody>
      </p:sp>
      <p:graphicFrame>
        <p:nvGraphicFramePr>
          <p:cNvPr id="4" name="Table 3"/>
          <p:cNvGraphicFramePr>
            <a:graphicFrameLocks noGrp="1"/>
          </p:cNvGraphicFramePr>
          <p:nvPr>
            <p:extLst>
              <p:ext uri="{D42A27DB-BD31-4B8C-83A1-F6EECF244321}">
                <p14:modId xmlns:p14="http://schemas.microsoft.com/office/powerpoint/2010/main" val="1398625184"/>
              </p:ext>
            </p:extLst>
          </p:nvPr>
        </p:nvGraphicFramePr>
        <p:xfrm>
          <a:off x="323528" y="1124744"/>
          <a:ext cx="7056784" cy="4536504"/>
        </p:xfrm>
        <a:graphic>
          <a:graphicData uri="http://schemas.openxmlformats.org/drawingml/2006/table">
            <a:tbl>
              <a:tblPr firstRow="1" bandRow="1">
                <a:tableStyleId>{5C22544A-7EE6-4342-B048-85BDC9FD1C3A}</a:tableStyleId>
              </a:tblPr>
              <a:tblGrid>
                <a:gridCol w="3611749">
                  <a:extLst>
                    <a:ext uri="{9D8B030D-6E8A-4147-A177-3AD203B41FA5}">
                      <a16:colId xmlns:a16="http://schemas.microsoft.com/office/drawing/2014/main" val="20000"/>
                    </a:ext>
                  </a:extLst>
                </a:gridCol>
                <a:gridCol w="3445035">
                  <a:extLst>
                    <a:ext uri="{9D8B030D-6E8A-4147-A177-3AD203B41FA5}">
                      <a16:colId xmlns:a16="http://schemas.microsoft.com/office/drawing/2014/main" val="20001"/>
                    </a:ext>
                  </a:extLst>
                </a:gridCol>
              </a:tblGrid>
              <a:tr h="768279">
                <a:tc gridSpan="2">
                  <a:txBody>
                    <a:bodyPr/>
                    <a:lstStyle/>
                    <a:p>
                      <a:r>
                        <a:rPr lang="en-NZ" sz="1800" b="0" i="0" u="none" strike="noStrike" kern="1200" baseline="0" dirty="0">
                          <a:solidFill>
                            <a:schemeClr val="lt1"/>
                          </a:solidFill>
                          <a:latin typeface="+mn-lt"/>
                          <a:ea typeface="+mn-ea"/>
                          <a:cs typeface="+mn-cs"/>
                        </a:rPr>
                        <a:t>Cortisol concentration in sheep during different husbandry procedures</a:t>
                      </a:r>
                      <a:endParaRPr lang="en-NZ" dirty="0"/>
                    </a:p>
                  </a:txBody>
                  <a:tcPr/>
                </a:tc>
                <a:tc hMerge="1">
                  <a:txBody>
                    <a:bodyPr/>
                    <a:lstStyle/>
                    <a:p>
                      <a:endParaRPr lang="en-NZ"/>
                    </a:p>
                  </a:txBody>
                  <a:tcPr/>
                </a:tc>
                <a:extLst>
                  <a:ext uri="{0D108BD9-81ED-4DB2-BD59-A6C34878D82A}">
                    <a16:rowId xmlns:a16="http://schemas.microsoft.com/office/drawing/2014/main" val="10000"/>
                  </a:ext>
                </a:extLst>
              </a:tr>
              <a:tr h="1097541">
                <a:tc>
                  <a:txBody>
                    <a:bodyPr/>
                    <a:lstStyle/>
                    <a:p>
                      <a:endParaRPr lang="en-NZ" dirty="0"/>
                    </a:p>
                  </a:txBody>
                  <a:tcPr/>
                </a:tc>
                <a:tc>
                  <a:txBody>
                    <a:bodyPr/>
                    <a:lstStyle/>
                    <a:p>
                      <a:r>
                        <a:rPr lang="en-NZ" b="1" dirty="0">
                          <a:solidFill>
                            <a:srgbClr val="000000"/>
                          </a:solidFill>
                          <a:latin typeface="National-Bold"/>
                        </a:rPr>
                        <a:t>Peak cortisol concentration</a:t>
                      </a:r>
                    </a:p>
                    <a:p>
                      <a:r>
                        <a:rPr lang="el-GR" b="1" dirty="0">
                          <a:solidFill>
                            <a:srgbClr val="000000"/>
                          </a:solidFill>
                          <a:latin typeface="National-Bold"/>
                        </a:rPr>
                        <a:t>(μ</a:t>
                      </a:r>
                      <a:r>
                        <a:rPr lang="en-NZ" b="1" dirty="0">
                          <a:solidFill>
                            <a:srgbClr val="000000"/>
                          </a:solidFill>
                          <a:latin typeface="National-Bold"/>
                        </a:rPr>
                        <a:t>g mL</a:t>
                      </a:r>
                      <a:r>
                        <a:rPr lang="en-NZ" sz="800" b="1" dirty="0">
                          <a:solidFill>
                            <a:srgbClr val="000000"/>
                          </a:solidFill>
                          <a:latin typeface="National-Bold"/>
                        </a:rPr>
                        <a:t>-1</a:t>
                      </a:r>
                      <a:r>
                        <a:rPr lang="en-NZ" b="1" dirty="0">
                          <a:solidFill>
                            <a:srgbClr val="000000"/>
                          </a:solidFill>
                          <a:latin typeface="National-Bold"/>
                        </a:rPr>
                        <a:t>)</a:t>
                      </a:r>
                    </a:p>
                  </a:txBody>
                  <a:tcPr/>
                </a:tc>
                <a:extLst>
                  <a:ext uri="{0D108BD9-81ED-4DB2-BD59-A6C34878D82A}">
                    <a16:rowId xmlns:a16="http://schemas.microsoft.com/office/drawing/2014/main" val="10001"/>
                  </a:ext>
                </a:extLst>
              </a:tr>
              <a:tr h="445114">
                <a:tc>
                  <a:txBody>
                    <a:bodyPr/>
                    <a:lstStyle/>
                    <a:p>
                      <a:r>
                        <a:rPr lang="en-NZ" dirty="0"/>
                        <a:t>Shearing</a:t>
                      </a:r>
                    </a:p>
                  </a:txBody>
                  <a:tcPr/>
                </a:tc>
                <a:tc>
                  <a:txBody>
                    <a:bodyPr/>
                    <a:lstStyle/>
                    <a:p>
                      <a:r>
                        <a:rPr lang="en-NZ" dirty="0"/>
                        <a:t>131</a:t>
                      </a:r>
                    </a:p>
                  </a:txBody>
                  <a:tcPr/>
                </a:tc>
                <a:extLst>
                  <a:ext uri="{0D108BD9-81ED-4DB2-BD59-A6C34878D82A}">
                    <a16:rowId xmlns:a16="http://schemas.microsoft.com/office/drawing/2014/main" val="10002"/>
                  </a:ext>
                </a:extLst>
              </a:tr>
              <a:tr h="445114">
                <a:tc>
                  <a:txBody>
                    <a:bodyPr/>
                    <a:lstStyle/>
                    <a:p>
                      <a:r>
                        <a:rPr lang="en-NZ" dirty="0"/>
                        <a:t>Transport</a:t>
                      </a:r>
                    </a:p>
                  </a:txBody>
                  <a:tcPr/>
                </a:tc>
                <a:tc>
                  <a:txBody>
                    <a:bodyPr/>
                    <a:lstStyle/>
                    <a:p>
                      <a:r>
                        <a:rPr lang="en-NZ" dirty="0"/>
                        <a:t>80</a:t>
                      </a:r>
                    </a:p>
                  </a:txBody>
                  <a:tcPr/>
                </a:tc>
                <a:extLst>
                  <a:ext uri="{0D108BD9-81ED-4DB2-BD59-A6C34878D82A}">
                    <a16:rowId xmlns:a16="http://schemas.microsoft.com/office/drawing/2014/main" val="10003"/>
                  </a:ext>
                </a:extLst>
              </a:tr>
              <a:tr h="445114">
                <a:tc>
                  <a:txBody>
                    <a:bodyPr/>
                    <a:lstStyle/>
                    <a:p>
                      <a:r>
                        <a:rPr lang="en-NZ" dirty="0"/>
                        <a:t>Castration</a:t>
                      </a:r>
                    </a:p>
                  </a:txBody>
                  <a:tcPr/>
                </a:tc>
                <a:tc>
                  <a:txBody>
                    <a:bodyPr/>
                    <a:lstStyle/>
                    <a:p>
                      <a:r>
                        <a:rPr lang="en-NZ" dirty="0"/>
                        <a:t>62</a:t>
                      </a:r>
                    </a:p>
                  </a:txBody>
                  <a:tcPr/>
                </a:tc>
                <a:extLst>
                  <a:ext uri="{0D108BD9-81ED-4DB2-BD59-A6C34878D82A}">
                    <a16:rowId xmlns:a16="http://schemas.microsoft.com/office/drawing/2014/main" val="10004"/>
                  </a:ext>
                </a:extLst>
              </a:tr>
              <a:tr h="445114">
                <a:tc>
                  <a:txBody>
                    <a:bodyPr/>
                    <a:lstStyle/>
                    <a:p>
                      <a:r>
                        <a:rPr lang="en-NZ" dirty="0"/>
                        <a:t>Tail docking</a:t>
                      </a:r>
                    </a:p>
                  </a:txBody>
                  <a:tcPr/>
                </a:tc>
                <a:tc>
                  <a:txBody>
                    <a:bodyPr/>
                    <a:lstStyle/>
                    <a:p>
                      <a:r>
                        <a:rPr lang="en-NZ" dirty="0"/>
                        <a:t>49</a:t>
                      </a:r>
                    </a:p>
                  </a:txBody>
                  <a:tcPr/>
                </a:tc>
                <a:extLst>
                  <a:ext uri="{0D108BD9-81ED-4DB2-BD59-A6C34878D82A}">
                    <a16:rowId xmlns:a16="http://schemas.microsoft.com/office/drawing/2014/main" val="10005"/>
                  </a:ext>
                </a:extLst>
              </a:tr>
              <a:tr h="445114">
                <a:tc>
                  <a:txBody>
                    <a:bodyPr/>
                    <a:lstStyle/>
                    <a:p>
                      <a:r>
                        <a:rPr lang="en-NZ" dirty="0"/>
                        <a:t>Mustering</a:t>
                      </a:r>
                    </a:p>
                  </a:txBody>
                  <a:tcPr/>
                </a:tc>
                <a:tc>
                  <a:txBody>
                    <a:bodyPr/>
                    <a:lstStyle/>
                    <a:p>
                      <a:r>
                        <a:rPr lang="en-NZ" dirty="0"/>
                        <a:t>48</a:t>
                      </a:r>
                    </a:p>
                  </a:txBody>
                  <a:tcPr/>
                </a:tc>
                <a:extLst>
                  <a:ext uri="{0D108BD9-81ED-4DB2-BD59-A6C34878D82A}">
                    <a16:rowId xmlns:a16="http://schemas.microsoft.com/office/drawing/2014/main" val="10006"/>
                  </a:ext>
                </a:extLst>
              </a:tr>
              <a:tr h="445114">
                <a:tc>
                  <a:txBody>
                    <a:bodyPr/>
                    <a:lstStyle/>
                    <a:p>
                      <a:r>
                        <a:rPr lang="en-NZ" dirty="0"/>
                        <a:t>Restraint</a:t>
                      </a:r>
                    </a:p>
                  </a:txBody>
                  <a:tcPr/>
                </a:tc>
                <a:tc>
                  <a:txBody>
                    <a:bodyPr/>
                    <a:lstStyle/>
                    <a:p>
                      <a:r>
                        <a:rPr lang="en-NZ" dirty="0"/>
                        <a:t>34</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851325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274769" cy="1320800"/>
          </a:xfrm>
        </p:spPr>
        <p:txBody>
          <a:bodyPr/>
          <a:lstStyle/>
          <a:p>
            <a:r>
              <a:rPr lang="en-NZ" dirty="0"/>
              <a:t>What does this mean for farmers?</a:t>
            </a:r>
          </a:p>
        </p:txBody>
      </p:sp>
      <p:sp>
        <p:nvSpPr>
          <p:cNvPr id="3" name="Content Placeholder 2"/>
          <p:cNvSpPr>
            <a:spLocks noGrp="1"/>
          </p:cNvSpPr>
          <p:nvPr>
            <p:ph idx="1"/>
          </p:nvPr>
        </p:nvSpPr>
        <p:spPr>
          <a:xfrm>
            <a:off x="755576" y="1401699"/>
            <a:ext cx="7427168" cy="4525963"/>
          </a:xfrm>
        </p:spPr>
        <p:txBody>
          <a:bodyPr>
            <a:noAutofit/>
          </a:bodyPr>
          <a:lstStyle/>
          <a:p>
            <a:pPr marL="0" indent="0">
              <a:buNone/>
            </a:pPr>
            <a:r>
              <a:rPr lang="en-NZ" sz="2000" dirty="0"/>
              <a:t>Response to humans</a:t>
            </a:r>
          </a:p>
          <a:p>
            <a:pPr marL="0" indent="0">
              <a:buNone/>
            </a:pPr>
            <a:r>
              <a:rPr lang="en-NZ" sz="2000" dirty="0"/>
              <a:t>Since animals do not have language, their memories are in the form of pictures, sounds or smells.</a:t>
            </a:r>
          </a:p>
          <a:p>
            <a:pPr marL="0" indent="0">
              <a:buNone/>
            </a:pPr>
            <a:r>
              <a:rPr lang="en-NZ" sz="2000" dirty="0"/>
              <a:t>Pleasant experiences will help build trust with livestock. Unpleasant experiences like using electric prods, rushing and forced handling only develop their permanent fear memory. </a:t>
            </a:r>
          </a:p>
          <a:p>
            <a:pPr marL="0" indent="0">
              <a:buNone/>
            </a:pPr>
            <a:r>
              <a:rPr lang="en-NZ" sz="2000" dirty="0"/>
              <a:t>Animals are very specific in how they perceive events around them.</a:t>
            </a:r>
          </a:p>
          <a:p>
            <a:pPr marL="0" indent="0">
              <a:buNone/>
            </a:pPr>
            <a:r>
              <a:rPr lang="en-NZ" sz="2000" dirty="0"/>
              <a:t>If chased, livestock are led to think that people are predators. </a:t>
            </a:r>
          </a:p>
          <a:p>
            <a:pPr marL="0" indent="0">
              <a:buNone/>
            </a:pPr>
            <a:r>
              <a:rPr lang="en-NZ" sz="2000" dirty="0"/>
              <a:t>A handler’s attitude toward working with animals has a significant impact on livestock productivity and welfare. If livestock are scared of a particular handler then this will only make the handler’s job harder. Animals respond well to being handled gently.</a:t>
            </a:r>
          </a:p>
        </p:txBody>
      </p:sp>
    </p:spTree>
    <p:extLst>
      <p:ext uri="{BB962C8B-B14F-4D97-AF65-F5344CB8AC3E}">
        <p14:creationId xmlns:p14="http://schemas.microsoft.com/office/powerpoint/2010/main" val="23577665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Management Practices</a:t>
            </a:r>
            <a:br>
              <a:rPr lang="en-NZ" dirty="0"/>
            </a:br>
            <a:r>
              <a:rPr lang="en-NZ" dirty="0"/>
              <a:t>Handling animals  </a:t>
            </a:r>
          </a:p>
        </p:txBody>
      </p:sp>
      <p:sp>
        <p:nvSpPr>
          <p:cNvPr id="3" name="Content Placeholder 2"/>
          <p:cNvSpPr>
            <a:spLocks noGrp="1"/>
          </p:cNvSpPr>
          <p:nvPr>
            <p:ph idx="1"/>
          </p:nvPr>
        </p:nvSpPr>
        <p:spPr/>
        <p:txBody>
          <a:bodyPr>
            <a:normAutofit/>
          </a:bodyPr>
          <a:lstStyle/>
          <a:p>
            <a:r>
              <a:rPr lang="en-NZ" sz="2400" dirty="0"/>
              <a:t>Understanding livestock behaviour can reduce stress during handling</a:t>
            </a:r>
          </a:p>
          <a:p>
            <a:pPr lvl="1"/>
            <a:r>
              <a:rPr lang="en-NZ" sz="2400" dirty="0"/>
              <a:t>Stress can reduce conception rate</a:t>
            </a:r>
          </a:p>
          <a:p>
            <a:pPr lvl="1"/>
            <a:r>
              <a:rPr lang="en-NZ" sz="2400" dirty="0"/>
              <a:t>Stress may cause immune suppression</a:t>
            </a:r>
          </a:p>
          <a:p>
            <a:pPr lvl="1"/>
            <a:r>
              <a:rPr lang="en-NZ" sz="2400" dirty="0"/>
              <a:t>Rough handling can cause bruising</a:t>
            </a:r>
          </a:p>
          <a:p>
            <a:endParaRPr lang="en-NZ" sz="2400" dirty="0"/>
          </a:p>
        </p:txBody>
      </p:sp>
    </p:spTree>
    <p:extLst>
      <p:ext uri="{BB962C8B-B14F-4D97-AF65-F5344CB8AC3E}">
        <p14:creationId xmlns:p14="http://schemas.microsoft.com/office/powerpoint/2010/main" val="34094295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Transporting animals </a:t>
            </a:r>
          </a:p>
        </p:txBody>
      </p:sp>
      <p:sp>
        <p:nvSpPr>
          <p:cNvPr id="3" name="Content Placeholder 2"/>
          <p:cNvSpPr>
            <a:spLocks noGrp="1"/>
          </p:cNvSpPr>
          <p:nvPr>
            <p:ph idx="1"/>
          </p:nvPr>
        </p:nvSpPr>
        <p:spPr>
          <a:xfrm>
            <a:off x="609599" y="1628800"/>
            <a:ext cx="6347714" cy="4412563"/>
          </a:xfrm>
        </p:spPr>
        <p:txBody>
          <a:bodyPr>
            <a:normAutofit/>
          </a:bodyPr>
          <a:lstStyle/>
          <a:p>
            <a:r>
              <a:rPr lang="en-NZ" sz="2000" dirty="0"/>
              <a:t>It is best to yard sheep a few hours before transporting to give them a chance to rest. Stressed sheep tend to have higher pH meat which makes the meat tougher.</a:t>
            </a:r>
          </a:p>
          <a:p>
            <a:r>
              <a:rPr lang="en-NZ" sz="2000" dirty="0"/>
              <a:t>Livestock transport has small compartments to prevent smothering and bruising. Covered-in sides prevent cold stress.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077072"/>
            <a:ext cx="3260973" cy="2564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6109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Mustering</a:t>
            </a:r>
          </a:p>
        </p:txBody>
      </p:sp>
      <p:sp>
        <p:nvSpPr>
          <p:cNvPr id="3" name="Content Placeholder 2"/>
          <p:cNvSpPr>
            <a:spLocks noGrp="1"/>
          </p:cNvSpPr>
          <p:nvPr>
            <p:ph idx="1"/>
          </p:nvPr>
        </p:nvSpPr>
        <p:spPr>
          <a:xfrm>
            <a:off x="457200" y="1600201"/>
            <a:ext cx="7139136" cy="3484984"/>
          </a:xfrm>
        </p:spPr>
        <p:txBody>
          <a:bodyPr>
            <a:noAutofit/>
          </a:bodyPr>
          <a:lstStyle/>
          <a:p>
            <a:pPr marL="0" indent="0">
              <a:buNone/>
            </a:pPr>
            <a:r>
              <a:rPr lang="en-NZ" sz="2000" dirty="0"/>
              <a:t>A sheep’s natural instinct is to have a strong dislike to dogs. The dog is a sheep’s natural predator.</a:t>
            </a:r>
          </a:p>
          <a:p>
            <a:pPr marL="0" indent="0">
              <a:buNone/>
            </a:pPr>
            <a:r>
              <a:rPr lang="en-NZ" sz="2000" dirty="0"/>
              <a:t>Farmers use this natural instinct to muster sheep in a large mob and then move the mob with the presence of a team of dogs. The sheep want to move away from the dogs and feel at ease grouped as a mob.</a:t>
            </a:r>
          </a:p>
          <a:p>
            <a:pPr marL="0" indent="0">
              <a:buNone/>
            </a:pPr>
            <a:r>
              <a:rPr lang="en-NZ" sz="2000" dirty="0"/>
              <a:t>Good shepherds direct sheep using dogs to guide (heading dog) and bark (huntaway dog) at the sheep. They do not allow dogs to chase sheep particularly when working with lambs.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932544"/>
            <a:ext cx="2465213" cy="185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1597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Getting about in mobs</a:t>
            </a:r>
          </a:p>
        </p:txBody>
      </p:sp>
      <p:sp>
        <p:nvSpPr>
          <p:cNvPr id="3" name="Content Placeholder 2"/>
          <p:cNvSpPr>
            <a:spLocks noGrp="1"/>
          </p:cNvSpPr>
          <p:nvPr>
            <p:ph idx="1"/>
          </p:nvPr>
        </p:nvSpPr>
        <p:spPr>
          <a:xfrm>
            <a:off x="609598" y="1700808"/>
            <a:ext cx="7202761" cy="4340555"/>
          </a:xfrm>
        </p:spPr>
        <p:txBody>
          <a:bodyPr>
            <a:normAutofit/>
          </a:bodyPr>
          <a:lstStyle/>
          <a:p>
            <a:pPr marL="0" indent="0">
              <a:buNone/>
            </a:pPr>
            <a:r>
              <a:rPr lang="en-NZ" sz="2000" dirty="0"/>
              <a:t>All livestock are herd animals. They can become agitated and stressed when they are separated from their herd mates. </a:t>
            </a:r>
          </a:p>
          <a:p>
            <a:pPr marL="0" indent="0">
              <a:buNone/>
            </a:pPr>
            <a:r>
              <a:rPr lang="en-NZ" sz="2000" dirty="0"/>
              <a:t>In sheep and cattle, isolation can be highly stressful. Isolated cattle that are agitated and stressed can injure themselves and handlers. Livestock are much calmer when they have body contact with other animals.</a:t>
            </a:r>
          </a:p>
          <a:p>
            <a:pPr marL="0" indent="0">
              <a:buNone/>
            </a:pPr>
            <a:r>
              <a:rPr lang="en-NZ" sz="2000" dirty="0"/>
              <a:t>Cattle and sheep like to see others in their group. Handlers use this behaviour to their advantage by allowing animals to follow the leaders. </a:t>
            </a:r>
          </a:p>
          <a:p>
            <a:pPr marL="0" indent="0">
              <a:buNone/>
            </a:pPr>
            <a:r>
              <a:rPr lang="en-NZ" sz="2000" dirty="0"/>
              <a:t>Skilled handlers do not rush animals and concentrate on moving the leaders instead of pushing a group of animals from behind.</a:t>
            </a:r>
          </a:p>
        </p:txBody>
      </p:sp>
    </p:spTree>
    <p:extLst>
      <p:ext uri="{BB962C8B-B14F-4D97-AF65-F5344CB8AC3E}">
        <p14:creationId xmlns:p14="http://schemas.microsoft.com/office/powerpoint/2010/main" val="1789446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animals see…</a:t>
            </a:r>
          </a:p>
        </p:txBody>
      </p:sp>
      <p:sp>
        <p:nvSpPr>
          <p:cNvPr id="3" name="Content Placeholder 2"/>
          <p:cNvSpPr>
            <a:spLocks noGrp="1"/>
          </p:cNvSpPr>
          <p:nvPr>
            <p:ph sz="quarter" idx="1"/>
          </p:nvPr>
        </p:nvSpPr>
        <p:spPr>
          <a:xfrm>
            <a:off x="609598" y="1628800"/>
            <a:ext cx="6914729" cy="4412563"/>
          </a:xfrm>
        </p:spPr>
        <p:txBody>
          <a:bodyPr>
            <a:normAutofit lnSpcReduction="10000"/>
          </a:bodyPr>
          <a:lstStyle/>
          <a:p>
            <a:r>
              <a:rPr lang="en-US" sz="2400" dirty="0"/>
              <a:t>Wide angle vision</a:t>
            </a:r>
          </a:p>
          <a:p>
            <a:pPr lvl="1"/>
            <a:r>
              <a:rPr lang="en-US" sz="2400" dirty="0"/>
              <a:t>300 degrees</a:t>
            </a:r>
          </a:p>
          <a:p>
            <a:r>
              <a:rPr lang="en-US" sz="2400" dirty="0"/>
              <a:t>Poor depth perception</a:t>
            </a:r>
          </a:p>
          <a:p>
            <a:pPr lvl="1"/>
            <a:r>
              <a:rPr lang="en-US" sz="2400" dirty="0"/>
              <a:t>Shadows look like ‘holes’</a:t>
            </a:r>
          </a:p>
          <a:p>
            <a:r>
              <a:rPr lang="en-US" sz="2400" dirty="0"/>
              <a:t>Slow pupil response to light	</a:t>
            </a:r>
          </a:p>
          <a:p>
            <a:pPr lvl="1"/>
            <a:r>
              <a:rPr lang="en-US" sz="2400" dirty="0"/>
              <a:t>Changes from dark to light, or light to dark actually blind the animal until their eye’s adjust</a:t>
            </a:r>
          </a:p>
          <a:p>
            <a:r>
              <a:rPr lang="en-US" sz="2400" dirty="0" err="1"/>
              <a:t>Dichromats</a:t>
            </a:r>
            <a:endParaRPr lang="en-US" sz="2400" dirty="0"/>
          </a:p>
          <a:p>
            <a:pPr lvl="1"/>
            <a:r>
              <a:rPr lang="en-US" sz="2400" dirty="0"/>
              <a:t>See blue-green and yellow-green </a:t>
            </a:r>
            <a:r>
              <a:rPr lang="en-US" sz="2400" dirty="0" err="1"/>
              <a:t>colours</a:t>
            </a:r>
            <a:endParaRPr lang="en-US" sz="2400" dirty="0"/>
          </a:p>
          <a:p>
            <a:pPr marL="457200" lvl="1" indent="0">
              <a:buNone/>
            </a:pPr>
            <a:endParaRPr lang="en-US" dirty="0"/>
          </a:p>
        </p:txBody>
      </p:sp>
    </p:spTree>
    <p:extLst>
      <p:ext uri="{BB962C8B-B14F-4D97-AF65-F5344CB8AC3E}">
        <p14:creationId xmlns:p14="http://schemas.microsoft.com/office/powerpoint/2010/main" val="7293501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Who’s the boss</a:t>
            </a:r>
          </a:p>
        </p:txBody>
      </p:sp>
      <p:sp>
        <p:nvSpPr>
          <p:cNvPr id="3" name="Content Placeholder 2"/>
          <p:cNvSpPr>
            <a:spLocks noGrp="1"/>
          </p:cNvSpPr>
          <p:nvPr>
            <p:ph idx="1"/>
          </p:nvPr>
        </p:nvSpPr>
        <p:spPr/>
        <p:txBody>
          <a:bodyPr>
            <a:normAutofit/>
          </a:bodyPr>
          <a:lstStyle/>
          <a:p>
            <a:pPr marL="0" indent="0">
              <a:buNone/>
            </a:pPr>
            <a:r>
              <a:rPr lang="en-NZ" sz="2400" dirty="0"/>
              <a:t>Livestock live in a social hierarchy with dominant and weaker animals. </a:t>
            </a:r>
          </a:p>
          <a:p>
            <a:pPr marL="0" indent="0">
              <a:buNone/>
            </a:pPr>
            <a:r>
              <a:rPr lang="en-NZ" sz="2400" dirty="0"/>
              <a:t>Introducing new stock into an established group changes the social order of the group. The socialisation process needed to establish a new social hierarchy is stressful on the newly introduced livestock.</a:t>
            </a:r>
          </a:p>
        </p:txBody>
      </p:sp>
    </p:spTree>
    <p:extLst>
      <p:ext uri="{BB962C8B-B14F-4D97-AF65-F5344CB8AC3E}">
        <p14:creationId xmlns:p14="http://schemas.microsoft.com/office/powerpoint/2010/main" val="13047627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1143000"/>
          </a:xfrm>
        </p:spPr>
        <p:txBody>
          <a:bodyPr>
            <a:normAutofit/>
          </a:bodyPr>
          <a:lstStyle/>
          <a:p>
            <a:r>
              <a:rPr lang="en-US" altLang="en-US" dirty="0"/>
              <a:t>Moving cattle in yards </a:t>
            </a:r>
          </a:p>
        </p:txBody>
      </p:sp>
      <p:sp>
        <p:nvSpPr>
          <p:cNvPr id="9219" name="Rectangle 4"/>
          <p:cNvSpPr>
            <a:spLocks noGrp="1" noChangeArrowheads="1"/>
          </p:cNvSpPr>
          <p:nvPr>
            <p:ph type="body" sz="half" idx="2"/>
          </p:nvPr>
        </p:nvSpPr>
        <p:spPr>
          <a:xfrm>
            <a:off x="378122" y="1556792"/>
            <a:ext cx="4481910" cy="5112568"/>
          </a:xfrm>
        </p:spPr>
        <p:txBody>
          <a:bodyPr>
            <a:normAutofit/>
          </a:bodyPr>
          <a:lstStyle/>
          <a:p>
            <a:r>
              <a:rPr lang="en-US" altLang="en-US" sz="2800" dirty="0"/>
              <a:t>cattle tend to move towards light if not glaring or blinding</a:t>
            </a:r>
          </a:p>
          <a:p>
            <a:r>
              <a:rPr lang="en-US" altLang="en-US" sz="2800" dirty="0"/>
              <a:t>may balk at puddles, drain grates</a:t>
            </a:r>
          </a:p>
          <a:p>
            <a:r>
              <a:rPr lang="en-US" altLang="en-US" sz="2800" dirty="0"/>
              <a:t>may balk at changes in floor texture or level</a:t>
            </a:r>
          </a:p>
          <a:p>
            <a:r>
              <a:rPr lang="en-US" altLang="en-US" sz="2800" dirty="0"/>
              <a:t>shadows discourage movement</a:t>
            </a:r>
          </a:p>
        </p:txBody>
      </p:sp>
      <p:pic>
        <p:nvPicPr>
          <p:cNvPr id="9220" name="Picture 6" descr="shadows"/>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5156448" y="3933056"/>
            <a:ext cx="3810000" cy="2606675"/>
          </a:xfrm>
          <a:ln w="57150">
            <a:solidFill>
              <a:schemeClr val="tx2"/>
            </a:solidFill>
            <a:miter lim="800000"/>
            <a:headEnd/>
            <a:tailEnd/>
          </a:ln>
        </p:spPr>
      </p:pic>
      <p:pic>
        <p:nvPicPr>
          <p:cNvPr id="9221" name="Picture 7" descr="open_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948531"/>
            <a:ext cx="3962400" cy="2657475"/>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6530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37356"/>
            <a:ext cx="7772400" cy="1143000"/>
          </a:xfrm>
        </p:spPr>
        <p:txBody>
          <a:bodyPr/>
          <a:lstStyle/>
          <a:p>
            <a:r>
              <a:rPr lang="en-US" altLang="en-US" dirty="0"/>
              <a:t>Moving cattle</a:t>
            </a:r>
          </a:p>
        </p:txBody>
      </p:sp>
      <p:sp>
        <p:nvSpPr>
          <p:cNvPr id="10243" name="Rectangle 3"/>
          <p:cNvSpPr>
            <a:spLocks noGrp="1" noChangeArrowheads="1"/>
          </p:cNvSpPr>
          <p:nvPr>
            <p:ph type="body" sz="half" idx="1"/>
          </p:nvPr>
        </p:nvSpPr>
        <p:spPr>
          <a:xfrm>
            <a:off x="657250" y="1772816"/>
            <a:ext cx="4121150" cy="4752528"/>
          </a:xfrm>
        </p:spPr>
        <p:txBody>
          <a:bodyPr>
            <a:normAutofit/>
          </a:bodyPr>
          <a:lstStyle/>
          <a:p>
            <a:r>
              <a:rPr lang="en-US" altLang="en-US" sz="2800" dirty="0"/>
              <a:t>cattle may balk at clanking metal in chutes</a:t>
            </a:r>
          </a:p>
          <a:p>
            <a:r>
              <a:rPr lang="en-US" altLang="en-US" sz="2800" dirty="0"/>
              <a:t>moving or flapping objects may spook cattle</a:t>
            </a:r>
          </a:p>
          <a:p>
            <a:r>
              <a:rPr lang="en-US" altLang="en-US" sz="2800" dirty="0"/>
              <a:t>objects in runway, race, chute may causing balking</a:t>
            </a:r>
          </a:p>
        </p:txBody>
      </p:sp>
      <p:pic>
        <p:nvPicPr>
          <p:cNvPr id="10244" name="Picture 6" descr="litte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156176" y="151023"/>
            <a:ext cx="2720900" cy="3998057"/>
          </a:xfrm>
          <a:ln w="57150">
            <a:solidFill>
              <a:schemeClr val="tx2"/>
            </a:solidFill>
            <a:miter lim="800000"/>
            <a:headEnd/>
            <a:tailEnd/>
          </a:ln>
        </p:spPr>
      </p:pic>
      <p:pic>
        <p:nvPicPr>
          <p:cNvPr id="10245" name="Picture 7" descr="hat&amp;coat"/>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4499992" y="4402856"/>
            <a:ext cx="4377084" cy="2266504"/>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3053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152400"/>
            <a:ext cx="7772400" cy="1143000"/>
          </a:xfrm>
        </p:spPr>
        <p:txBody>
          <a:bodyPr/>
          <a:lstStyle/>
          <a:p>
            <a:r>
              <a:rPr lang="en-US" altLang="en-US" dirty="0"/>
              <a:t>Moving cattle</a:t>
            </a:r>
          </a:p>
        </p:txBody>
      </p:sp>
      <p:sp>
        <p:nvSpPr>
          <p:cNvPr id="11267" name="Rectangle 4"/>
          <p:cNvSpPr>
            <a:spLocks noGrp="1" noChangeArrowheads="1"/>
          </p:cNvSpPr>
          <p:nvPr>
            <p:ph type="body" sz="half" idx="2"/>
          </p:nvPr>
        </p:nvSpPr>
        <p:spPr>
          <a:xfrm>
            <a:off x="792857" y="1295400"/>
            <a:ext cx="3810000" cy="4880248"/>
          </a:xfrm>
        </p:spPr>
        <p:txBody>
          <a:bodyPr>
            <a:normAutofit/>
          </a:bodyPr>
          <a:lstStyle/>
          <a:p>
            <a:r>
              <a:rPr lang="en-US" altLang="en-US" sz="2800" dirty="0"/>
              <a:t>people standing in front of the squeeze chute discourages cattle movement</a:t>
            </a:r>
          </a:p>
          <a:p>
            <a:r>
              <a:rPr lang="en-US" altLang="en-US" sz="2800" dirty="0"/>
              <a:t>objects such as chains hanging within the working area may cause cattle to balk</a:t>
            </a:r>
          </a:p>
        </p:txBody>
      </p:sp>
      <p:pic>
        <p:nvPicPr>
          <p:cNvPr id="11268" name="Picture 6" descr="covered_chute"/>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5105400" y="747712"/>
            <a:ext cx="3810000" cy="2600325"/>
          </a:xfrm>
          <a:ln w="57150">
            <a:solidFill>
              <a:schemeClr val="tx2"/>
            </a:solidFill>
            <a:miter lim="800000"/>
            <a:headEnd/>
            <a:tailEnd/>
          </a:ln>
        </p:spPr>
      </p:pic>
      <p:pic>
        <p:nvPicPr>
          <p:cNvPr id="11269" name="Picture 7" descr="loose ch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53680"/>
            <a:ext cx="3810000" cy="2351088"/>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5905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n-US" altLang="en-US" dirty="0"/>
              <a:t>Encouraging cattle movement</a:t>
            </a:r>
          </a:p>
        </p:txBody>
      </p:sp>
      <p:sp>
        <p:nvSpPr>
          <p:cNvPr id="12291" name="Rectangle 3"/>
          <p:cNvSpPr>
            <a:spLocks noGrp="1" noChangeArrowheads="1"/>
          </p:cNvSpPr>
          <p:nvPr>
            <p:ph type="body" sz="half" idx="1"/>
          </p:nvPr>
        </p:nvSpPr>
        <p:spPr/>
        <p:txBody>
          <a:bodyPr>
            <a:normAutofit/>
          </a:bodyPr>
          <a:lstStyle/>
          <a:p>
            <a:r>
              <a:rPr lang="en-US" altLang="en-US" sz="2800" dirty="0"/>
              <a:t>plastic strips attached to a stick - cattle tend to move away from noise and movement </a:t>
            </a:r>
          </a:p>
          <a:p>
            <a:r>
              <a:rPr lang="en-US" altLang="en-US" sz="2800" dirty="0"/>
              <a:t>cattle will move more easily toward home pasture or pen</a:t>
            </a:r>
          </a:p>
        </p:txBody>
      </p:sp>
      <p:pic>
        <p:nvPicPr>
          <p:cNvPr id="12292" name="Picture 6" descr="plasticribbons"/>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495800" y="2708920"/>
            <a:ext cx="4495800" cy="3475038"/>
          </a:xfrm>
          <a:ln w="57150">
            <a:solidFill>
              <a:schemeClr val="tx2"/>
            </a:solidFill>
            <a:miter lim="800000"/>
            <a:headEnd/>
            <a:tailEnd/>
          </a:ln>
        </p:spPr>
      </p:pic>
    </p:spTree>
    <p:extLst>
      <p:ext uri="{BB962C8B-B14F-4D97-AF65-F5344CB8AC3E}">
        <p14:creationId xmlns:p14="http://schemas.microsoft.com/office/powerpoint/2010/main" val="34813929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r>
              <a:rPr lang="en-US" altLang="en-US" dirty="0"/>
              <a:t>Encouraging cattle movement</a:t>
            </a:r>
          </a:p>
        </p:txBody>
      </p:sp>
      <p:sp>
        <p:nvSpPr>
          <p:cNvPr id="13315" name="Rectangle 4"/>
          <p:cNvSpPr>
            <a:spLocks noGrp="1" noChangeArrowheads="1"/>
          </p:cNvSpPr>
          <p:nvPr>
            <p:ph type="body" sz="half" idx="2"/>
          </p:nvPr>
        </p:nvSpPr>
        <p:spPr>
          <a:xfrm>
            <a:off x="381000" y="1981200"/>
            <a:ext cx="3810000" cy="4114800"/>
          </a:xfrm>
        </p:spPr>
        <p:txBody>
          <a:bodyPr/>
          <a:lstStyle/>
          <a:p>
            <a:r>
              <a:rPr lang="en-US" altLang="en-US" sz="2800" dirty="0"/>
              <a:t>dogs - only </a:t>
            </a:r>
            <a:r>
              <a:rPr lang="en-US" altLang="en-US" sz="2800" dirty="0" err="1"/>
              <a:t>utilise</a:t>
            </a:r>
            <a:r>
              <a:rPr lang="en-US" altLang="en-US" sz="2800" dirty="0"/>
              <a:t> in open areas or pastures</a:t>
            </a:r>
          </a:p>
          <a:p>
            <a:r>
              <a:rPr lang="en-US" altLang="en-US" sz="2800" dirty="0"/>
              <a:t>electric prod - </a:t>
            </a:r>
            <a:r>
              <a:rPr lang="en-US" altLang="en-US" sz="2800" b="1" dirty="0"/>
              <a:t>LAST RESORT!!</a:t>
            </a:r>
          </a:p>
        </p:txBody>
      </p:sp>
      <p:pic>
        <p:nvPicPr>
          <p:cNvPr id="13316" name="Picture 6" descr="m-collie"/>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572000" y="1412776"/>
            <a:ext cx="4038600" cy="2819400"/>
          </a:xfrm>
          <a:ln w="57150">
            <a:solidFill>
              <a:schemeClr val="tx2"/>
            </a:solidFill>
            <a:miter lim="800000"/>
            <a:headEnd/>
            <a:tailEnd/>
          </a:ln>
        </p:spPr>
      </p:pic>
      <p:pic>
        <p:nvPicPr>
          <p:cNvPr id="5" name="Picture 6" descr="MVC-001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481708" y="4509120"/>
            <a:ext cx="2899792" cy="2174844"/>
          </a:xfrm>
          <a:prstGeom prst="rect">
            <a:avLst/>
          </a:prstGeom>
          <a:ln w="57150">
            <a:solidFill>
              <a:schemeClr val="tx2"/>
            </a:solidFill>
            <a:miter lim="800000"/>
            <a:headEnd/>
            <a:tailEnd/>
          </a:ln>
        </p:spPr>
      </p:pic>
    </p:spTree>
    <p:extLst>
      <p:ext uri="{BB962C8B-B14F-4D97-AF65-F5344CB8AC3E}">
        <p14:creationId xmlns:p14="http://schemas.microsoft.com/office/powerpoint/2010/main" val="14103570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32656"/>
            <a:ext cx="7772400" cy="810344"/>
          </a:xfrm>
        </p:spPr>
        <p:txBody>
          <a:bodyPr/>
          <a:lstStyle/>
          <a:p>
            <a:r>
              <a:rPr lang="en-US" altLang="en-US" dirty="0"/>
              <a:t>Handling facility design </a:t>
            </a:r>
          </a:p>
        </p:txBody>
      </p:sp>
      <p:pic>
        <p:nvPicPr>
          <p:cNvPr id="21507" name="Picture 9" descr="Handling system"/>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l="12869" t="6250" r="9920" b="1563"/>
          <a:stretch>
            <a:fillRect/>
          </a:stretch>
        </p:blipFill>
        <p:spPr>
          <a:xfrm>
            <a:off x="971600" y="1168747"/>
            <a:ext cx="4278312" cy="5257800"/>
          </a:xfrm>
          <a:ln w="57150">
            <a:solidFill>
              <a:schemeClr val="tx2"/>
            </a:solidFill>
            <a:miter lim="800000"/>
            <a:headEnd/>
            <a:tailEnd/>
          </a:ln>
        </p:spPr>
      </p:pic>
    </p:spTree>
    <p:extLst>
      <p:ext uri="{BB962C8B-B14F-4D97-AF65-F5344CB8AC3E}">
        <p14:creationId xmlns:p14="http://schemas.microsoft.com/office/powerpoint/2010/main" val="9454560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332656"/>
            <a:ext cx="7772400" cy="810344"/>
          </a:xfrm>
        </p:spPr>
        <p:txBody>
          <a:bodyPr/>
          <a:lstStyle/>
          <a:p>
            <a:r>
              <a:rPr lang="en-US" altLang="en-US" dirty="0"/>
              <a:t>Handling facility design</a:t>
            </a:r>
          </a:p>
        </p:txBody>
      </p:sp>
      <p:sp>
        <p:nvSpPr>
          <p:cNvPr id="22531" name="Rectangle 3"/>
          <p:cNvSpPr>
            <a:spLocks noGrp="1" noChangeArrowheads="1"/>
          </p:cNvSpPr>
          <p:nvPr>
            <p:ph type="body" sz="half" idx="1"/>
          </p:nvPr>
        </p:nvSpPr>
        <p:spPr/>
        <p:txBody>
          <a:bodyPr>
            <a:normAutofit fontScale="92500" lnSpcReduction="10000"/>
          </a:bodyPr>
          <a:lstStyle/>
          <a:p>
            <a:r>
              <a:rPr lang="en-US" altLang="en-US" sz="2800" dirty="0"/>
              <a:t>solid fences in working areas reduce distractions</a:t>
            </a:r>
          </a:p>
          <a:p>
            <a:r>
              <a:rPr lang="en-US" altLang="en-US" sz="2800" dirty="0"/>
              <a:t>cattle should only see one way to escape</a:t>
            </a:r>
          </a:p>
          <a:p>
            <a:r>
              <a:rPr lang="en-US" altLang="en-US" sz="2800" dirty="0"/>
              <a:t>should be able to see cattle in front of them</a:t>
            </a:r>
          </a:p>
          <a:p>
            <a:r>
              <a:rPr lang="en-US" altLang="en-US" sz="2800" dirty="0" err="1"/>
              <a:t>utilise</a:t>
            </a:r>
            <a:r>
              <a:rPr lang="en-US" altLang="en-US" sz="2800" dirty="0"/>
              <a:t> “point of balance”</a:t>
            </a:r>
          </a:p>
        </p:txBody>
      </p:sp>
      <p:pic>
        <p:nvPicPr>
          <p:cNvPr id="22532" name="Picture 6" descr="vicky-flyzone"/>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572000" y="4114800"/>
            <a:ext cx="4191000" cy="2549525"/>
          </a:xfrm>
          <a:ln w="57150">
            <a:solidFill>
              <a:schemeClr val="tx2"/>
            </a:solidFill>
            <a:miter lim="800000"/>
            <a:headEnd/>
            <a:tailEnd/>
          </a:ln>
        </p:spPr>
      </p:pic>
      <p:pic>
        <p:nvPicPr>
          <p:cNvPr id="22533" name="Picture 7" descr="single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71600"/>
            <a:ext cx="3505200" cy="2443163"/>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0588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line Image Placeholder 2"/>
          <p:cNvSpPr>
            <a:spLocks noGrp="1"/>
          </p:cNvSpPr>
          <p:nvPr>
            <p:ph type="clipArt" sz="half" idx="1"/>
          </p:nvPr>
        </p:nvSpPr>
        <p:spPr/>
      </p:sp>
      <p:pic>
        <p:nvPicPr>
          <p:cNvPr id="5" name="Picture 2" descr="http://www.greatsouthern.net.nz/images/products/1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38162"/>
            <a:ext cx="6696744"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9207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4" name="Text Placeholder 3"/>
          <p:cNvSpPr>
            <a:spLocks noGrp="1"/>
          </p:cNvSpPr>
          <p:nvPr>
            <p:ph type="body" sz="half" idx="2"/>
          </p:nvPr>
        </p:nvSpPr>
        <p:spPr/>
        <p:txBody>
          <a:bodyPr/>
          <a:lstStyle/>
          <a:p>
            <a:endParaRPr lang="en-NZ"/>
          </a:p>
        </p:txBody>
      </p:sp>
      <p:sp>
        <p:nvSpPr>
          <p:cNvPr id="6" name="Online Image Placeholder 5"/>
          <p:cNvSpPr>
            <a:spLocks noGrp="1"/>
          </p:cNvSpPr>
          <p:nvPr>
            <p:ph type="clipArt" sz="half" idx="1"/>
          </p:nvPr>
        </p:nvSpPr>
        <p:spPr/>
      </p:sp>
    </p:spTree>
    <p:extLst>
      <p:ext uri="{BB962C8B-B14F-4D97-AF65-F5344CB8AC3E}">
        <p14:creationId xmlns:p14="http://schemas.microsoft.com/office/powerpoint/2010/main" val="3034216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t>Vision in cattle</a:t>
            </a:r>
          </a:p>
        </p:txBody>
      </p:sp>
      <p:sp>
        <p:nvSpPr>
          <p:cNvPr id="7171" name="Rectangle 3"/>
          <p:cNvSpPr>
            <a:spLocks noGrp="1" noChangeArrowheads="1"/>
          </p:cNvSpPr>
          <p:nvPr>
            <p:ph type="body" sz="half" idx="1"/>
          </p:nvPr>
        </p:nvSpPr>
        <p:spPr>
          <a:xfrm>
            <a:off x="685800" y="1981200"/>
            <a:ext cx="7054552" cy="4114800"/>
          </a:xfrm>
        </p:spPr>
        <p:txBody>
          <a:bodyPr>
            <a:normAutofit/>
          </a:bodyPr>
          <a:lstStyle/>
          <a:p>
            <a:r>
              <a:rPr lang="en-US" altLang="en-US" sz="2800" dirty="0"/>
              <a:t>cattle have excellent wide angle vision</a:t>
            </a:r>
          </a:p>
          <a:p>
            <a:r>
              <a:rPr lang="en-US" altLang="en-US" sz="2800" dirty="0"/>
              <a:t>poor depth perception may result in balking at shadows</a:t>
            </a:r>
          </a:p>
          <a:p>
            <a:r>
              <a:rPr lang="en-US" altLang="en-US" sz="2800" dirty="0"/>
              <a:t>Brahmans may hold head higher due to heavy skin fold over brow</a:t>
            </a:r>
          </a:p>
        </p:txBody>
      </p:sp>
    </p:spTree>
    <p:extLst>
      <p:ext uri="{BB962C8B-B14F-4D97-AF65-F5344CB8AC3E}">
        <p14:creationId xmlns:p14="http://schemas.microsoft.com/office/powerpoint/2010/main" val="40117770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t>Handling facility design</a:t>
            </a:r>
          </a:p>
        </p:txBody>
      </p:sp>
      <p:sp>
        <p:nvSpPr>
          <p:cNvPr id="23555" name="Rectangle 4"/>
          <p:cNvSpPr>
            <a:spLocks noGrp="1" noChangeArrowheads="1"/>
          </p:cNvSpPr>
          <p:nvPr>
            <p:ph type="body" sz="half" idx="2"/>
          </p:nvPr>
        </p:nvSpPr>
        <p:spPr>
          <a:xfrm>
            <a:off x="762000" y="2132856"/>
            <a:ext cx="4098032" cy="4114800"/>
          </a:xfrm>
        </p:spPr>
        <p:txBody>
          <a:bodyPr/>
          <a:lstStyle/>
          <a:p>
            <a:r>
              <a:rPr lang="en-US" altLang="en-US" sz="2800" dirty="0"/>
              <a:t>loading ramps should have solid sides</a:t>
            </a:r>
          </a:p>
          <a:p>
            <a:r>
              <a:rPr lang="en-US" altLang="en-US" sz="2800" dirty="0"/>
              <a:t>maximum incline of ramp = 20</a:t>
            </a:r>
            <a:r>
              <a:rPr lang="en-US" altLang="en-US" sz="2800" baseline="30000" dirty="0"/>
              <a:t>o</a:t>
            </a:r>
            <a:endParaRPr lang="en-US" altLang="en-US" sz="2800" dirty="0"/>
          </a:p>
        </p:txBody>
      </p:sp>
      <p:pic>
        <p:nvPicPr>
          <p:cNvPr id="23556" name="Picture 6" descr="loadingramp"/>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5148064" y="4005064"/>
            <a:ext cx="3810000" cy="2478087"/>
          </a:xfrm>
          <a:ln w="57150">
            <a:solidFill>
              <a:schemeClr val="tx2"/>
            </a:solidFill>
            <a:miter lim="800000"/>
            <a:headEnd/>
            <a:tailEnd/>
          </a:ln>
        </p:spPr>
      </p:pic>
      <p:pic>
        <p:nvPicPr>
          <p:cNvPr id="5" name="Picture 2" descr="http://www.steeraust.com.au/steer/graphics/round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14" y="4581128"/>
            <a:ext cx="4529818" cy="190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1279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en-US" dirty="0"/>
              <a:t>Managing individual animals</a:t>
            </a:r>
          </a:p>
        </p:txBody>
      </p:sp>
      <p:sp>
        <p:nvSpPr>
          <p:cNvPr id="24579" name="Rectangle 3"/>
          <p:cNvSpPr>
            <a:spLocks noGrp="1" noChangeArrowheads="1"/>
          </p:cNvSpPr>
          <p:nvPr>
            <p:ph type="body" sz="half" idx="2"/>
          </p:nvPr>
        </p:nvSpPr>
        <p:spPr>
          <a:xfrm>
            <a:off x="685800" y="1995487"/>
            <a:ext cx="4246240" cy="4114800"/>
          </a:xfrm>
        </p:spPr>
        <p:txBody>
          <a:bodyPr>
            <a:normAutofit/>
          </a:bodyPr>
          <a:lstStyle/>
          <a:p>
            <a:r>
              <a:rPr lang="en-US" altLang="en-US" sz="2800" dirty="0"/>
              <a:t>be cautious of bulls in pasture - best to respect rather than fear them</a:t>
            </a:r>
          </a:p>
          <a:p>
            <a:r>
              <a:rPr lang="en-US" altLang="en-US" sz="2800" dirty="0"/>
              <a:t>newly arrived cattle that are agitated are allowed to acclimate overnight in yards when possible</a:t>
            </a:r>
          </a:p>
          <a:p>
            <a:endParaRPr lang="en-US" altLang="en-US" sz="2800" dirty="0"/>
          </a:p>
        </p:txBody>
      </p:sp>
      <p:pic>
        <p:nvPicPr>
          <p:cNvPr id="24580" name="Picture 6" descr="bulls"/>
          <p:cNvPicPr>
            <a:picLocks noGrp="1" noChangeAspect="1" noChangeArrowheads="1"/>
          </p:cNvPicPr>
          <p:nvPr>
            <p:ph type="clipArt" sz="half" idx="1"/>
          </p:nvPr>
        </p:nvPicPr>
        <p:blipFill>
          <a:blip r:embed="rId2">
            <a:lum contrast="-6000"/>
            <a:extLst>
              <a:ext uri="{28A0092B-C50C-407E-A947-70E740481C1C}">
                <a14:useLocalDpi xmlns:a14="http://schemas.microsoft.com/office/drawing/2010/main" val="0"/>
              </a:ext>
            </a:extLst>
          </a:blip>
          <a:srcRect b="12962"/>
          <a:stretch>
            <a:fillRect/>
          </a:stretch>
        </p:blipFill>
        <p:spPr>
          <a:xfrm>
            <a:off x="5220072" y="2564904"/>
            <a:ext cx="3730625" cy="4038600"/>
          </a:xfrm>
          <a:ln w="57150">
            <a:solidFill>
              <a:schemeClr val="tx2"/>
            </a:solidFill>
            <a:miter lim="800000"/>
            <a:headEnd/>
            <a:tailEnd/>
          </a:ln>
        </p:spPr>
      </p:pic>
    </p:spTree>
    <p:extLst>
      <p:ext uri="{BB962C8B-B14F-4D97-AF65-F5344CB8AC3E}">
        <p14:creationId xmlns:p14="http://schemas.microsoft.com/office/powerpoint/2010/main" val="40699381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n-US" altLang="en-US" sz="4800" dirty="0"/>
              <a:t>  </a:t>
            </a:r>
            <a:r>
              <a:rPr lang="en-US" altLang="en-US" sz="4000" dirty="0"/>
              <a:t>Individual animal handling</a:t>
            </a:r>
          </a:p>
        </p:txBody>
      </p:sp>
      <p:sp>
        <p:nvSpPr>
          <p:cNvPr id="25603" name="Rectangle 3"/>
          <p:cNvSpPr>
            <a:spLocks noGrp="1" noChangeArrowheads="1"/>
          </p:cNvSpPr>
          <p:nvPr>
            <p:ph type="body" idx="1"/>
          </p:nvPr>
        </p:nvSpPr>
        <p:spPr/>
        <p:txBody>
          <a:bodyPr>
            <a:normAutofit/>
          </a:bodyPr>
          <a:lstStyle/>
          <a:p>
            <a:r>
              <a:rPr lang="en-US" altLang="en-US" sz="2400" dirty="0"/>
              <a:t>cattle catch on to routine readily, may need to alter tactics used to move them from pen to treatment area</a:t>
            </a:r>
          </a:p>
          <a:p>
            <a:r>
              <a:rPr lang="en-US" altLang="en-US" sz="2400" dirty="0"/>
              <a:t>brushing tends to calm cattle (bulls esp.)</a:t>
            </a:r>
          </a:p>
          <a:p>
            <a:r>
              <a:rPr lang="en-US" altLang="en-US" sz="2400" dirty="0"/>
              <a:t>food rewards offered after treatment - “conditioned response”</a:t>
            </a:r>
          </a:p>
          <a:p>
            <a:r>
              <a:rPr lang="en-US" altLang="en-US" sz="2400" dirty="0"/>
              <a:t>avoid blind spot directly behind animal, may be kicked</a:t>
            </a:r>
          </a:p>
        </p:txBody>
      </p:sp>
    </p:spTree>
    <p:extLst>
      <p:ext uri="{BB962C8B-B14F-4D97-AF65-F5344CB8AC3E}">
        <p14:creationId xmlns:p14="http://schemas.microsoft.com/office/powerpoint/2010/main" val="25493758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Milking sheds - herringbone</a:t>
            </a:r>
          </a:p>
        </p:txBody>
      </p:sp>
      <p:pic>
        <p:nvPicPr>
          <p:cNvPr id="4" name="Picture 2" descr="http://www.teara.govt.nz/files/di18504enz.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599" y="1287735"/>
            <a:ext cx="4754489" cy="538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54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teara.govt.nz/files/di18505enz.gif"/>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4561349" cy="528204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609599" y="609600"/>
            <a:ext cx="6347713" cy="1320800"/>
          </a:xfrm>
        </p:spPr>
        <p:txBody>
          <a:bodyPr/>
          <a:lstStyle/>
          <a:p>
            <a:r>
              <a:rPr lang="en-NZ" dirty="0"/>
              <a:t>Milking sheds - rotary</a:t>
            </a:r>
          </a:p>
        </p:txBody>
      </p:sp>
    </p:spTree>
    <p:extLst>
      <p:ext uri="{BB962C8B-B14F-4D97-AF65-F5344CB8AC3E}">
        <p14:creationId xmlns:p14="http://schemas.microsoft.com/office/powerpoint/2010/main" val="17558379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Deer shed design </a:t>
            </a:r>
          </a:p>
        </p:txBody>
      </p:sp>
      <p:pic>
        <p:nvPicPr>
          <p:cNvPr id="6" name="Picture 2" descr="http://animalbehaviour.net/JudithKBlackshaw/ch5_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415319"/>
            <a:ext cx="4034935" cy="544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07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t>Flight zone</a:t>
            </a:r>
          </a:p>
        </p:txBody>
      </p:sp>
      <p:sp>
        <p:nvSpPr>
          <p:cNvPr id="15363" name="Rectangle 3"/>
          <p:cNvSpPr>
            <a:spLocks noGrp="1" noChangeArrowheads="1"/>
          </p:cNvSpPr>
          <p:nvPr>
            <p:ph type="body" sz="half" idx="1"/>
          </p:nvPr>
        </p:nvSpPr>
        <p:spPr/>
        <p:txBody>
          <a:bodyPr>
            <a:normAutofit/>
          </a:bodyPr>
          <a:lstStyle/>
          <a:p>
            <a:r>
              <a:rPr lang="en-US" altLang="en-US" sz="2400" dirty="0"/>
              <a:t>Vision affects the animals “flight zone” </a:t>
            </a:r>
          </a:p>
          <a:p>
            <a:r>
              <a:rPr lang="en-US" altLang="en-US" sz="2400" dirty="0"/>
              <a:t>This is their personal space</a:t>
            </a:r>
          </a:p>
        </p:txBody>
      </p:sp>
      <p:pic>
        <p:nvPicPr>
          <p:cNvPr id="15364" name="Picture 6" descr="sheepflightzone"/>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48064" y="260648"/>
            <a:ext cx="3810000" cy="2335213"/>
          </a:xfrm>
          <a:ln w="57150">
            <a:solidFill>
              <a:schemeClr val="tx2"/>
            </a:solidFill>
            <a:miter lim="800000"/>
            <a:headEnd/>
            <a:tailEnd/>
          </a:ln>
        </p:spPr>
      </p:pic>
      <p:pic>
        <p:nvPicPr>
          <p:cNvPr id="15365" name="Picture 7" descr="Flightz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7687" y="2976861"/>
            <a:ext cx="4790653" cy="3690312"/>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183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562800" cy="1320800"/>
          </a:xfrm>
        </p:spPr>
        <p:txBody>
          <a:bodyPr/>
          <a:lstStyle/>
          <a:p>
            <a:r>
              <a:rPr lang="en-US" dirty="0"/>
              <a:t>Flight Zone</a:t>
            </a:r>
          </a:p>
        </p:txBody>
      </p:sp>
      <p:sp>
        <p:nvSpPr>
          <p:cNvPr id="5" name="Content Placeholder 4"/>
          <p:cNvSpPr>
            <a:spLocks noGrp="1"/>
          </p:cNvSpPr>
          <p:nvPr>
            <p:ph sz="quarter" idx="2"/>
          </p:nvPr>
        </p:nvSpPr>
        <p:spPr>
          <a:xfrm>
            <a:off x="352400" y="1474291"/>
            <a:ext cx="4723656" cy="4525963"/>
          </a:xfrm>
        </p:spPr>
        <p:txBody>
          <a:bodyPr>
            <a:noAutofit/>
          </a:bodyPr>
          <a:lstStyle/>
          <a:p>
            <a:r>
              <a:rPr lang="en-US" sz="2400" dirty="0"/>
              <a:t>How close do you get before the animal moves?</a:t>
            </a:r>
          </a:p>
          <a:p>
            <a:r>
              <a:rPr lang="en-US" sz="2400" dirty="0"/>
              <a:t>How close do you get before the animal bolts?</a:t>
            </a:r>
          </a:p>
          <a:p>
            <a:r>
              <a:rPr lang="en-US" altLang="en-US" sz="2400" dirty="0"/>
              <a:t>When flight zone entered, cattle move away</a:t>
            </a:r>
          </a:p>
          <a:p>
            <a:r>
              <a:rPr lang="en-US" altLang="en-US" sz="2400" dirty="0"/>
              <a:t>When zone is exited, cattle stop moving and may turn to face handler or predator</a:t>
            </a:r>
          </a:p>
          <a:p>
            <a:endParaRPr lang="en-US" sz="2400" dirty="0"/>
          </a:p>
          <a:p>
            <a:endParaRPr lang="en-US" sz="2400" dirty="0"/>
          </a:p>
        </p:txBody>
      </p:sp>
      <p:pic>
        <p:nvPicPr>
          <p:cNvPr id="8" name="Picture 6" descr="turningfromhand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148064" y="1052736"/>
            <a:ext cx="3810000" cy="2560638"/>
          </a:xfrm>
          <a:prstGeom prst="rect">
            <a:avLst/>
          </a:prstGeom>
          <a:ln w="57150">
            <a:solidFill>
              <a:schemeClr val="tx2"/>
            </a:solidFill>
            <a:miter lim="800000"/>
            <a:headEnd/>
            <a:tailEnd/>
          </a:ln>
        </p:spPr>
      </p:pic>
      <p:pic>
        <p:nvPicPr>
          <p:cNvPr id="9" name="Picture 7" descr="cattlefacinghandl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264" y="4077072"/>
            <a:ext cx="3733800" cy="2425700"/>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4"/>
          <p:cNvSpPr txBox="1">
            <a:spLocks noChangeArrowheads="1"/>
          </p:cNvSpPr>
          <p:nvPr/>
        </p:nvSpPr>
        <p:spPr>
          <a:xfrm>
            <a:off x="809228" y="4445372"/>
            <a:ext cx="3810000" cy="41148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altLang="en-US" sz="2800" dirty="0"/>
          </a:p>
        </p:txBody>
      </p:sp>
    </p:spTree>
    <p:extLst>
      <p:ext uri="{BB962C8B-B14F-4D97-AF65-F5344CB8AC3E}">
        <p14:creationId xmlns:p14="http://schemas.microsoft.com/office/powerpoint/2010/main" val="61499144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1041</TotalTime>
  <Words>3347</Words>
  <Application>Microsoft Macintosh PowerPoint</Application>
  <PresentationFormat>On-screen Show (4:3)</PresentationFormat>
  <Paragraphs>390</Paragraphs>
  <Slides>75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Arial</vt:lpstr>
      <vt:lpstr>Calibri</vt:lpstr>
      <vt:lpstr>National-Bold</vt:lpstr>
      <vt:lpstr>National-Semibold</vt:lpstr>
      <vt:lpstr>Times New Roman</vt:lpstr>
      <vt:lpstr>Trebuchet MS</vt:lpstr>
      <vt:lpstr>Wingdings 3</vt:lpstr>
      <vt:lpstr>Facet</vt:lpstr>
      <vt:lpstr>Animal Behaviour</vt:lpstr>
      <vt:lpstr>What is animal behaviour? </vt:lpstr>
      <vt:lpstr>Types of behaviour. </vt:lpstr>
      <vt:lpstr>Investigative behaviour  </vt:lpstr>
      <vt:lpstr>Animal Perception and Behaviour  </vt:lpstr>
      <vt:lpstr>How animals see…</vt:lpstr>
      <vt:lpstr>Vision in cattle</vt:lpstr>
      <vt:lpstr>Flight zone</vt:lpstr>
      <vt:lpstr>Flight Zone</vt:lpstr>
      <vt:lpstr>PowerPoint Presentation</vt:lpstr>
      <vt:lpstr>Flight zone is influenced by; </vt:lpstr>
      <vt:lpstr>Flight zone</vt:lpstr>
      <vt:lpstr>How animals hear….</vt:lpstr>
      <vt:lpstr>Ingestive (eating) behaviour</vt:lpstr>
      <vt:lpstr>Social behaviour </vt:lpstr>
      <vt:lpstr>Social Behaviour  </vt:lpstr>
      <vt:lpstr>Social structure </vt:lpstr>
      <vt:lpstr>Communication </vt:lpstr>
      <vt:lpstr>Allelomimetic behaviour</vt:lpstr>
      <vt:lpstr>Herding behaviour</vt:lpstr>
      <vt:lpstr>Shelter-seeking behaviour</vt:lpstr>
      <vt:lpstr>What livestock want…</vt:lpstr>
      <vt:lpstr>Agonistic (conflict or fighting) behaviour </vt:lpstr>
      <vt:lpstr>Defense mechanisms</vt:lpstr>
      <vt:lpstr>Territorial behaviour</vt:lpstr>
      <vt:lpstr>Maternal behaviour</vt:lpstr>
      <vt:lpstr>Sexual behaviour </vt:lpstr>
      <vt:lpstr>PowerPoint Presentation</vt:lpstr>
      <vt:lpstr>Eliminative (urinating and dunging) behaviour</vt:lpstr>
      <vt:lpstr>Causes of behaviour  </vt:lpstr>
      <vt:lpstr>Genetics and Behaviour  </vt:lpstr>
      <vt:lpstr>Breed variations</vt:lpstr>
      <vt:lpstr>Genetic variation - Swirl theory…</vt:lpstr>
      <vt:lpstr>Behavioural genetics </vt:lpstr>
      <vt:lpstr>Behaviour and the Environment  </vt:lpstr>
      <vt:lpstr>Instinct and Learning  </vt:lpstr>
      <vt:lpstr>How animals learn….</vt:lpstr>
      <vt:lpstr>How animals learn…. Classical Conditioning</vt:lpstr>
      <vt:lpstr>How animals learn…. Classical Conditioning</vt:lpstr>
      <vt:lpstr>How animals learn… Operant Conditioning</vt:lpstr>
      <vt:lpstr>How animals learn….. Classical vs Operant</vt:lpstr>
      <vt:lpstr>How animals learn….. Habituation Learning</vt:lpstr>
      <vt:lpstr>How animals learn… Imprint Learning</vt:lpstr>
      <vt:lpstr>Imprinting - Example</vt:lpstr>
      <vt:lpstr>Imprinting - Example</vt:lpstr>
      <vt:lpstr>Handling Animals  </vt:lpstr>
      <vt:lpstr>Behavioural Problems  </vt:lpstr>
      <vt:lpstr>Maladaptive behaviour</vt:lpstr>
      <vt:lpstr>Why is understanding animal behaviour important?</vt:lpstr>
      <vt:lpstr>Animal stress and discomfort </vt:lpstr>
      <vt:lpstr>Physiological responses of animals to stress </vt:lpstr>
      <vt:lpstr>PowerPoint Presentation</vt:lpstr>
      <vt:lpstr>Measuring stress</vt:lpstr>
      <vt:lpstr>PowerPoint Presentation</vt:lpstr>
      <vt:lpstr>What does this mean for farmers?</vt:lpstr>
      <vt:lpstr>Management Practices Handling animals  </vt:lpstr>
      <vt:lpstr>Transporting animals </vt:lpstr>
      <vt:lpstr>Mustering</vt:lpstr>
      <vt:lpstr>Getting about in mobs</vt:lpstr>
      <vt:lpstr>Who’s the boss</vt:lpstr>
      <vt:lpstr>Moving cattle in yards </vt:lpstr>
      <vt:lpstr>Moving cattle</vt:lpstr>
      <vt:lpstr>Moving cattle</vt:lpstr>
      <vt:lpstr>Encouraging cattle movement</vt:lpstr>
      <vt:lpstr>Encouraging cattle movement</vt:lpstr>
      <vt:lpstr>Handling facility design </vt:lpstr>
      <vt:lpstr>Handling facility design</vt:lpstr>
      <vt:lpstr>PowerPoint Presentation</vt:lpstr>
      <vt:lpstr>PowerPoint Presentation</vt:lpstr>
      <vt:lpstr>Handling facility design</vt:lpstr>
      <vt:lpstr>Managing individual animals</vt:lpstr>
      <vt:lpstr>  Individual animal handling</vt:lpstr>
      <vt:lpstr>Milking sheds - herringbone</vt:lpstr>
      <vt:lpstr>Milking sheds - rotary</vt:lpstr>
      <vt:lpstr>Deer shed design </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animal behaviour</dc:title>
  <dc:creator>Jean H's</dc:creator>
  <cp:lastModifiedBy>Richard Shannon</cp:lastModifiedBy>
  <cp:revision>68</cp:revision>
  <dcterms:created xsi:type="dcterms:W3CDTF">2012-07-08T00:41:03Z</dcterms:created>
  <dcterms:modified xsi:type="dcterms:W3CDTF">2020-10-14T22:43:32Z</dcterms:modified>
</cp:coreProperties>
</file>