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52" r:id="rId2"/>
  </p:sldMasterIdLst>
  <p:notesMasterIdLst>
    <p:notesMasterId r:id="rId27"/>
  </p:notesMasterIdLst>
  <p:sldIdLst>
    <p:sldId id="256" r:id="rId3"/>
    <p:sldId id="271" r:id="rId4"/>
    <p:sldId id="272" r:id="rId5"/>
    <p:sldId id="286" r:id="rId6"/>
    <p:sldId id="287" r:id="rId7"/>
    <p:sldId id="288" r:id="rId8"/>
    <p:sldId id="284" r:id="rId9"/>
    <p:sldId id="275" r:id="rId10"/>
    <p:sldId id="273" r:id="rId11"/>
    <p:sldId id="274" r:id="rId12"/>
    <p:sldId id="260" r:id="rId13"/>
    <p:sldId id="261" r:id="rId14"/>
    <p:sldId id="262" r:id="rId15"/>
    <p:sldId id="276" r:id="rId16"/>
    <p:sldId id="265" r:id="rId17"/>
    <p:sldId id="266" r:id="rId18"/>
    <p:sldId id="277" r:id="rId19"/>
    <p:sldId id="281" r:id="rId20"/>
    <p:sldId id="280" r:id="rId21"/>
    <p:sldId id="282" r:id="rId22"/>
    <p:sldId id="283" r:id="rId23"/>
    <p:sldId id="278" r:id="rId24"/>
    <p:sldId id="279" r:id="rId25"/>
    <p:sldId id="285" r:id="rId26"/>
  </p:sldIdLst>
  <p:sldSz cx="12192000" cy="6858000"/>
  <p:notesSz cx="6797675" cy="9926638"/>
  <p:embeddedFontLst>
    <p:embeddedFont>
      <p:font typeface="Arial Black" panose="020B0A04020102020204" pitchFamily="34" charset="0"/>
      <p:regular r:id="rId28"/>
      <p:bold r:id="rId29"/>
    </p:embeddedFont>
    <p:embeddedFont>
      <p:font typeface="Calibri" panose="020F0502020204030204" pitchFamily="34" charset="0"/>
      <p:regular r:id="rId30"/>
      <p:bold r:id="rId31"/>
      <p:italic r:id="rId32"/>
      <p:boldItalic r:id="rId3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34" roundtripDataSignature="AMtx7mgRdJ7mJWxerysahjLpZRSTejeyH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1" d="100"/>
          <a:sy n="81" d="100"/>
        </p:scale>
        <p:origin x="725" y="6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21" Type="http://schemas.openxmlformats.org/officeDocument/2006/relationships/slide" Target="slides/slide19.xml"/><Relationship Id="rId34" Type="http://customschemas.google.com/relationships/presentationmetadata" Target="meta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6.fntdata"/><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5.fntdata"/><Relationship Id="rId37"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font" Target="fonts/font1.fntdata"/><Relationship Id="rId36"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4.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notesMaster" Target="notesMasters/notesMaster1.xml"/><Relationship Id="rId30" Type="http://schemas.openxmlformats.org/officeDocument/2006/relationships/font" Target="fonts/font3.fntdata"/><Relationship Id="rId35" Type="http://schemas.openxmlformats.org/officeDocument/2006/relationships/presProps" Target="presProps.xml"/><Relationship Id="rId8" Type="http://schemas.openxmlformats.org/officeDocument/2006/relationships/slide" Target="slides/slide6.xml"/><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45659" cy="498056"/>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50443" y="0"/>
            <a:ext cx="2945659" cy="498056"/>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9428584"/>
            <a:ext cx="2945659" cy="498055"/>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50443" y="9428584"/>
            <a:ext cx="2945659" cy="498055"/>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NZ"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p1: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7" name="Google Shape;127;p1: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8" name="Google Shape;128;p1:notes"/>
          <p:cNvSpPr txBox="1">
            <a:spLocks noGrp="1"/>
          </p:cNvSpPr>
          <p:nvPr>
            <p:ph type="sldNum" idx="12"/>
          </p:nvPr>
        </p:nvSpPr>
        <p:spPr>
          <a:xfrm>
            <a:off x="3850443" y="9428584"/>
            <a:ext cx="2945659" cy="498055"/>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NZ">
                <a:solidFill>
                  <a:srgbClr val="000000"/>
                </a:solidFill>
              </a:rPr>
              <a:t>1</a:t>
            </a:fld>
            <a:endParaRPr>
              <a:solidFill>
                <a:srgbClr val="000000"/>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p2:notes"/>
          <p:cNvSpPr txBox="1">
            <a:spLocks noGrp="1"/>
          </p:cNvSpPr>
          <p:nvPr>
            <p:ph type="body" idx="1"/>
          </p:nvPr>
        </p:nvSpPr>
        <p:spPr>
          <a:xfrm>
            <a:off x="679768" y="4777194"/>
            <a:ext cx="5438140" cy="390861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4" name="Google Shape;134;p2: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564768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p2:notes"/>
          <p:cNvSpPr txBox="1">
            <a:spLocks noGrp="1"/>
          </p:cNvSpPr>
          <p:nvPr>
            <p:ph type="body" idx="1"/>
          </p:nvPr>
        </p:nvSpPr>
        <p:spPr>
          <a:xfrm>
            <a:off x="679768" y="4777194"/>
            <a:ext cx="5438140" cy="390861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4" name="Google Shape;134;p2: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059323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p2:notes"/>
          <p:cNvSpPr txBox="1">
            <a:spLocks noGrp="1"/>
          </p:cNvSpPr>
          <p:nvPr>
            <p:ph type="body" idx="1"/>
          </p:nvPr>
        </p:nvSpPr>
        <p:spPr>
          <a:xfrm>
            <a:off x="679768" y="4777194"/>
            <a:ext cx="5438140" cy="390861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4" name="Google Shape;134;p2: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889682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p2:notes"/>
          <p:cNvSpPr txBox="1">
            <a:spLocks noGrp="1"/>
          </p:cNvSpPr>
          <p:nvPr>
            <p:ph type="body" idx="1"/>
          </p:nvPr>
        </p:nvSpPr>
        <p:spPr>
          <a:xfrm>
            <a:off x="679768" y="4777194"/>
            <a:ext cx="5438140" cy="390861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4" name="Google Shape;134;p2: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251496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p2:notes"/>
          <p:cNvSpPr txBox="1">
            <a:spLocks noGrp="1"/>
          </p:cNvSpPr>
          <p:nvPr>
            <p:ph type="body" idx="1"/>
          </p:nvPr>
        </p:nvSpPr>
        <p:spPr>
          <a:xfrm>
            <a:off x="679768" y="4777194"/>
            <a:ext cx="5438140" cy="390861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4" name="Google Shape;134;p2: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323809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12"/>
        <p:cNvGrpSpPr/>
        <p:nvPr/>
      </p:nvGrpSpPr>
      <p:grpSpPr>
        <a:xfrm>
          <a:off x="0" y="0"/>
          <a:ext cx="0" cy="0"/>
          <a:chOff x="0" y="0"/>
          <a:chExt cx="0" cy="0"/>
        </a:xfrm>
      </p:grpSpPr>
      <p:sp>
        <p:nvSpPr>
          <p:cNvPr id="13" name="Google Shape;13;p6"/>
          <p:cNvSpPr txBox="1">
            <a:spLocks noGrp="1"/>
          </p:cNvSpPr>
          <p:nvPr>
            <p:ph type="title"/>
          </p:nvPr>
        </p:nvSpPr>
        <p:spPr>
          <a:xfrm>
            <a:off x="989305" y="228601"/>
            <a:ext cx="8131249" cy="5599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lt1"/>
              </a:buClr>
              <a:buSzPts val="3200"/>
              <a:buFont typeface="Arial"/>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 name="Google Shape;14;p6"/>
          <p:cNvSpPr txBox="1">
            <a:spLocks noGrp="1"/>
          </p:cNvSpPr>
          <p:nvPr>
            <p:ph type="body" idx="1"/>
          </p:nvPr>
        </p:nvSpPr>
        <p:spPr>
          <a:xfrm>
            <a:off x="988485" y="838201"/>
            <a:ext cx="8132233" cy="703263"/>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100000"/>
              </a:lnSpc>
              <a:spcBef>
                <a:spcPts val="1000"/>
              </a:spcBef>
              <a:spcAft>
                <a:spcPts val="0"/>
              </a:spcAft>
              <a:buClr>
                <a:schemeClr val="lt1"/>
              </a:buClr>
              <a:buSzPts val="1600"/>
              <a:buFont typeface="Arial"/>
              <a:buNone/>
              <a:defRPr sz="1600" b="0" i="0" u="none" strike="noStrike" cap="none">
                <a:solidFill>
                  <a:schemeClr val="lt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15"/>
        <p:cNvGrpSpPr/>
        <p:nvPr/>
      </p:nvGrpSpPr>
      <p:grpSpPr>
        <a:xfrm>
          <a:off x="0" y="0"/>
          <a:ext cx="0" cy="0"/>
          <a:chOff x="0" y="0"/>
          <a:chExt cx="0" cy="0"/>
        </a:xfrm>
      </p:grpSpPr>
      <p:sp>
        <p:nvSpPr>
          <p:cNvPr id="16" name="Google Shape;16;p9"/>
          <p:cNvSpPr txBox="1">
            <a:spLocks noGrp="1"/>
          </p:cNvSpPr>
          <p:nvPr>
            <p:ph type="title"/>
          </p:nvPr>
        </p:nvSpPr>
        <p:spPr>
          <a:xfrm>
            <a:off x="989305" y="228601"/>
            <a:ext cx="8131249" cy="5599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lt1"/>
              </a:buClr>
              <a:buSzPts val="3200"/>
              <a:buFont typeface="Arial"/>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9"/>
          <p:cNvSpPr txBox="1">
            <a:spLocks noGrp="1"/>
          </p:cNvSpPr>
          <p:nvPr>
            <p:ph type="body" idx="1"/>
          </p:nvPr>
        </p:nvSpPr>
        <p:spPr>
          <a:xfrm>
            <a:off x="988485" y="838201"/>
            <a:ext cx="8132233" cy="703263"/>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100000"/>
              </a:lnSpc>
              <a:spcBef>
                <a:spcPts val="1000"/>
              </a:spcBef>
              <a:spcAft>
                <a:spcPts val="0"/>
              </a:spcAft>
              <a:buClr>
                <a:schemeClr val="lt1"/>
              </a:buClr>
              <a:buSzPts val="1600"/>
              <a:buFont typeface="Arial"/>
              <a:buNone/>
              <a:defRPr sz="1600" b="0" i="0" u="none" strike="noStrike" cap="none">
                <a:solidFill>
                  <a:schemeClr val="lt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18"/>
        <p:cNvGrpSpPr/>
        <p:nvPr/>
      </p:nvGrpSpPr>
      <p:grpSpPr>
        <a:xfrm>
          <a:off x="0" y="0"/>
          <a:ext cx="0" cy="0"/>
          <a:chOff x="0" y="0"/>
          <a:chExt cx="0" cy="0"/>
        </a:xfrm>
      </p:grpSpPr>
      <p:sp>
        <p:nvSpPr>
          <p:cNvPr id="19" name="Google Shape;19;p10"/>
          <p:cNvSpPr txBox="1">
            <a:spLocks noGrp="1"/>
          </p:cNvSpPr>
          <p:nvPr>
            <p:ph type="title"/>
          </p:nvPr>
        </p:nvSpPr>
        <p:spPr>
          <a:xfrm>
            <a:off x="989305" y="228601"/>
            <a:ext cx="8131249" cy="5599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lt1"/>
              </a:buClr>
              <a:buSzPts val="3200"/>
              <a:buFont typeface="Arial"/>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0" name="Google Shape;20;p10"/>
          <p:cNvSpPr txBox="1">
            <a:spLocks noGrp="1"/>
          </p:cNvSpPr>
          <p:nvPr>
            <p:ph type="body" idx="1"/>
          </p:nvPr>
        </p:nvSpPr>
        <p:spPr>
          <a:xfrm>
            <a:off x="988485" y="838201"/>
            <a:ext cx="8132233" cy="703263"/>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100000"/>
              </a:lnSpc>
              <a:spcBef>
                <a:spcPts val="1000"/>
              </a:spcBef>
              <a:spcAft>
                <a:spcPts val="0"/>
              </a:spcAft>
              <a:buClr>
                <a:schemeClr val="lt1"/>
              </a:buClr>
              <a:buSzPts val="1600"/>
              <a:buFont typeface="Arial"/>
              <a:buNone/>
              <a:defRPr sz="1600" b="0" i="0" u="none" strike="noStrike" cap="none">
                <a:solidFill>
                  <a:schemeClr val="lt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5"/>
        <p:cNvGrpSpPr/>
        <p:nvPr/>
      </p:nvGrpSpPr>
      <p:grpSpPr>
        <a:xfrm>
          <a:off x="0" y="0"/>
          <a:ext cx="0" cy="0"/>
          <a:chOff x="0" y="0"/>
          <a:chExt cx="0" cy="0"/>
        </a:xfrm>
      </p:grpSpPr>
      <p:sp>
        <p:nvSpPr>
          <p:cNvPr id="26" name="Google Shape;26;p8"/>
          <p:cNvSpPr txBox="1">
            <a:spLocks noGrp="1"/>
          </p:cNvSpPr>
          <p:nvPr>
            <p:ph type="title"/>
          </p:nvPr>
        </p:nvSpPr>
        <p:spPr>
          <a:xfrm>
            <a:off x="595924" y="1"/>
            <a:ext cx="7797800" cy="1002323"/>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 name="Google Shape;27;p8"/>
          <p:cNvSpPr txBox="1">
            <a:spLocks noGrp="1"/>
          </p:cNvSpPr>
          <p:nvPr>
            <p:ph type="body" idx="1"/>
          </p:nvPr>
        </p:nvSpPr>
        <p:spPr>
          <a:xfrm>
            <a:off x="595924" y="1460499"/>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1"/>
        <p:cNvGrpSpPr/>
        <p:nvPr/>
      </p:nvGrpSpPr>
      <p:grpSpPr>
        <a:xfrm>
          <a:off x="0" y="0"/>
          <a:ext cx="0" cy="0"/>
          <a:chOff x="0" y="0"/>
          <a:chExt cx="0" cy="0"/>
        </a:xfrm>
      </p:grpSpPr>
      <p:sp>
        <p:nvSpPr>
          <p:cNvPr id="32" name="Google Shape;32;p12"/>
          <p:cNvSpPr txBox="1">
            <a:spLocks noGrp="1"/>
          </p:cNvSpPr>
          <p:nvPr>
            <p:ph type="title"/>
          </p:nvPr>
        </p:nvSpPr>
        <p:spPr>
          <a:xfrm>
            <a:off x="831851" y="1434248"/>
            <a:ext cx="10515600" cy="2852737"/>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6000"/>
              <a:buFont typeface="Arial Black"/>
              <a:buNone/>
              <a:defRPr sz="60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 name="Google Shape;33;p12"/>
          <p:cNvSpPr txBox="1">
            <a:spLocks noGrp="1"/>
          </p:cNvSpPr>
          <p:nvPr>
            <p:ph type="body" idx="1"/>
          </p:nvPr>
        </p:nvSpPr>
        <p:spPr>
          <a:xfrm>
            <a:off x="831851" y="431397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400"/>
              <a:buNone/>
              <a:defRPr sz="2400">
                <a:solidFill>
                  <a:schemeClr val="dk1"/>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4"/>
        <p:cNvGrpSpPr/>
        <p:nvPr/>
      </p:nvGrpSpPr>
      <p:grpSpPr>
        <a:xfrm>
          <a:off x="0" y="0"/>
          <a:ext cx="0" cy="0"/>
          <a:chOff x="0" y="0"/>
          <a:chExt cx="0" cy="0"/>
        </a:xfrm>
      </p:grpSpPr>
      <p:sp>
        <p:nvSpPr>
          <p:cNvPr id="35" name="Google Shape;35;p13"/>
          <p:cNvSpPr txBox="1">
            <a:spLocks noGrp="1"/>
          </p:cNvSpPr>
          <p:nvPr>
            <p:ph type="title"/>
          </p:nvPr>
        </p:nvSpPr>
        <p:spPr>
          <a:xfrm>
            <a:off x="595924" y="1"/>
            <a:ext cx="7797800" cy="1002323"/>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6" name="Google Shape;36;p13"/>
          <p:cNvSpPr txBox="1">
            <a:spLocks noGrp="1"/>
          </p:cNvSpPr>
          <p:nvPr>
            <p:ph type="body" idx="1"/>
          </p:nvPr>
        </p:nvSpPr>
        <p:spPr>
          <a:xfrm>
            <a:off x="838200" y="1460499"/>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13"/>
          <p:cNvSpPr txBox="1">
            <a:spLocks noGrp="1"/>
          </p:cNvSpPr>
          <p:nvPr>
            <p:ph type="body" idx="2"/>
          </p:nvPr>
        </p:nvSpPr>
        <p:spPr>
          <a:xfrm>
            <a:off x="6172200" y="1460499"/>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mparison">
  <p:cSld name="Comparison">
    <p:spTree>
      <p:nvGrpSpPr>
        <p:cNvPr id="1" name="Shape 38"/>
        <p:cNvGrpSpPr/>
        <p:nvPr/>
      </p:nvGrpSpPr>
      <p:grpSpPr>
        <a:xfrm>
          <a:off x="0" y="0"/>
          <a:ext cx="0" cy="0"/>
          <a:chOff x="0" y="0"/>
          <a:chExt cx="0" cy="0"/>
        </a:xfrm>
      </p:grpSpPr>
      <p:sp>
        <p:nvSpPr>
          <p:cNvPr id="39" name="Google Shape;39;p14"/>
          <p:cNvSpPr txBox="1">
            <a:spLocks noGrp="1"/>
          </p:cNvSpPr>
          <p:nvPr>
            <p:ph type="body" idx="1"/>
          </p:nvPr>
        </p:nvSpPr>
        <p:spPr>
          <a:xfrm>
            <a:off x="839789" y="1381918"/>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0" name="Google Shape;40;p14"/>
          <p:cNvSpPr txBox="1">
            <a:spLocks noGrp="1"/>
          </p:cNvSpPr>
          <p:nvPr>
            <p:ph type="body" idx="2"/>
          </p:nvPr>
        </p:nvSpPr>
        <p:spPr>
          <a:xfrm>
            <a:off x="839789" y="2205830"/>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 name="Google Shape;41;p14"/>
          <p:cNvSpPr txBox="1">
            <a:spLocks noGrp="1"/>
          </p:cNvSpPr>
          <p:nvPr>
            <p:ph type="body" idx="3"/>
          </p:nvPr>
        </p:nvSpPr>
        <p:spPr>
          <a:xfrm>
            <a:off x="6172201" y="1381918"/>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2" name="Google Shape;42;p14"/>
          <p:cNvSpPr txBox="1">
            <a:spLocks noGrp="1"/>
          </p:cNvSpPr>
          <p:nvPr>
            <p:ph type="body" idx="4"/>
          </p:nvPr>
        </p:nvSpPr>
        <p:spPr>
          <a:xfrm>
            <a:off x="6172201" y="2205830"/>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3" name="Google Shape;43;p14"/>
          <p:cNvSpPr txBox="1">
            <a:spLocks noGrp="1"/>
          </p:cNvSpPr>
          <p:nvPr>
            <p:ph type="title"/>
          </p:nvPr>
        </p:nvSpPr>
        <p:spPr>
          <a:xfrm>
            <a:off x="595923" y="1"/>
            <a:ext cx="11189676" cy="915985"/>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4"/>
        <p:cNvGrpSpPr/>
        <p:nvPr/>
      </p:nvGrpSpPr>
      <p:grpSpPr>
        <a:xfrm>
          <a:off x="0" y="0"/>
          <a:ext cx="0" cy="0"/>
          <a:chOff x="0" y="0"/>
          <a:chExt cx="0" cy="0"/>
        </a:xfrm>
      </p:grpSpPr>
      <p:sp>
        <p:nvSpPr>
          <p:cNvPr id="45" name="Google Shape;45;p15"/>
          <p:cNvSpPr txBox="1">
            <a:spLocks noGrp="1"/>
          </p:cNvSpPr>
          <p:nvPr>
            <p:ph type="title"/>
          </p:nvPr>
        </p:nvSpPr>
        <p:spPr>
          <a:xfrm>
            <a:off x="595924" y="1"/>
            <a:ext cx="7797800" cy="1002323"/>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6"/>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jp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2.jpg"/><Relationship Id="rId3" Type="http://schemas.openxmlformats.org/officeDocument/2006/relationships/slideLayout" Target="../slideLayouts/slideLayout6.xml"/><Relationship Id="rId7" Type="http://schemas.openxmlformats.org/officeDocument/2006/relationships/theme" Target="../theme/theme2.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5" Type="http://schemas.openxmlformats.org/officeDocument/2006/relationships/slideLayout" Target="../slideLayouts/slideLayout8.xml"/><Relationship Id="rId4"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pic>
        <p:nvPicPr>
          <p:cNvPr id="10" name="Google Shape;10;p5" descr="Generic Option 1_3.jpg"/>
          <p:cNvPicPr preferRelativeResize="0"/>
          <p:nvPr/>
        </p:nvPicPr>
        <p:blipFill rotWithShape="1">
          <a:blip r:embed="rId5">
            <a:alphaModFix/>
          </a:blip>
          <a:srcRect/>
          <a:stretch/>
        </p:blipFill>
        <p:spPr>
          <a:xfrm>
            <a:off x="0" y="0"/>
            <a:ext cx="12192000" cy="6858000"/>
          </a:xfrm>
          <a:prstGeom prst="rect">
            <a:avLst/>
          </a:prstGeom>
          <a:noFill/>
          <a:ln>
            <a:noFill/>
          </a:ln>
        </p:spPr>
      </p:pic>
      <p:sp>
        <p:nvSpPr>
          <p:cNvPr id="11" name="Google Shape;11;p5"/>
          <p:cNvSpPr txBox="1">
            <a:spLocks noGrp="1"/>
          </p:cNvSpPr>
          <p:nvPr>
            <p:ph type="title"/>
          </p:nvPr>
        </p:nvSpPr>
        <p:spPr>
          <a:xfrm>
            <a:off x="989305" y="228601"/>
            <a:ext cx="8131249" cy="559900"/>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chemeClr val="lt1"/>
              </a:buClr>
              <a:buSzPts val="3200"/>
              <a:buFont typeface="Arial"/>
              <a:buNone/>
              <a:defRPr sz="3200" b="1" i="0" u="none" strike="noStrike" cap="non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1"/>
        <p:cNvGrpSpPr/>
        <p:nvPr/>
      </p:nvGrpSpPr>
      <p:grpSpPr>
        <a:xfrm>
          <a:off x="0" y="0"/>
          <a:ext cx="0" cy="0"/>
          <a:chOff x="0" y="0"/>
          <a:chExt cx="0" cy="0"/>
        </a:xfrm>
      </p:grpSpPr>
      <p:sp>
        <p:nvSpPr>
          <p:cNvPr id="22" name="Google Shape;22;p7"/>
          <p:cNvSpPr txBox="1">
            <a:spLocks noGrp="1"/>
          </p:cNvSpPr>
          <p:nvPr>
            <p:ph type="title"/>
          </p:nvPr>
        </p:nvSpPr>
        <p:spPr>
          <a:xfrm>
            <a:off x="595924" y="1"/>
            <a:ext cx="7797800" cy="1002323"/>
          </a:xfrm>
          <a:prstGeom prst="rect">
            <a:avLst/>
          </a:prstGeom>
          <a:noFill/>
          <a:ln>
            <a:noFill/>
          </a:ln>
        </p:spPr>
        <p:txBody>
          <a:bodyPr spcFirstLastPara="1" wrap="square" lIns="91425" tIns="45700" rIns="91425" bIns="45700" anchor="b" anchorCtr="0">
            <a:noAutofit/>
          </a:bodyPr>
          <a:lstStyle>
            <a:lvl1pPr marR="0" lvl="0" algn="l" rtl="0">
              <a:lnSpc>
                <a:spcPct val="90000"/>
              </a:lnSpc>
              <a:spcBef>
                <a:spcPts val="0"/>
              </a:spcBef>
              <a:spcAft>
                <a:spcPts val="0"/>
              </a:spcAft>
              <a:buClr>
                <a:schemeClr val="lt1"/>
              </a:buClr>
              <a:buSzPts val="3200"/>
              <a:buFont typeface="Arial Black"/>
              <a:buNone/>
              <a:defRPr sz="3200" b="1" i="0" u="none" strike="noStrike" cap="none">
                <a:solidFill>
                  <a:schemeClr val="lt1"/>
                </a:solidFill>
                <a:latin typeface="Arial Black"/>
                <a:ea typeface="Arial Black"/>
                <a:cs typeface="Arial Black"/>
                <a:sym typeface="Arial Black"/>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3" name="Google Shape;23;p7"/>
          <p:cNvSpPr txBox="1">
            <a:spLocks noGrp="1"/>
          </p:cNvSpPr>
          <p:nvPr>
            <p:ph type="body" idx="1"/>
          </p:nvPr>
        </p:nvSpPr>
        <p:spPr>
          <a:xfrm>
            <a:off x="595924" y="1460499"/>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24" name="Google Shape;24;p7" descr="Generic Option 1_10.jpg"/>
          <p:cNvPicPr preferRelativeResize="0"/>
          <p:nvPr/>
        </p:nvPicPr>
        <p:blipFill rotWithShape="1">
          <a:blip r:embed="rId8">
            <a:alphaModFix/>
          </a:blip>
          <a:srcRect/>
          <a:stretch/>
        </p:blipFill>
        <p:spPr>
          <a:xfrm>
            <a:off x="0" y="0"/>
            <a:ext cx="12192000" cy="6858000"/>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53" r:id="rId1"/>
    <p:sldLayoutId id="2147483655" r:id="rId2"/>
    <p:sldLayoutId id="2147483656" r:id="rId3"/>
    <p:sldLayoutId id="2147483657" r:id="rId4"/>
    <p:sldLayoutId id="2147483658" r:id="rId5"/>
    <p:sldLayoutId id="2147483659"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9.gif"/><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microsoft.com/office/2007/relationships/media" Target="../media/media1.mp4"/><Relationship Id="rId1" Type="http://schemas.openxmlformats.org/officeDocument/2006/relationships/video" Target="NULL" TargetMode="External"/><Relationship Id="rId5" Type="http://schemas.openxmlformats.org/officeDocument/2006/relationships/image" Target="../media/image21.png"/><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23.jpg"/></Relationships>
</file>

<file path=ppt/slides/_rels/slide16.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25.jpg"/></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4.xml"/><Relationship Id="rId4" Type="http://schemas.openxmlformats.org/officeDocument/2006/relationships/image" Target="../media/image28.png"/></Relationships>
</file>

<file path=ppt/slides/_rels/slide1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Layout" Target="../slideLayouts/slideLayout4.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4.xml"/><Relationship Id="rId5" Type="http://schemas.openxmlformats.org/officeDocument/2006/relationships/image" Target="../media/image6.jpeg"/><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Layout" Target="../slideLayouts/slideLayout8.xml"/><Relationship Id="rId4" Type="http://schemas.openxmlformats.org/officeDocument/2006/relationships/image" Target="../media/image14.jpeg"/></Relationships>
</file>

<file path=ppt/slides/_rels/slide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sp>
        <p:nvSpPr>
          <p:cNvPr id="130" name="Google Shape;130;p1"/>
          <p:cNvSpPr txBox="1">
            <a:spLocks noGrp="1"/>
          </p:cNvSpPr>
          <p:nvPr>
            <p:ph type="title"/>
          </p:nvPr>
        </p:nvSpPr>
        <p:spPr>
          <a:xfrm>
            <a:off x="1148283" y="132781"/>
            <a:ext cx="9371756" cy="1337435"/>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Clr>
                <a:schemeClr val="lt1"/>
              </a:buClr>
              <a:buSzPts val="3200"/>
              <a:buFont typeface="Calibri"/>
              <a:buNone/>
            </a:pPr>
            <a:r>
              <a:rPr lang="en-NZ" dirty="0">
                <a:latin typeface="Calibri"/>
                <a:ea typeface="Calibri"/>
                <a:cs typeface="Calibri"/>
                <a:sym typeface="Calibri"/>
              </a:rPr>
              <a:t>Climate change impacts and opportunities:</a:t>
            </a:r>
            <a:br>
              <a:rPr lang="en-NZ" dirty="0">
                <a:latin typeface="Calibri"/>
                <a:ea typeface="Calibri"/>
                <a:cs typeface="Calibri"/>
                <a:sym typeface="Calibri"/>
              </a:rPr>
            </a:br>
            <a:r>
              <a:rPr lang="en-NZ" sz="2400" dirty="0">
                <a:latin typeface="Calibri"/>
                <a:ea typeface="Calibri"/>
                <a:cs typeface="Calibri"/>
                <a:sym typeface="Calibri"/>
              </a:rPr>
              <a:t>NZ agriculture, horticulture and aquaculture</a:t>
            </a:r>
            <a:br>
              <a:rPr lang="en-NZ" dirty="0">
                <a:latin typeface="Calibri"/>
                <a:ea typeface="Calibri"/>
                <a:cs typeface="Calibri"/>
                <a:sym typeface="Calibri"/>
              </a:rPr>
            </a:br>
            <a:endParaRPr sz="1800" dirty="0"/>
          </a:p>
        </p:txBody>
      </p:sp>
      <p:sp>
        <p:nvSpPr>
          <p:cNvPr id="131" name="Google Shape;131;p1"/>
          <p:cNvSpPr txBox="1">
            <a:spLocks noGrp="1"/>
          </p:cNvSpPr>
          <p:nvPr>
            <p:ph type="body" idx="1"/>
          </p:nvPr>
        </p:nvSpPr>
        <p:spPr>
          <a:xfrm>
            <a:off x="1148283" y="1118585"/>
            <a:ext cx="8132233" cy="703263"/>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chemeClr val="lt1"/>
              </a:buClr>
              <a:buSzPts val="1600"/>
              <a:buNone/>
            </a:pPr>
            <a:r>
              <a:rPr lang="en-NZ" sz="2400" dirty="0">
                <a:solidFill>
                  <a:schemeClr val="bg1"/>
                </a:solidFill>
                <a:latin typeface="Calibri"/>
                <a:ea typeface="Calibri"/>
                <a:cs typeface="Calibri"/>
                <a:sym typeface="Calibri"/>
              </a:rPr>
              <a:t>Prof Margaret Barbour, Te Aka Mātuatua – School of Science</a:t>
            </a:r>
            <a:endParaRPr sz="2400" dirty="0">
              <a:solidFill>
                <a:schemeClr val="bg1"/>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3A205D3-6221-0359-7DDB-85245156B747}"/>
              </a:ext>
            </a:extLst>
          </p:cNvPr>
          <p:cNvSpPr>
            <a:spLocks noGrp="1"/>
          </p:cNvSpPr>
          <p:nvPr>
            <p:ph type="title"/>
          </p:nvPr>
        </p:nvSpPr>
        <p:spPr>
          <a:xfrm>
            <a:off x="595924" y="1"/>
            <a:ext cx="9191888" cy="1002323"/>
          </a:xfrm>
        </p:spPr>
        <p:txBody>
          <a:bodyPr/>
          <a:lstStyle/>
          <a:p>
            <a:r>
              <a:rPr lang="mi-NZ" dirty="0" err="1"/>
              <a:t>Impacts</a:t>
            </a:r>
            <a:r>
              <a:rPr lang="mi-NZ" dirty="0"/>
              <a:t> </a:t>
            </a:r>
            <a:r>
              <a:rPr lang="mi-NZ" dirty="0" err="1"/>
              <a:t>on</a:t>
            </a:r>
            <a:r>
              <a:rPr lang="mi-NZ" dirty="0"/>
              <a:t> </a:t>
            </a:r>
            <a:r>
              <a:rPr lang="mi-NZ" dirty="0" err="1"/>
              <a:t>horticulture</a:t>
            </a:r>
            <a:r>
              <a:rPr lang="mi-NZ" dirty="0"/>
              <a:t> and </a:t>
            </a:r>
            <a:r>
              <a:rPr lang="mi-NZ" dirty="0" err="1"/>
              <a:t>cropping</a:t>
            </a:r>
            <a:endParaRPr lang="en-NZ" dirty="0"/>
          </a:p>
        </p:txBody>
      </p:sp>
      <p:sp>
        <p:nvSpPr>
          <p:cNvPr id="5" name="Text Placeholder 4">
            <a:extLst>
              <a:ext uri="{FF2B5EF4-FFF2-40B4-BE49-F238E27FC236}">
                <a16:creationId xmlns:a16="http://schemas.microsoft.com/office/drawing/2014/main" id="{C7F38685-650B-89F1-268E-9F7A92B69B1C}"/>
              </a:ext>
            </a:extLst>
          </p:cNvPr>
          <p:cNvSpPr>
            <a:spLocks noGrp="1"/>
          </p:cNvSpPr>
          <p:nvPr>
            <p:ph type="body" idx="1"/>
          </p:nvPr>
        </p:nvSpPr>
        <p:spPr>
          <a:xfrm>
            <a:off x="595924" y="1460499"/>
            <a:ext cx="7695820" cy="4816014"/>
          </a:xfrm>
        </p:spPr>
        <p:txBody>
          <a:bodyPr>
            <a:normAutofit fontScale="92500" lnSpcReduction="20000"/>
          </a:bodyPr>
          <a:lstStyle/>
          <a:p>
            <a:pPr marL="469900">
              <a:spcBef>
                <a:spcPts val="0"/>
              </a:spcBef>
              <a:buSzPts val="2000"/>
            </a:pPr>
            <a:r>
              <a:rPr lang="en-US" dirty="0">
                <a:latin typeface="Calibri"/>
                <a:ea typeface="Calibri"/>
                <a:cs typeface="Calibri"/>
                <a:sym typeface="Calibri"/>
              </a:rPr>
              <a:t>Plants are exquisitely sensitive to their environment</a:t>
            </a:r>
          </a:p>
          <a:p>
            <a:pPr marL="469900">
              <a:spcBef>
                <a:spcPts val="0"/>
              </a:spcBef>
              <a:buSzPts val="2000"/>
            </a:pPr>
            <a:r>
              <a:rPr lang="en-US" dirty="0">
                <a:latin typeface="Calibri"/>
                <a:ea typeface="Calibri"/>
                <a:cs typeface="Calibri"/>
                <a:sym typeface="Calibri"/>
              </a:rPr>
              <a:t>They sense and respond to:</a:t>
            </a:r>
          </a:p>
          <a:p>
            <a:pPr marL="927100" lvl="1">
              <a:spcBef>
                <a:spcPts val="0"/>
              </a:spcBef>
              <a:buSzPts val="2000"/>
            </a:pPr>
            <a:endParaRPr lang="en-US" sz="2200" dirty="0">
              <a:latin typeface="Calibri"/>
              <a:ea typeface="Calibri"/>
              <a:cs typeface="Calibri"/>
              <a:sym typeface="Calibri"/>
            </a:endParaRPr>
          </a:p>
          <a:p>
            <a:pPr marL="927100" lvl="1">
              <a:spcBef>
                <a:spcPts val="0"/>
              </a:spcBef>
              <a:buSzPts val="2000"/>
            </a:pPr>
            <a:r>
              <a:rPr lang="en-US" sz="2200" dirty="0">
                <a:latin typeface="Calibri"/>
                <a:ea typeface="Calibri"/>
                <a:cs typeface="Calibri"/>
                <a:sym typeface="Calibri"/>
              </a:rPr>
              <a:t>Light</a:t>
            </a:r>
          </a:p>
          <a:p>
            <a:pPr marL="927100" lvl="1">
              <a:spcBef>
                <a:spcPts val="0"/>
              </a:spcBef>
              <a:buSzPts val="2000"/>
            </a:pPr>
            <a:r>
              <a:rPr lang="en-US" sz="2200" dirty="0">
                <a:latin typeface="Calibri"/>
                <a:ea typeface="Calibri"/>
                <a:cs typeface="Calibri"/>
                <a:sym typeface="Calibri"/>
              </a:rPr>
              <a:t>CO</a:t>
            </a:r>
            <a:r>
              <a:rPr lang="en-US" sz="2200" baseline="-25000" dirty="0">
                <a:latin typeface="Calibri"/>
                <a:ea typeface="Calibri"/>
                <a:cs typeface="Calibri"/>
                <a:sym typeface="Calibri"/>
              </a:rPr>
              <a:t>2</a:t>
            </a:r>
            <a:r>
              <a:rPr lang="en-US" sz="2200" dirty="0">
                <a:latin typeface="Calibri"/>
                <a:ea typeface="Calibri"/>
                <a:cs typeface="Calibri"/>
                <a:sym typeface="Calibri"/>
              </a:rPr>
              <a:t> concentration</a:t>
            </a:r>
          </a:p>
          <a:p>
            <a:pPr marL="927100" lvl="1">
              <a:spcBef>
                <a:spcPts val="0"/>
              </a:spcBef>
              <a:buSzPts val="2000"/>
            </a:pPr>
            <a:r>
              <a:rPr lang="en-US" sz="2200" dirty="0">
                <a:latin typeface="Calibri"/>
                <a:ea typeface="Calibri"/>
                <a:cs typeface="Calibri"/>
                <a:sym typeface="Calibri"/>
              </a:rPr>
              <a:t>O</a:t>
            </a:r>
            <a:r>
              <a:rPr lang="en-US" sz="2200" baseline="-25000" dirty="0">
                <a:latin typeface="Calibri"/>
                <a:ea typeface="Calibri"/>
                <a:cs typeface="Calibri"/>
                <a:sym typeface="Calibri"/>
              </a:rPr>
              <a:t>2</a:t>
            </a:r>
            <a:r>
              <a:rPr lang="en-US" sz="2200" dirty="0">
                <a:latin typeface="Calibri"/>
                <a:ea typeface="Calibri"/>
                <a:cs typeface="Calibri"/>
                <a:sym typeface="Calibri"/>
              </a:rPr>
              <a:t> concentration</a:t>
            </a:r>
          </a:p>
          <a:p>
            <a:pPr marL="927100" lvl="1">
              <a:spcBef>
                <a:spcPts val="0"/>
              </a:spcBef>
              <a:buSzPts val="2000"/>
            </a:pPr>
            <a:r>
              <a:rPr lang="en-US" sz="2200" dirty="0">
                <a:latin typeface="Calibri"/>
                <a:ea typeface="Calibri"/>
                <a:cs typeface="Calibri"/>
                <a:sym typeface="Calibri"/>
              </a:rPr>
              <a:t>Temperature</a:t>
            </a:r>
          </a:p>
          <a:p>
            <a:pPr marL="927100" lvl="1">
              <a:spcBef>
                <a:spcPts val="0"/>
              </a:spcBef>
              <a:buSzPts val="2000"/>
            </a:pPr>
            <a:r>
              <a:rPr lang="en-US" sz="2200" dirty="0">
                <a:latin typeface="Calibri"/>
                <a:ea typeface="Calibri"/>
                <a:cs typeface="Calibri"/>
                <a:sym typeface="Calibri"/>
              </a:rPr>
              <a:t>Humidity</a:t>
            </a:r>
          </a:p>
          <a:p>
            <a:pPr marL="927100" lvl="1">
              <a:spcBef>
                <a:spcPts val="0"/>
              </a:spcBef>
              <a:buSzPts val="2000"/>
            </a:pPr>
            <a:r>
              <a:rPr lang="en-US" sz="2200" dirty="0">
                <a:latin typeface="Calibri"/>
                <a:ea typeface="Calibri"/>
                <a:cs typeface="Calibri"/>
                <a:sym typeface="Calibri"/>
              </a:rPr>
              <a:t>Soil water availability</a:t>
            </a:r>
          </a:p>
          <a:p>
            <a:pPr marL="927100" lvl="1">
              <a:spcBef>
                <a:spcPts val="0"/>
              </a:spcBef>
              <a:buSzPts val="2000"/>
            </a:pPr>
            <a:r>
              <a:rPr lang="en-US" sz="2200" dirty="0">
                <a:latin typeface="Calibri"/>
                <a:ea typeface="Calibri"/>
                <a:cs typeface="Calibri"/>
                <a:sym typeface="Calibri"/>
              </a:rPr>
              <a:t>Nutrient availability</a:t>
            </a:r>
          </a:p>
          <a:p>
            <a:pPr marL="927100" lvl="1">
              <a:spcBef>
                <a:spcPts val="0"/>
              </a:spcBef>
              <a:buSzPts val="2000"/>
            </a:pPr>
            <a:r>
              <a:rPr lang="en-US" sz="2200" dirty="0">
                <a:latin typeface="Calibri"/>
                <a:ea typeface="Calibri"/>
                <a:cs typeface="Calibri"/>
                <a:sym typeface="Calibri"/>
              </a:rPr>
              <a:t>Soil and aerial microbes</a:t>
            </a:r>
          </a:p>
          <a:p>
            <a:pPr marL="927100" lvl="1">
              <a:spcBef>
                <a:spcPts val="0"/>
              </a:spcBef>
              <a:buSzPts val="2000"/>
            </a:pPr>
            <a:r>
              <a:rPr lang="en-US" sz="2200" dirty="0">
                <a:latin typeface="Calibri"/>
                <a:ea typeface="Calibri"/>
                <a:cs typeface="Calibri"/>
                <a:sym typeface="Calibri"/>
              </a:rPr>
              <a:t>Soil and aerial invertebrates &amp; vertebrates</a:t>
            </a:r>
          </a:p>
          <a:p>
            <a:pPr marL="469900">
              <a:spcBef>
                <a:spcPts val="0"/>
              </a:spcBef>
              <a:buSzPts val="2000"/>
            </a:pPr>
            <a:endParaRPr lang="en-US" sz="2000" dirty="0">
              <a:latin typeface="Calibri"/>
              <a:ea typeface="Calibri"/>
              <a:cs typeface="Calibri"/>
              <a:sym typeface="Calibri"/>
            </a:endParaRPr>
          </a:p>
          <a:p>
            <a:pPr marL="469900">
              <a:spcBef>
                <a:spcPts val="0"/>
              </a:spcBef>
              <a:buSzPts val="2000"/>
            </a:pPr>
            <a:r>
              <a:rPr lang="en-US" dirty="0">
                <a:latin typeface="Calibri"/>
                <a:ea typeface="Calibri"/>
                <a:cs typeface="Calibri"/>
                <a:sym typeface="Calibri"/>
              </a:rPr>
              <a:t>As climate changes, our important horticultural, crop and pasture species will respond</a:t>
            </a:r>
          </a:p>
          <a:p>
            <a:pPr marL="469900">
              <a:spcBef>
                <a:spcPts val="0"/>
              </a:spcBef>
              <a:buSzPts val="2000"/>
            </a:pPr>
            <a:endParaRPr lang="en-US" dirty="0">
              <a:latin typeface="Calibri"/>
              <a:ea typeface="Calibri"/>
              <a:cs typeface="Calibri"/>
              <a:sym typeface="Calibri"/>
            </a:endParaRPr>
          </a:p>
          <a:p>
            <a:pPr marL="469900">
              <a:spcBef>
                <a:spcPts val="0"/>
              </a:spcBef>
              <a:buSzPts val="2000"/>
            </a:pPr>
            <a:r>
              <a:rPr lang="en-US" dirty="0">
                <a:latin typeface="Calibri"/>
                <a:ea typeface="Calibri"/>
                <a:cs typeface="Calibri"/>
                <a:sym typeface="Calibri"/>
              </a:rPr>
              <a:t>How plants respond will directly impact our food security and future climate</a:t>
            </a:r>
          </a:p>
        </p:txBody>
      </p:sp>
      <p:pic>
        <p:nvPicPr>
          <p:cNvPr id="6" name="Picture 5">
            <a:extLst>
              <a:ext uri="{FF2B5EF4-FFF2-40B4-BE49-F238E27FC236}">
                <a16:creationId xmlns:a16="http://schemas.microsoft.com/office/drawing/2014/main" id="{47F009A0-6641-6761-4A88-EAD06B4E8FE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13332" y="1460499"/>
            <a:ext cx="3296314" cy="4953478"/>
          </a:xfrm>
          <a:prstGeom prst="rect">
            <a:avLst/>
          </a:prstGeom>
        </p:spPr>
      </p:pic>
    </p:spTree>
    <p:extLst>
      <p:ext uri="{BB962C8B-B14F-4D97-AF65-F5344CB8AC3E}">
        <p14:creationId xmlns:p14="http://schemas.microsoft.com/office/powerpoint/2010/main" val="23752012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sp>
        <p:nvSpPr>
          <p:cNvPr id="136" name="Google Shape;136;p2"/>
          <p:cNvSpPr txBox="1">
            <a:spLocks noGrp="1"/>
          </p:cNvSpPr>
          <p:nvPr>
            <p:ph type="title"/>
          </p:nvPr>
        </p:nvSpPr>
        <p:spPr>
          <a:xfrm>
            <a:off x="595924" y="1"/>
            <a:ext cx="7797800" cy="100232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lt1"/>
              </a:buClr>
              <a:buSzPts val="2400"/>
              <a:buFont typeface="Arial Black"/>
              <a:buNone/>
            </a:pPr>
            <a:r>
              <a:rPr lang="en-NZ" dirty="0">
                <a:latin typeface="Calibri"/>
                <a:ea typeface="Calibri"/>
                <a:cs typeface="Calibri"/>
                <a:sym typeface="Calibri"/>
              </a:rPr>
              <a:t>Impacts on plants:</a:t>
            </a:r>
            <a:br>
              <a:rPr lang="en-NZ" dirty="0">
                <a:latin typeface="Calibri"/>
                <a:ea typeface="Calibri"/>
                <a:cs typeface="Calibri"/>
                <a:sym typeface="Calibri"/>
              </a:rPr>
            </a:br>
            <a:r>
              <a:rPr lang="en-NZ" dirty="0">
                <a:latin typeface="Calibri"/>
                <a:ea typeface="Calibri"/>
                <a:cs typeface="Calibri"/>
                <a:sym typeface="Calibri"/>
              </a:rPr>
              <a:t>Atmospheric CO</a:t>
            </a:r>
            <a:r>
              <a:rPr lang="en-NZ" baseline="-25000" dirty="0">
                <a:latin typeface="Calibri"/>
                <a:ea typeface="Calibri"/>
                <a:cs typeface="Calibri"/>
                <a:sym typeface="Calibri"/>
              </a:rPr>
              <a:t>2</a:t>
            </a:r>
            <a:r>
              <a:rPr lang="en-NZ" dirty="0">
                <a:latin typeface="Calibri"/>
                <a:ea typeface="Calibri"/>
                <a:cs typeface="Calibri"/>
                <a:sym typeface="Calibri"/>
              </a:rPr>
              <a:t> concentration</a:t>
            </a:r>
            <a:endParaRPr dirty="0">
              <a:latin typeface="Calibri"/>
              <a:ea typeface="Calibri"/>
              <a:cs typeface="Calibri"/>
              <a:sym typeface="Calibri"/>
            </a:endParaRPr>
          </a:p>
        </p:txBody>
      </p:sp>
      <p:sp>
        <p:nvSpPr>
          <p:cNvPr id="137" name="Google Shape;137;p2"/>
          <p:cNvSpPr txBox="1">
            <a:spLocks noGrp="1"/>
          </p:cNvSpPr>
          <p:nvPr>
            <p:ph type="body" idx="1"/>
          </p:nvPr>
        </p:nvSpPr>
        <p:spPr>
          <a:xfrm>
            <a:off x="595924" y="1651248"/>
            <a:ext cx="6973853" cy="4598945"/>
          </a:xfrm>
          <a:prstGeom prst="rect">
            <a:avLst/>
          </a:prstGeom>
          <a:noFill/>
          <a:ln>
            <a:noFill/>
          </a:ln>
        </p:spPr>
        <p:txBody>
          <a:bodyPr spcFirstLastPara="1" wrap="square" lIns="91425" tIns="45700" rIns="91425" bIns="45700" anchor="t" anchorCtr="0">
            <a:normAutofit/>
          </a:bodyPr>
          <a:lstStyle/>
          <a:p>
            <a:pPr marL="469900">
              <a:spcBef>
                <a:spcPts val="0"/>
              </a:spcBef>
              <a:buSzPts val="2000"/>
            </a:pPr>
            <a:r>
              <a:rPr lang="en-NZ" sz="2600" dirty="0">
                <a:latin typeface="Calibri"/>
                <a:ea typeface="Calibri"/>
                <a:cs typeface="Calibri"/>
                <a:sym typeface="Calibri"/>
              </a:rPr>
              <a:t>Photosynthesis splits water, producing O</a:t>
            </a:r>
            <a:r>
              <a:rPr lang="en-NZ" sz="2600" baseline="-25000" dirty="0">
                <a:latin typeface="Calibri"/>
                <a:ea typeface="Calibri"/>
                <a:cs typeface="Calibri"/>
                <a:sym typeface="Calibri"/>
              </a:rPr>
              <a:t>2</a:t>
            </a:r>
          </a:p>
          <a:p>
            <a:pPr marL="469900">
              <a:spcBef>
                <a:spcPts val="0"/>
              </a:spcBef>
              <a:buSzPts val="2000"/>
            </a:pPr>
            <a:r>
              <a:rPr lang="en-NZ" sz="2600" dirty="0">
                <a:latin typeface="Calibri"/>
                <a:ea typeface="Calibri"/>
                <a:cs typeface="Calibri"/>
                <a:sym typeface="Calibri"/>
              </a:rPr>
              <a:t>Splitting water also provides the energy and reducing power to fix CO</a:t>
            </a:r>
            <a:r>
              <a:rPr lang="en-NZ" sz="2600" baseline="-25000" dirty="0">
                <a:latin typeface="Calibri"/>
                <a:ea typeface="Calibri"/>
                <a:cs typeface="Calibri"/>
                <a:sym typeface="Calibri"/>
              </a:rPr>
              <a:t>2</a:t>
            </a:r>
            <a:r>
              <a:rPr lang="en-NZ" sz="2600" dirty="0">
                <a:latin typeface="Calibri"/>
                <a:ea typeface="Calibri"/>
                <a:cs typeface="Calibri"/>
                <a:sym typeface="Calibri"/>
              </a:rPr>
              <a:t> into organic molecules</a:t>
            </a:r>
          </a:p>
          <a:p>
            <a:pPr marL="469900">
              <a:spcBef>
                <a:spcPts val="0"/>
              </a:spcBef>
              <a:buSzPts val="2000"/>
            </a:pPr>
            <a:endParaRPr lang="en-NZ" sz="2600" dirty="0">
              <a:latin typeface="Calibri"/>
              <a:ea typeface="Calibri"/>
              <a:cs typeface="Calibri"/>
              <a:sym typeface="Calibri"/>
            </a:endParaRPr>
          </a:p>
          <a:p>
            <a:pPr marL="469900">
              <a:spcBef>
                <a:spcPts val="0"/>
              </a:spcBef>
              <a:buSzPts val="2000"/>
            </a:pPr>
            <a:endParaRPr lang="en-NZ" sz="2600" dirty="0">
              <a:latin typeface="Calibri"/>
              <a:ea typeface="Calibri"/>
              <a:cs typeface="Calibri"/>
              <a:sym typeface="Calibri"/>
            </a:endParaRPr>
          </a:p>
          <a:p>
            <a:pPr marL="127000" indent="0">
              <a:spcBef>
                <a:spcPts val="0"/>
              </a:spcBef>
              <a:buSzPts val="2000"/>
              <a:buNone/>
            </a:pPr>
            <a:endParaRPr lang="en-NZ" sz="2600" dirty="0">
              <a:latin typeface="Calibri"/>
              <a:ea typeface="Calibri"/>
              <a:cs typeface="Calibri"/>
              <a:sym typeface="Calibri"/>
            </a:endParaRPr>
          </a:p>
          <a:p>
            <a:pPr marL="469900">
              <a:spcBef>
                <a:spcPts val="0"/>
              </a:spcBef>
              <a:buSzPts val="2000"/>
            </a:pPr>
            <a:endParaRPr lang="en-NZ" sz="2600" dirty="0">
              <a:latin typeface="Calibri"/>
              <a:ea typeface="Calibri"/>
              <a:cs typeface="Calibri"/>
              <a:sym typeface="Calibri"/>
            </a:endParaRPr>
          </a:p>
          <a:p>
            <a:pPr marL="469900">
              <a:spcBef>
                <a:spcPts val="0"/>
              </a:spcBef>
              <a:buSzPts val="2000"/>
            </a:pPr>
            <a:r>
              <a:rPr lang="en-NZ" sz="2600" dirty="0">
                <a:latin typeface="Calibri"/>
                <a:ea typeface="Calibri"/>
                <a:cs typeface="Calibri"/>
                <a:sym typeface="Calibri"/>
              </a:rPr>
              <a:t>Photosynthetic response to CO</a:t>
            </a:r>
            <a:r>
              <a:rPr lang="en-NZ" sz="2600" baseline="-25000" dirty="0">
                <a:latin typeface="Calibri"/>
                <a:ea typeface="Calibri"/>
                <a:cs typeface="Calibri"/>
                <a:sym typeface="Calibri"/>
              </a:rPr>
              <a:t>2</a:t>
            </a:r>
            <a:r>
              <a:rPr lang="en-NZ" sz="2600" dirty="0">
                <a:latin typeface="Calibri"/>
                <a:ea typeface="Calibri"/>
                <a:cs typeface="Calibri"/>
                <a:sym typeface="Calibri"/>
              </a:rPr>
              <a:t> is saturating</a:t>
            </a:r>
          </a:p>
          <a:p>
            <a:pPr marL="3327400" lvl="7" indent="0">
              <a:spcBef>
                <a:spcPts val="0"/>
              </a:spcBef>
              <a:buSzPts val="2000"/>
              <a:buNone/>
            </a:pPr>
            <a:endParaRPr lang="en-NZ" sz="2600"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77428" y="1638725"/>
            <a:ext cx="4339121" cy="1741073"/>
          </a:xfrm>
          <a:prstGeom prst="rect">
            <a:avLst/>
          </a:prstGeom>
        </p:spPr>
      </p:pic>
      <p:grpSp>
        <p:nvGrpSpPr>
          <p:cNvPr id="3" name="Group 2"/>
          <p:cNvGrpSpPr/>
          <p:nvPr/>
        </p:nvGrpSpPr>
        <p:grpSpPr>
          <a:xfrm>
            <a:off x="7501812" y="4310743"/>
            <a:ext cx="2681459" cy="2276900"/>
            <a:chOff x="3000234" y="2627289"/>
            <a:chExt cx="3282828" cy="3171365"/>
          </a:xfrm>
        </p:grpSpPr>
        <p:cxnSp>
          <p:nvCxnSpPr>
            <p:cNvPr id="5" name="Straight Connector 4"/>
            <p:cNvCxnSpPr>
              <a:stCxn id="10" idx="2"/>
              <a:endCxn id="11" idx="2"/>
            </p:cNvCxnSpPr>
            <p:nvPr/>
          </p:nvCxnSpPr>
          <p:spPr>
            <a:xfrm flipV="1">
              <a:off x="4480248" y="3229538"/>
              <a:ext cx="1802814" cy="38491"/>
            </a:xfrm>
            <a:prstGeom prst="line">
              <a:avLst/>
            </a:prstGeom>
            <a:ln w="381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p:nvPr/>
          </p:nvCxnSpPr>
          <p:spPr>
            <a:xfrm flipV="1">
              <a:off x="3578120" y="2627289"/>
              <a:ext cx="27010" cy="2680138"/>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a:off x="3578120" y="5299693"/>
              <a:ext cx="2575776"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rot="16200000">
              <a:off x="1974693" y="3709918"/>
              <a:ext cx="2572716" cy="521633"/>
            </a:xfrm>
            <a:prstGeom prst="rect">
              <a:avLst/>
            </a:prstGeom>
            <a:noFill/>
          </p:spPr>
          <p:txBody>
            <a:bodyPr wrap="none" rtlCol="0">
              <a:spAutoFit/>
            </a:bodyPr>
            <a:lstStyle/>
            <a:p>
              <a:r>
                <a:rPr lang="en-AU" sz="1600" dirty="0"/>
                <a:t>Photosynthesis</a:t>
              </a:r>
            </a:p>
          </p:txBody>
        </p:sp>
        <p:sp>
          <p:nvSpPr>
            <p:cNvPr id="9" name="TextBox 8"/>
            <p:cNvSpPr txBox="1"/>
            <p:nvPr/>
          </p:nvSpPr>
          <p:spPr>
            <a:xfrm>
              <a:off x="4225455" y="5245450"/>
              <a:ext cx="874823" cy="553204"/>
            </a:xfrm>
            <a:prstGeom prst="rect">
              <a:avLst/>
            </a:prstGeom>
            <a:noFill/>
          </p:spPr>
          <p:txBody>
            <a:bodyPr wrap="none" rtlCol="0">
              <a:spAutoFit/>
            </a:bodyPr>
            <a:lstStyle/>
            <a:p>
              <a:r>
                <a:rPr lang="en-AU" sz="1600" dirty="0"/>
                <a:t>CO</a:t>
              </a:r>
              <a:r>
                <a:rPr lang="en-AU" sz="1600" baseline="-25000" dirty="0"/>
                <a:t>2</a:t>
              </a:r>
            </a:p>
          </p:txBody>
        </p:sp>
        <p:sp>
          <p:nvSpPr>
            <p:cNvPr id="10" name="Freeform 9"/>
            <p:cNvSpPr/>
            <p:nvPr/>
          </p:nvSpPr>
          <p:spPr>
            <a:xfrm>
              <a:off x="3640975" y="3266482"/>
              <a:ext cx="839273" cy="2023531"/>
            </a:xfrm>
            <a:custGeom>
              <a:avLst/>
              <a:gdLst>
                <a:gd name="connsiteX0" fmla="*/ 0 w 2343955"/>
                <a:gd name="connsiteY0" fmla="*/ 2023532 h 2023532"/>
                <a:gd name="connsiteX1" fmla="*/ 798490 w 2343955"/>
                <a:gd name="connsiteY1" fmla="*/ 297763 h 2023532"/>
                <a:gd name="connsiteX2" fmla="*/ 2343955 w 2343955"/>
                <a:gd name="connsiteY2" fmla="*/ 1548 h 2023532"/>
                <a:gd name="connsiteX3" fmla="*/ 2343955 w 2343955"/>
                <a:gd name="connsiteY3" fmla="*/ 1548 h 2023532"/>
              </a:gdLst>
              <a:ahLst/>
              <a:cxnLst>
                <a:cxn ang="0">
                  <a:pos x="connsiteX0" y="connsiteY0"/>
                </a:cxn>
                <a:cxn ang="0">
                  <a:pos x="connsiteX1" y="connsiteY1"/>
                </a:cxn>
                <a:cxn ang="0">
                  <a:pos x="connsiteX2" y="connsiteY2"/>
                </a:cxn>
                <a:cxn ang="0">
                  <a:pos x="connsiteX3" y="connsiteY3"/>
                </a:cxn>
              </a:cxnLst>
              <a:rect l="l" t="t" r="r" b="b"/>
              <a:pathLst>
                <a:path w="2343955" h="2023532">
                  <a:moveTo>
                    <a:pt x="0" y="2023532"/>
                  </a:moveTo>
                  <a:cubicBezTo>
                    <a:pt x="203915" y="1329146"/>
                    <a:pt x="407831" y="634760"/>
                    <a:pt x="798490" y="297763"/>
                  </a:cubicBezTo>
                  <a:cubicBezTo>
                    <a:pt x="1189149" y="-39234"/>
                    <a:pt x="2343955" y="1548"/>
                    <a:pt x="2343955" y="1548"/>
                  </a:cubicBezTo>
                  <a:lnTo>
                    <a:pt x="2343955" y="1548"/>
                  </a:lnTo>
                </a:path>
              </a:pathLst>
            </a:cu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 name="Freeform 10"/>
            <p:cNvSpPr/>
            <p:nvPr/>
          </p:nvSpPr>
          <p:spPr>
            <a:xfrm>
              <a:off x="3694405" y="3227974"/>
              <a:ext cx="2588656" cy="2044597"/>
            </a:xfrm>
            <a:custGeom>
              <a:avLst/>
              <a:gdLst>
                <a:gd name="connsiteX0" fmla="*/ 0 w 2343955"/>
                <a:gd name="connsiteY0" fmla="*/ 2023532 h 2023532"/>
                <a:gd name="connsiteX1" fmla="*/ 798490 w 2343955"/>
                <a:gd name="connsiteY1" fmla="*/ 297763 h 2023532"/>
                <a:gd name="connsiteX2" fmla="*/ 2343955 w 2343955"/>
                <a:gd name="connsiteY2" fmla="*/ 1548 h 2023532"/>
                <a:gd name="connsiteX3" fmla="*/ 2343955 w 2343955"/>
                <a:gd name="connsiteY3" fmla="*/ 1548 h 2023532"/>
              </a:gdLst>
              <a:ahLst/>
              <a:cxnLst>
                <a:cxn ang="0">
                  <a:pos x="connsiteX0" y="connsiteY0"/>
                </a:cxn>
                <a:cxn ang="0">
                  <a:pos x="connsiteX1" y="connsiteY1"/>
                </a:cxn>
                <a:cxn ang="0">
                  <a:pos x="connsiteX2" y="connsiteY2"/>
                </a:cxn>
                <a:cxn ang="0">
                  <a:pos x="connsiteX3" y="connsiteY3"/>
                </a:cxn>
              </a:cxnLst>
              <a:rect l="l" t="t" r="r" b="b"/>
              <a:pathLst>
                <a:path w="2343955" h="2023532">
                  <a:moveTo>
                    <a:pt x="0" y="2023532"/>
                  </a:moveTo>
                  <a:cubicBezTo>
                    <a:pt x="203915" y="1329146"/>
                    <a:pt x="407831" y="634760"/>
                    <a:pt x="798490" y="297763"/>
                  </a:cubicBezTo>
                  <a:cubicBezTo>
                    <a:pt x="1189149" y="-39234"/>
                    <a:pt x="2343955" y="1548"/>
                    <a:pt x="2343955" y="1548"/>
                  </a:cubicBezTo>
                  <a:lnTo>
                    <a:pt x="2343955" y="1548"/>
                  </a:lnTo>
                </a:path>
              </a:pathLst>
            </a:cu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TextBox 11"/>
            <p:cNvSpPr txBox="1"/>
            <p:nvPr/>
          </p:nvSpPr>
          <p:spPr>
            <a:xfrm>
              <a:off x="4006249" y="2729213"/>
              <a:ext cx="968677" cy="553204"/>
            </a:xfrm>
            <a:prstGeom prst="rect">
              <a:avLst/>
            </a:prstGeom>
            <a:noFill/>
          </p:spPr>
          <p:txBody>
            <a:bodyPr wrap="none" rtlCol="0">
              <a:spAutoFit/>
            </a:bodyPr>
            <a:lstStyle/>
            <a:p>
              <a:r>
                <a:rPr lang="en-AU" sz="1600" dirty="0">
                  <a:solidFill>
                    <a:srgbClr val="92D050"/>
                  </a:solidFill>
                </a:rPr>
                <a:t>Corn</a:t>
              </a:r>
            </a:p>
          </p:txBody>
        </p:sp>
        <p:sp>
          <p:nvSpPr>
            <p:cNvPr id="13" name="TextBox 12"/>
            <p:cNvSpPr txBox="1"/>
            <p:nvPr/>
          </p:nvSpPr>
          <p:spPr>
            <a:xfrm>
              <a:off x="4533678" y="3697342"/>
              <a:ext cx="1198373" cy="553204"/>
            </a:xfrm>
            <a:prstGeom prst="rect">
              <a:avLst/>
            </a:prstGeom>
            <a:noFill/>
          </p:spPr>
          <p:txBody>
            <a:bodyPr wrap="none" rtlCol="0">
              <a:spAutoFit/>
            </a:bodyPr>
            <a:lstStyle/>
            <a:p>
              <a:r>
                <a:rPr lang="en-AU" sz="1600" dirty="0">
                  <a:solidFill>
                    <a:srgbClr val="00B050"/>
                  </a:solidFill>
                </a:rPr>
                <a:t>Wheat</a:t>
              </a:r>
            </a:p>
          </p:txBody>
        </p:sp>
      </p:grpSp>
    </p:spTree>
    <p:extLst>
      <p:ext uri="{BB962C8B-B14F-4D97-AF65-F5344CB8AC3E}">
        <p14:creationId xmlns:p14="http://schemas.microsoft.com/office/powerpoint/2010/main" val="38585772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sp>
        <p:nvSpPr>
          <p:cNvPr id="136" name="Google Shape;136;p2"/>
          <p:cNvSpPr txBox="1">
            <a:spLocks noGrp="1"/>
          </p:cNvSpPr>
          <p:nvPr>
            <p:ph type="title"/>
          </p:nvPr>
        </p:nvSpPr>
        <p:spPr>
          <a:xfrm>
            <a:off x="595924" y="1"/>
            <a:ext cx="7797800" cy="100232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lt1"/>
              </a:buClr>
              <a:buSzPts val="2400"/>
              <a:buFont typeface="Arial Black"/>
              <a:buNone/>
            </a:pPr>
            <a:br>
              <a:rPr lang="en-NZ" dirty="0">
                <a:latin typeface="Calibri"/>
                <a:ea typeface="Calibri"/>
                <a:cs typeface="Calibri"/>
                <a:sym typeface="Calibri"/>
              </a:rPr>
            </a:br>
            <a:r>
              <a:rPr lang="en-NZ" dirty="0">
                <a:latin typeface="Calibri"/>
                <a:ea typeface="Calibri"/>
                <a:cs typeface="Calibri"/>
                <a:sym typeface="Calibri"/>
              </a:rPr>
              <a:t>Impacts on plants:</a:t>
            </a:r>
            <a:br>
              <a:rPr lang="en-NZ" dirty="0">
                <a:latin typeface="Calibri"/>
                <a:ea typeface="Calibri"/>
                <a:cs typeface="Calibri"/>
                <a:sym typeface="Calibri"/>
              </a:rPr>
            </a:br>
            <a:r>
              <a:rPr lang="en-NZ" dirty="0">
                <a:latin typeface="Calibri"/>
                <a:ea typeface="Calibri"/>
                <a:cs typeface="Calibri"/>
                <a:sym typeface="Calibri"/>
              </a:rPr>
              <a:t>Atmospheric CO</a:t>
            </a:r>
            <a:r>
              <a:rPr lang="en-NZ" baseline="-25000" dirty="0">
                <a:latin typeface="Calibri"/>
                <a:ea typeface="Calibri"/>
                <a:cs typeface="Calibri"/>
                <a:sym typeface="Calibri"/>
              </a:rPr>
              <a:t>2</a:t>
            </a:r>
            <a:r>
              <a:rPr lang="en-NZ" dirty="0">
                <a:latin typeface="Calibri"/>
                <a:ea typeface="Calibri"/>
                <a:cs typeface="Calibri"/>
                <a:sym typeface="Calibri"/>
              </a:rPr>
              <a:t> concentration</a:t>
            </a:r>
            <a:endParaRPr dirty="0">
              <a:latin typeface="Calibri"/>
              <a:ea typeface="Calibri"/>
              <a:cs typeface="Calibri"/>
              <a:sym typeface="Calibri"/>
            </a:endParaRPr>
          </a:p>
        </p:txBody>
      </p:sp>
      <p:sp>
        <p:nvSpPr>
          <p:cNvPr id="137" name="Google Shape;137;p2"/>
          <p:cNvSpPr txBox="1">
            <a:spLocks noGrp="1"/>
          </p:cNvSpPr>
          <p:nvPr>
            <p:ph type="body" idx="1"/>
          </p:nvPr>
        </p:nvSpPr>
        <p:spPr>
          <a:xfrm>
            <a:off x="595923" y="3429000"/>
            <a:ext cx="8314811" cy="3313471"/>
          </a:xfrm>
          <a:prstGeom prst="rect">
            <a:avLst/>
          </a:prstGeom>
          <a:noFill/>
          <a:ln>
            <a:noFill/>
          </a:ln>
        </p:spPr>
        <p:txBody>
          <a:bodyPr spcFirstLastPara="1" wrap="square" lIns="91425" tIns="45700" rIns="91425" bIns="45700" anchor="t" anchorCtr="0">
            <a:normAutofit/>
          </a:bodyPr>
          <a:lstStyle/>
          <a:p>
            <a:pPr marL="469900">
              <a:spcBef>
                <a:spcPts val="0"/>
              </a:spcBef>
              <a:buSzPts val="2000"/>
            </a:pPr>
            <a:endParaRPr lang="en-NZ" sz="2600" dirty="0">
              <a:latin typeface="Calibri"/>
              <a:ea typeface="Calibri"/>
              <a:cs typeface="Calibri"/>
              <a:sym typeface="Calibri"/>
            </a:endParaRPr>
          </a:p>
          <a:p>
            <a:pPr marL="469900">
              <a:spcBef>
                <a:spcPts val="0"/>
              </a:spcBef>
              <a:buSzPts val="2000"/>
            </a:pPr>
            <a:r>
              <a:rPr lang="en-NZ" sz="2600" dirty="0">
                <a:latin typeface="Calibri"/>
                <a:ea typeface="Calibri"/>
                <a:cs typeface="Calibri"/>
                <a:sym typeface="Calibri"/>
              </a:rPr>
              <a:t>BUT there are also changes in the nutritional quality</a:t>
            </a:r>
          </a:p>
          <a:p>
            <a:pPr marL="469900">
              <a:spcBef>
                <a:spcPts val="0"/>
              </a:spcBef>
              <a:buSzPts val="2000"/>
            </a:pPr>
            <a:r>
              <a:rPr lang="en-NZ" sz="2600" dirty="0">
                <a:latin typeface="Calibri"/>
                <a:ea typeface="Calibri"/>
                <a:cs typeface="Calibri"/>
                <a:sym typeface="Calibri"/>
              </a:rPr>
              <a:t>Carbon-rich molecules increase in concentration</a:t>
            </a:r>
          </a:p>
          <a:p>
            <a:pPr marL="469900">
              <a:spcBef>
                <a:spcPts val="0"/>
              </a:spcBef>
              <a:buSzPts val="2000"/>
            </a:pPr>
            <a:r>
              <a:rPr lang="en-NZ" sz="2600" dirty="0">
                <a:latin typeface="Calibri"/>
                <a:ea typeface="Calibri"/>
                <a:cs typeface="Calibri"/>
                <a:sym typeface="Calibri"/>
              </a:rPr>
              <a:t>Nitrogen and trace-elements decrease</a:t>
            </a:r>
          </a:p>
          <a:p>
            <a:pPr marL="469900">
              <a:spcBef>
                <a:spcPts val="0"/>
              </a:spcBef>
              <a:buSzPts val="2000"/>
            </a:pPr>
            <a:endParaRPr lang="en-NZ" sz="2600" dirty="0">
              <a:latin typeface="Calibri"/>
              <a:ea typeface="Calibri"/>
              <a:cs typeface="Calibri"/>
              <a:sym typeface="Calibri"/>
            </a:endParaRPr>
          </a:p>
          <a:p>
            <a:pPr marL="127000" indent="0">
              <a:spcBef>
                <a:spcPts val="0"/>
              </a:spcBef>
              <a:buSzPts val="2000"/>
              <a:buNone/>
            </a:pPr>
            <a:r>
              <a:rPr lang="en-NZ" sz="2600" dirty="0">
                <a:latin typeface="Calibri"/>
                <a:ea typeface="Calibri"/>
                <a:cs typeface="Calibri"/>
                <a:sym typeface="Calibri"/>
              </a:rPr>
              <a:t>Total soluble sugars        Protein          Iron, Magnesium, Zinc</a:t>
            </a:r>
          </a:p>
          <a:p>
            <a:pPr marL="127000" indent="0">
              <a:spcBef>
                <a:spcPts val="0"/>
              </a:spcBef>
              <a:buSzPts val="2000"/>
              <a:buNone/>
            </a:pPr>
            <a:endParaRPr lang="en-NZ" sz="2600" dirty="0">
              <a:latin typeface="Calibri"/>
              <a:ea typeface="Calibri"/>
              <a:cs typeface="Calibri"/>
              <a:sym typeface="Calibri"/>
            </a:endParaRPr>
          </a:p>
        </p:txBody>
      </p:sp>
      <p:sp>
        <p:nvSpPr>
          <p:cNvPr id="4" name="TextBox 3"/>
          <p:cNvSpPr txBox="1"/>
          <p:nvPr/>
        </p:nvSpPr>
        <p:spPr>
          <a:xfrm>
            <a:off x="7309541" y="1159947"/>
            <a:ext cx="3950898" cy="1546086"/>
          </a:xfrm>
          <a:prstGeom prst="cloudCallout">
            <a:avLst/>
          </a:prstGeom>
          <a:noFill/>
          <a:ln>
            <a:solidFill>
              <a:schemeClr val="tx1"/>
            </a:solidFill>
          </a:ln>
        </p:spPr>
        <p:txBody>
          <a:bodyPr wrap="square" rtlCol="0">
            <a:spAutoFit/>
          </a:bodyPr>
          <a:lstStyle/>
          <a:p>
            <a:r>
              <a:rPr lang="en-NZ" sz="2000" dirty="0"/>
              <a:t>So, burning fossil fuels is a good thing for plants?</a:t>
            </a:r>
          </a:p>
        </p:txBody>
      </p:sp>
      <p:sp>
        <p:nvSpPr>
          <p:cNvPr id="2" name="Up Arrow 1"/>
          <p:cNvSpPr/>
          <p:nvPr/>
        </p:nvSpPr>
        <p:spPr>
          <a:xfrm>
            <a:off x="435613" y="5220928"/>
            <a:ext cx="320621" cy="52111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3" name="Down Arrow 2"/>
          <p:cNvSpPr/>
          <p:nvPr/>
        </p:nvSpPr>
        <p:spPr>
          <a:xfrm>
            <a:off x="3657600" y="5220928"/>
            <a:ext cx="353962" cy="570271"/>
          </a:xfrm>
          <a:prstGeom prst="downArrow">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9" name="Down Arrow 8"/>
          <p:cNvSpPr/>
          <p:nvPr/>
        </p:nvSpPr>
        <p:spPr>
          <a:xfrm>
            <a:off x="5383161" y="5220928"/>
            <a:ext cx="353962" cy="570271"/>
          </a:xfrm>
          <a:prstGeom prst="downArrow">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84990" y="3215644"/>
            <a:ext cx="2173002" cy="3265442"/>
          </a:xfrm>
          <a:prstGeom prst="rect">
            <a:avLst/>
          </a:prstGeom>
        </p:spPr>
      </p:pic>
      <p:sp>
        <p:nvSpPr>
          <p:cNvPr id="5" name="TextBox 4">
            <a:extLst>
              <a:ext uri="{FF2B5EF4-FFF2-40B4-BE49-F238E27FC236}">
                <a16:creationId xmlns:a16="http://schemas.microsoft.com/office/drawing/2014/main" id="{D68782F2-D346-914F-3DC8-3AF6DCB2CC21}"/>
              </a:ext>
            </a:extLst>
          </p:cNvPr>
          <p:cNvSpPr txBox="1"/>
          <p:nvPr/>
        </p:nvSpPr>
        <p:spPr>
          <a:xfrm>
            <a:off x="748349" y="1817420"/>
            <a:ext cx="6814880" cy="954107"/>
          </a:xfrm>
          <a:prstGeom prst="rect">
            <a:avLst/>
          </a:prstGeom>
          <a:noFill/>
        </p:spPr>
        <p:txBody>
          <a:bodyPr wrap="square" rtlCol="0">
            <a:spAutoFit/>
          </a:bodyPr>
          <a:lstStyle/>
          <a:p>
            <a:r>
              <a:rPr lang="mi-NZ" sz="2800" dirty="0" err="1"/>
              <a:t>Many</a:t>
            </a:r>
            <a:r>
              <a:rPr lang="mi-NZ" sz="2800" dirty="0"/>
              <a:t> </a:t>
            </a:r>
            <a:r>
              <a:rPr lang="mi-NZ" sz="2800" dirty="0" err="1"/>
              <a:t>agricultural</a:t>
            </a:r>
            <a:r>
              <a:rPr lang="mi-NZ" sz="2800" dirty="0"/>
              <a:t> </a:t>
            </a:r>
            <a:r>
              <a:rPr lang="mi-NZ" sz="2800" dirty="0" err="1"/>
              <a:t>plants</a:t>
            </a:r>
            <a:r>
              <a:rPr lang="mi-NZ" sz="2800" dirty="0"/>
              <a:t> </a:t>
            </a:r>
            <a:r>
              <a:rPr lang="mi-NZ" sz="2800" dirty="0" err="1"/>
              <a:t>will</a:t>
            </a:r>
            <a:r>
              <a:rPr lang="mi-NZ" sz="2800" dirty="0"/>
              <a:t> </a:t>
            </a:r>
            <a:r>
              <a:rPr lang="mi-NZ" sz="2800" dirty="0" err="1"/>
              <a:t>grow</a:t>
            </a:r>
            <a:r>
              <a:rPr lang="mi-NZ" sz="2800" dirty="0"/>
              <a:t> </a:t>
            </a:r>
            <a:r>
              <a:rPr lang="mi-NZ" sz="2800" dirty="0" err="1"/>
              <a:t>faster</a:t>
            </a:r>
            <a:r>
              <a:rPr lang="mi-NZ" sz="2800" dirty="0"/>
              <a:t> </a:t>
            </a:r>
            <a:r>
              <a:rPr lang="mi-NZ" sz="2800" dirty="0" err="1"/>
              <a:t>with</a:t>
            </a:r>
            <a:r>
              <a:rPr lang="mi-NZ" sz="2800" dirty="0"/>
              <a:t> </a:t>
            </a:r>
            <a:r>
              <a:rPr lang="mi-NZ" sz="2800" dirty="0" err="1"/>
              <a:t>higher</a:t>
            </a:r>
            <a:r>
              <a:rPr lang="mi-NZ" sz="2800" dirty="0"/>
              <a:t> CO</a:t>
            </a:r>
            <a:r>
              <a:rPr lang="mi-NZ" sz="2800" baseline="-25000" dirty="0"/>
              <a:t>2</a:t>
            </a:r>
            <a:endParaRPr lang="en-NZ" sz="2800" baseline="-25000" dirty="0"/>
          </a:p>
        </p:txBody>
      </p:sp>
      <p:sp>
        <p:nvSpPr>
          <p:cNvPr id="6" name="TextBox 5">
            <a:extLst>
              <a:ext uri="{FF2B5EF4-FFF2-40B4-BE49-F238E27FC236}">
                <a16:creationId xmlns:a16="http://schemas.microsoft.com/office/drawing/2014/main" id="{D32C01DE-94AE-C092-87A5-BE20C8D0AA67}"/>
              </a:ext>
            </a:extLst>
          </p:cNvPr>
          <p:cNvSpPr txBox="1"/>
          <p:nvPr/>
        </p:nvSpPr>
        <p:spPr>
          <a:xfrm>
            <a:off x="758300" y="6005225"/>
            <a:ext cx="7635424" cy="523220"/>
          </a:xfrm>
          <a:prstGeom prst="rect">
            <a:avLst/>
          </a:prstGeom>
          <a:noFill/>
        </p:spPr>
        <p:txBody>
          <a:bodyPr wrap="none" rtlCol="0">
            <a:spAutoFit/>
          </a:bodyPr>
          <a:lstStyle/>
          <a:p>
            <a:r>
              <a:rPr lang="en-US" sz="2800" dirty="0">
                <a:solidFill>
                  <a:srgbClr val="FF0000"/>
                </a:solidFill>
                <a:latin typeface="Calibri"/>
                <a:ea typeface="Calibri"/>
                <a:cs typeface="Calibri"/>
                <a:sym typeface="Calibri"/>
              </a:rPr>
              <a:t>Nutritional security is as important as food security</a:t>
            </a:r>
          </a:p>
        </p:txBody>
      </p:sp>
    </p:spTree>
    <p:extLst>
      <p:ext uri="{BB962C8B-B14F-4D97-AF65-F5344CB8AC3E}">
        <p14:creationId xmlns:p14="http://schemas.microsoft.com/office/powerpoint/2010/main" val="40639651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sp>
        <p:nvSpPr>
          <p:cNvPr id="136" name="Google Shape;136;p2"/>
          <p:cNvSpPr txBox="1">
            <a:spLocks noGrp="1"/>
          </p:cNvSpPr>
          <p:nvPr>
            <p:ph type="title"/>
          </p:nvPr>
        </p:nvSpPr>
        <p:spPr>
          <a:xfrm>
            <a:off x="595924" y="1"/>
            <a:ext cx="7797800" cy="100232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lt1"/>
              </a:buClr>
              <a:buSzPts val="2400"/>
              <a:buFont typeface="Arial Black"/>
              <a:buNone/>
            </a:pPr>
            <a:r>
              <a:rPr lang="en-NZ" dirty="0">
                <a:latin typeface="Calibri"/>
                <a:ea typeface="Calibri"/>
                <a:cs typeface="Calibri"/>
                <a:sym typeface="Calibri"/>
              </a:rPr>
              <a:t>Impacts on plants:  Increased temperature</a:t>
            </a:r>
            <a:endParaRPr dirty="0">
              <a:latin typeface="Calibri"/>
              <a:ea typeface="Calibri"/>
              <a:cs typeface="Calibri"/>
              <a:sym typeface="Calibri"/>
            </a:endParaRPr>
          </a:p>
        </p:txBody>
      </p:sp>
      <p:sp>
        <p:nvSpPr>
          <p:cNvPr id="137" name="Google Shape;137;p2"/>
          <p:cNvSpPr txBox="1">
            <a:spLocks noGrp="1"/>
          </p:cNvSpPr>
          <p:nvPr>
            <p:ph type="body" idx="1"/>
          </p:nvPr>
        </p:nvSpPr>
        <p:spPr>
          <a:xfrm>
            <a:off x="595924" y="1460499"/>
            <a:ext cx="8634137" cy="4789694"/>
          </a:xfrm>
          <a:prstGeom prst="rect">
            <a:avLst/>
          </a:prstGeom>
          <a:noFill/>
          <a:ln>
            <a:noFill/>
          </a:ln>
        </p:spPr>
        <p:txBody>
          <a:bodyPr spcFirstLastPara="1" wrap="square" lIns="91425" tIns="45700" rIns="91425" bIns="45700" anchor="t" anchorCtr="0">
            <a:normAutofit/>
          </a:bodyPr>
          <a:lstStyle/>
          <a:p>
            <a:pPr marL="584200" indent="-457200">
              <a:spcBef>
                <a:spcPts val="0"/>
              </a:spcBef>
              <a:buSzPts val="2000"/>
            </a:pPr>
            <a:r>
              <a:rPr lang="en-NZ" sz="2600" dirty="0">
                <a:latin typeface="Calibri"/>
                <a:ea typeface="Calibri"/>
                <a:cs typeface="Calibri"/>
                <a:sym typeface="Calibri"/>
              </a:rPr>
              <a:t>The thermal optimum for photosynthesis varies with species</a:t>
            </a:r>
            <a:endParaRPr sz="2600" dirty="0">
              <a:latin typeface="Calibri"/>
              <a:ea typeface="Calibri"/>
              <a:cs typeface="Calibri"/>
              <a:sym typeface="Calibri"/>
            </a:endParaRPr>
          </a:p>
        </p:txBody>
      </p:sp>
      <p:grpSp>
        <p:nvGrpSpPr>
          <p:cNvPr id="2" name="Group 1"/>
          <p:cNvGrpSpPr/>
          <p:nvPr/>
        </p:nvGrpSpPr>
        <p:grpSpPr>
          <a:xfrm>
            <a:off x="1916200" y="2576052"/>
            <a:ext cx="2484543" cy="2688192"/>
            <a:chOff x="3792953" y="2645762"/>
            <a:chExt cx="3339796" cy="3571612"/>
          </a:xfrm>
        </p:grpSpPr>
        <p:cxnSp>
          <p:nvCxnSpPr>
            <p:cNvPr id="12" name="Straight Arrow Connector 11"/>
            <p:cNvCxnSpPr/>
            <p:nvPr/>
          </p:nvCxnSpPr>
          <p:spPr>
            <a:xfrm flipV="1">
              <a:off x="4569853" y="2645762"/>
              <a:ext cx="44007" cy="2698971"/>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4556974" y="5344731"/>
              <a:ext cx="2575775"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4782524" y="5726668"/>
              <a:ext cx="2023791" cy="490706"/>
            </a:xfrm>
            <a:prstGeom prst="rect">
              <a:avLst/>
            </a:prstGeom>
            <a:noFill/>
          </p:spPr>
          <p:txBody>
            <a:bodyPr wrap="none" rtlCol="0">
              <a:spAutoFit/>
            </a:bodyPr>
            <a:lstStyle/>
            <a:p>
              <a:r>
                <a:rPr lang="en-AU" sz="1800" dirty="0"/>
                <a:t>Temperature</a:t>
              </a:r>
              <a:endParaRPr lang="en-AU" sz="1800" baseline="-25000" dirty="0"/>
            </a:p>
          </p:txBody>
        </p:sp>
        <p:sp>
          <p:nvSpPr>
            <p:cNvPr id="15" name="Rectangle 14"/>
            <p:cNvSpPr/>
            <p:nvPr/>
          </p:nvSpPr>
          <p:spPr>
            <a:xfrm rot="16200000">
              <a:off x="2879169" y="3712018"/>
              <a:ext cx="2324036" cy="496467"/>
            </a:xfrm>
            <a:prstGeom prst="rect">
              <a:avLst/>
            </a:prstGeom>
          </p:spPr>
          <p:txBody>
            <a:bodyPr wrap="none">
              <a:spAutoFit/>
            </a:bodyPr>
            <a:lstStyle/>
            <a:p>
              <a:r>
                <a:rPr lang="en-AU" sz="1800" dirty="0"/>
                <a:t>Photosynthesis</a:t>
              </a:r>
            </a:p>
          </p:txBody>
        </p:sp>
        <p:sp>
          <p:nvSpPr>
            <p:cNvPr id="16" name="Freeform 15"/>
            <p:cNvSpPr/>
            <p:nvPr/>
          </p:nvSpPr>
          <p:spPr>
            <a:xfrm>
              <a:off x="4582732" y="2987899"/>
              <a:ext cx="2423375" cy="1944709"/>
            </a:xfrm>
            <a:custGeom>
              <a:avLst/>
              <a:gdLst>
                <a:gd name="connsiteX0" fmla="*/ 0 w 2678806"/>
                <a:gd name="connsiteY0" fmla="*/ 1368886 h 1368886"/>
                <a:gd name="connsiteX1" fmla="*/ 1416677 w 2678806"/>
                <a:gd name="connsiteY1" fmla="*/ 68120 h 1368886"/>
                <a:gd name="connsiteX2" fmla="*/ 2678806 w 2678806"/>
                <a:gd name="connsiteY2" fmla="*/ 171151 h 1368886"/>
                <a:gd name="connsiteX3" fmla="*/ 2678806 w 2678806"/>
                <a:gd name="connsiteY3" fmla="*/ 171151 h 1368886"/>
              </a:gdLst>
              <a:ahLst/>
              <a:cxnLst>
                <a:cxn ang="0">
                  <a:pos x="connsiteX0" y="connsiteY0"/>
                </a:cxn>
                <a:cxn ang="0">
                  <a:pos x="connsiteX1" y="connsiteY1"/>
                </a:cxn>
                <a:cxn ang="0">
                  <a:pos x="connsiteX2" y="connsiteY2"/>
                </a:cxn>
                <a:cxn ang="0">
                  <a:pos x="connsiteX3" y="connsiteY3"/>
                </a:cxn>
              </a:cxnLst>
              <a:rect l="l" t="t" r="r" b="b"/>
              <a:pathLst>
                <a:path w="2678806" h="1368886">
                  <a:moveTo>
                    <a:pt x="0" y="1368886"/>
                  </a:moveTo>
                  <a:cubicBezTo>
                    <a:pt x="485105" y="818314"/>
                    <a:pt x="970210" y="267742"/>
                    <a:pt x="1416677" y="68120"/>
                  </a:cubicBezTo>
                  <a:cubicBezTo>
                    <a:pt x="1863144" y="-131502"/>
                    <a:pt x="2678806" y="171151"/>
                    <a:pt x="2678806" y="171151"/>
                  </a:cubicBezTo>
                  <a:lnTo>
                    <a:pt x="2678806" y="171151"/>
                  </a:lnTo>
                </a:path>
              </a:pathLst>
            </a:custGeom>
            <a:no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7" name="TextBox 16"/>
            <p:cNvSpPr txBox="1"/>
            <p:nvPr/>
          </p:nvSpPr>
          <p:spPr>
            <a:xfrm>
              <a:off x="4834372" y="2780019"/>
              <a:ext cx="995950" cy="531598"/>
            </a:xfrm>
            <a:prstGeom prst="rect">
              <a:avLst/>
            </a:prstGeom>
            <a:noFill/>
          </p:spPr>
          <p:txBody>
            <a:bodyPr wrap="none" rtlCol="0">
              <a:spAutoFit/>
            </a:bodyPr>
            <a:lstStyle/>
            <a:p>
              <a:r>
                <a:rPr lang="en-AU" sz="2000" dirty="0">
                  <a:solidFill>
                    <a:srgbClr val="92D050"/>
                  </a:solidFill>
                </a:rPr>
                <a:t>Corn</a:t>
              </a:r>
            </a:p>
          </p:txBody>
        </p:sp>
        <p:sp>
          <p:nvSpPr>
            <p:cNvPr id="18" name="Freeform 17"/>
            <p:cNvSpPr/>
            <p:nvPr/>
          </p:nvSpPr>
          <p:spPr>
            <a:xfrm>
              <a:off x="4608488" y="3411030"/>
              <a:ext cx="2197827" cy="1203275"/>
            </a:xfrm>
            <a:custGeom>
              <a:avLst/>
              <a:gdLst>
                <a:gd name="connsiteX0" fmla="*/ 0 w 3181081"/>
                <a:gd name="connsiteY0" fmla="*/ 1203275 h 1203275"/>
                <a:gd name="connsiteX1" fmla="*/ 1635616 w 3181081"/>
                <a:gd name="connsiteY1" fmla="*/ 5540 h 1203275"/>
                <a:gd name="connsiteX2" fmla="*/ 3181081 w 3181081"/>
                <a:gd name="connsiteY2" fmla="*/ 726757 h 1203275"/>
                <a:gd name="connsiteX3" fmla="*/ 3181081 w 3181081"/>
                <a:gd name="connsiteY3" fmla="*/ 726757 h 1203275"/>
              </a:gdLst>
              <a:ahLst/>
              <a:cxnLst>
                <a:cxn ang="0">
                  <a:pos x="connsiteX0" y="connsiteY0"/>
                </a:cxn>
                <a:cxn ang="0">
                  <a:pos x="connsiteX1" y="connsiteY1"/>
                </a:cxn>
                <a:cxn ang="0">
                  <a:pos x="connsiteX2" y="connsiteY2"/>
                </a:cxn>
                <a:cxn ang="0">
                  <a:pos x="connsiteX3" y="connsiteY3"/>
                </a:cxn>
              </a:cxnLst>
              <a:rect l="l" t="t" r="r" b="b"/>
              <a:pathLst>
                <a:path w="3181081" h="1203275">
                  <a:moveTo>
                    <a:pt x="0" y="1203275"/>
                  </a:moveTo>
                  <a:cubicBezTo>
                    <a:pt x="552718" y="644117"/>
                    <a:pt x="1105436" y="84960"/>
                    <a:pt x="1635616" y="5540"/>
                  </a:cubicBezTo>
                  <a:cubicBezTo>
                    <a:pt x="2165796" y="-73880"/>
                    <a:pt x="3181081" y="726757"/>
                    <a:pt x="3181081" y="726757"/>
                  </a:cubicBezTo>
                  <a:lnTo>
                    <a:pt x="3181081" y="726757"/>
                  </a:lnTo>
                </a:path>
              </a:pathLst>
            </a:cu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9" name="TextBox 18"/>
            <p:cNvSpPr txBox="1"/>
            <p:nvPr/>
          </p:nvSpPr>
          <p:spPr>
            <a:xfrm>
              <a:off x="5523041" y="3870656"/>
              <a:ext cx="1243752" cy="531598"/>
            </a:xfrm>
            <a:prstGeom prst="rect">
              <a:avLst/>
            </a:prstGeom>
            <a:noFill/>
          </p:spPr>
          <p:txBody>
            <a:bodyPr wrap="none" rtlCol="0">
              <a:spAutoFit/>
            </a:bodyPr>
            <a:lstStyle/>
            <a:p>
              <a:r>
                <a:rPr lang="en-AU" sz="2000" dirty="0">
                  <a:solidFill>
                    <a:srgbClr val="00B050"/>
                  </a:solidFill>
                </a:rPr>
                <a:t>Wheat</a:t>
              </a:r>
            </a:p>
          </p:txBody>
        </p:sp>
      </p:grpSp>
      <p:sp>
        <p:nvSpPr>
          <p:cNvPr id="20" name="TextBox 19"/>
          <p:cNvSpPr txBox="1"/>
          <p:nvPr/>
        </p:nvSpPr>
        <p:spPr>
          <a:xfrm>
            <a:off x="6997457" y="2184659"/>
            <a:ext cx="5400782" cy="892552"/>
          </a:xfrm>
          <a:prstGeom prst="rect">
            <a:avLst/>
          </a:prstGeom>
          <a:noFill/>
        </p:spPr>
        <p:txBody>
          <a:bodyPr wrap="square" rtlCol="0">
            <a:spAutoFit/>
          </a:bodyPr>
          <a:lstStyle/>
          <a:p>
            <a:pPr marL="285750" indent="-285750">
              <a:buFont typeface="Arial" panose="020B0604020202020204" pitchFamily="34" charset="0"/>
              <a:buChar char="•"/>
            </a:pPr>
            <a:r>
              <a:rPr lang="en-NZ" sz="2600" dirty="0">
                <a:latin typeface="Calibri" panose="020F0502020204030204" pitchFamily="34" charset="0"/>
                <a:cs typeface="Calibri" panose="020F0502020204030204" pitchFamily="34" charset="0"/>
              </a:rPr>
              <a:t>The thermal optimum for respiration is much higher</a:t>
            </a:r>
          </a:p>
        </p:txBody>
      </p:sp>
      <p:sp>
        <p:nvSpPr>
          <p:cNvPr id="21" name="TextBox 20"/>
          <p:cNvSpPr txBox="1"/>
          <p:nvPr/>
        </p:nvSpPr>
        <p:spPr>
          <a:xfrm>
            <a:off x="3152353" y="4587135"/>
            <a:ext cx="580608" cy="307777"/>
          </a:xfrm>
          <a:prstGeom prst="rect">
            <a:avLst/>
          </a:prstGeom>
          <a:noFill/>
        </p:spPr>
        <p:txBody>
          <a:bodyPr wrap="none" rtlCol="0">
            <a:spAutoFit/>
          </a:bodyPr>
          <a:lstStyle/>
          <a:p>
            <a:r>
              <a:rPr lang="en-NZ" dirty="0"/>
              <a:t>20</a:t>
            </a:r>
            <a:r>
              <a:rPr lang="en-NZ" baseline="30000" dirty="0"/>
              <a:t>o</a:t>
            </a:r>
            <a:r>
              <a:rPr lang="en-NZ" dirty="0"/>
              <a:t>C</a:t>
            </a:r>
          </a:p>
        </p:txBody>
      </p:sp>
      <p:grpSp>
        <p:nvGrpSpPr>
          <p:cNvPr id="24" name="Group 23"/>
          <p:cNvGrpSpPr/>
          <p:nvPr/>
        </p:nvGrpSpPr>
        <p:grpSpPr>
          <a:xfrm>
            <a:off x="7961054" y="3439616"/>
            <a:ext cx="2484542" cy="2688192"/>
            <a:chOff x="3792954" y="2645762"/>
            <a:chExt cx="3339795" cy="3571612"/>
          </a:xfrm>
        </p:grpSpPr>
        <p:cxnSp>
          <p:nvCxnSpPr>
            <p:cNvPr id="25" name="Straight Arrow Connector 24"/>
            <p:cNvCxnSpPr/>
            <p:nvPr/>
          </p:nvCxnSpPr>
          <p:spPr>
            <a:xfrm flipV="1">
              <a:off x="4569853" y="2645762"/>
              <a:ext cx="44007" cy="2698971"/>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a:off x="4556974" y="5344731"/>
              <a:ext cx="2575775"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4782524" y="5726668"/>
              <a:ext cx="2023791" cy="490706"/>
            </a:xfrm>
            <a:prstGeom prst="rect">
              <a:avLst/>
            </a:prstGeom>
            <a:noFill/>
          </p:spPr>
          <p:txBody>
            <a:bodyPr wrap="none" rtlCol="0">
              <a:spAutoFit/>
            </a:bodyPr>
            <a:lstStyle/>
            <a:p>
              <a:r>
                <a:rPr lang="en-AU" sz="1800" dirty="0"/>
                <a:t>Temperature</a:t>
              </a:r>
              <a:endParaRPr lang="en-AU" sz="1800" baseline="-25000" dirty="0"/>
            </a:p>
          </p:txBody>
        </p:sp>
        <p:sp>
          <p:nvSpPr>
            <p:cNvPr id="28" name="Rectangle 27"/>
            <p:cNvSpPr/>
            <p:nvPr/>
          </p:nvSpPr>
          <p:spPr>
            <a:xfrm rot="16200000">
              <a:off x="3143265" y="3712018"/>
              <a:ext cx="1795845" cy="496467"/>
            </a:xfrm>
            <a:prstGeom prst="rect">
              <a:avLst/>
            </a:prstGeom>
          </p:spPr>
          <p:txBody>
            <a:bodyPr wrap="none">
              <a:spAutoFit/>
            </a:bodyPr>
            <a:lstStyle/>
            <a:p>
              <a:r>
                <a:rPr lang="en-AU" sz="1800" dirty="0"/>
                <a:t>Respiration</a:t>
              </a:r>
            </a:p>
          </p:txBody>
        </p:sp>
        <p:sp>
          <p:nvSpPr>
            <p:cNvPr id="30" name="TextBox 29"/>
            <p:cNvSpPr txBox="1"/>
            <p:nvPr/>
          </p:nvSpPr>
          <p:spPr>
            <a:xfrm>
              <a:off x="4834372" y="2780019"/>
              <a:ext cx="995950" cy="531598"/>
            </a:xfrm>
            <a:prstGeom prst="rect">
              <a:avLst/>
            </a:prstGeom>
            <a:noFill/>
          </p:spPr>
          <p:txBody>
            <a:bodyPr wrap="none" rtlCol="0">
              <a:spAutoFit/>
            </a:bodyPr>
            <a:lstStyle/>
            <a:p>
              <a:r>
                <a:rPr lang="en-AU" sz="2000" dirty="0">
                  <a:solidFill>
                    <a:srgbClr val="92D050"/>
                  </a:solidFill>
                </a:rPr>
                <a:t>Corn</a:t>
              </a:r>
            </a:p>
          </p:txBody>
        </p:sp>
        <p:sp>
          <p:nvSpPr>
            <p:cNvPr id="31" name="Freeform 30"/>
            <p:cNvSpPr/>
            <p:nvPr/>
          </p:nvSpPr>
          <p:spPr>
            <a:xfrm>
              <a:off x="4608488" y="3411030"/>
              <a:ext cx="2397619" cy="1203275"/>
            </a:xfrm>
            <a:custGeom>
              <a:avLst/>
              <a:gdLst>
                <a:gd name="connsiteX0" fmla="*/ 0 w 3181081"/>
                <a:gd name="connsiteY0" fmla="*/ 1203275 h 1203275"/>
                <a:gd name="connsiteX1" fmla="*/ 1635616 w 3181081"/>
                <a:gd name="connsiteY1" fmla="*/ 5540 h 1203275"/>
                <a:gd name="connsiteX2" fmla="*/ 3181081 w 3181081"/>
                <a:gd name="connsiteY2" fmla="*/ 726757 h 1203275"/>
                <a:gd name="connsiteX3" fmla="*/ 3181081 w 3181081"/>
                <a:gd name="connsiteY3" fmla="*/ 726757 h 1203275"/>
              </a:gdLst>
              <a:ahLst/>
              <a:cxnLst>
                <a:cxn ang="0">
                  <a:pos x="connsiteX0" y="connsiteY0"/>
                </a:cxn>
                <a:cxn ang="0">
                  <a:pos x="connsiteX1" y="connsiteY1"/>
                </a:cxn>
                <a:cxn ang="0">
                  <a:pos x="connsiteX2" y="connsiteY2"/>
                </a:cxn>
                <a:cxn ang="0">
                  <a:pos x="connsiteX3" y="connsiteY3"/>
                </a:cxn>
              </a:cxnLst>
              <a:rect l="l" t="t" r="r" b="b"/>
              <a:pathLst>
                <a:path w="3181081" h="1203275">
                  <a:moveTo>
                    <a:pt x="0" y="1203275"/>
                  </a:moveTo>
                  <a:cubicBezTo>
                    <a:pt x="552718" y="644117"/>
                    <a:pt x="1105436" y="84960"/>
                    <a:pt x="1635616" y="5540"/>
                  </a:cubicBezTo>
                  <a:cubicBezTo>
                    <a:pt x="2165796" y="-73880"/>
                    <a:pt x="3181081" y="726757"/>
                    <a:pt x="3181081" y="726757"/>
                  </a:cubicBezTo>
                  <a:lnTo>
                    <a:pt x="3181081" y="726757"/>
                  </a:lnTo>
                </a:path>
              </a:pathLst>
            </a:cu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2" name="TextBox 31"/>
            <p:cNvSpPr txBox="1"/>
            <p:nvPr/>
          </p:nvSpPr>
          <p:spPr>
            <a:xfrm>
              <a:off x="5732969" y="3871320"/>
              <a:ext cx="1243752" cy="531598"/>
            </a:xfrm>
            <a:prstGeom prst="rect">
              <a:avLst/>
            </a:prstGeom>
            <a:noFill/>
          </p:spPr>
          <p:txBody>
            <a:bodyPr wrap="none" rtlCol="0">
              <a:spAutoFit/>
            </a:bodyPr>
            <a:lstStyle/>
            <a:p>
              <a:r>
                <a:rPr lang="en-AU" sz="2000" dirty="0">
                  <a:solidFill>
                    <a:srgbClr val="00B050"/>
                  </a:solidFill>
                </a:rPr>
                <a:t>Wheat</a:t>
              </a:r>
            </a:p>
          </p:txBody>
        </p:sp>
      </p:grpSp>
      <p:sp>
        <p:nvSpPr>
          <p:cNvPr id="33" name="TextBox 32"/>
          <p:cNvSpPr txBox="1"/>
          <p:nvPr/>
        </p:nvSpPr>
        <p:spPr>
          <a:xfrm>
            <a:off x="9257220" y="5500006"/>
            <a:ext cx="580608" cy="307777"/>
          </a:xfrm>
          <a:prstGeom prst="rect">
            <a:avLst/>
          </a:prstGeom>
          <a:noFill/>
        </p:spPr>
        <p:txBody>
          <a:bodyPr wrap="none" rtlCol="0">
            <a:spAutoFit/>
          </a:bodyPr>
          <a:lstStyle/>
          <a:p>
            <a:r>
              <a:rPr lang="en-NZ" dirty="0"/>
              <a:t>60</a:t>
            </a:r>
            <a:r>
              <a:rPr lang="en-NZ" baseline="30000" dirty="0"/>
              <a:t>o</a:t>
            </a:r>
            <a:r>
              <a:rPr lang="en-NZ" dirty="0"/>
              <a:t>C</a:t>
            </a:r>
          </a:p>
        </p:txBody>
      </p:sp>
      <p:sp>
        <p:nvSpPr>
          <p:cNvPr id="34" name="Freeform 33"/>
          <p:cNvSpPr/>
          <p:nvPr/>
        </p:nvSpPr>
        <p:spPr>
          <a:xfrm>
            <a:off x="8558166" y="3912442"/>
            <a:ext cx="1783638" cy="905651"/>
          </a:xfrm>
          <a:custGeom>
            <a:avLst/>
            <a:gdLst>
              <a:gd name="connsiteX0" fmla="*/ 0 w 3181081"/>
              <a:gd name="connsiteY0" fmla="*/ 1203275 h 1203275"/>
              <a:gd name="connsiteX1" fmla="*/ 1635616 w 3181081"/>
              <a:gd name="connsiteY1" fmla="*/ 5540 h 1203275"/>
              <a:gd name="connsiteX2" fmla="*/ 3181081 w 3181081"/>
              <a:gd name="connsiteY2" fmla="*/ 726757 h 1203275"/>
              <a:gd name="connsiteX3" fmla="*/ 3181081 w 3181081"/>
              <a:gd name="connsiteY3" fmla="*/ 726757 h 1203275"/>
            </a:gdLst>
            <a:ahLst/>
            <a:cxnLst>
              <a:cxn ang="0">
                <a:pos x="connsiteX0" y="connsiteY0"/>
              </a:cxn>
              <a:cxn ang="0">
                <a:pos x="connsiteX1" y="connsiteY1"/>
              </a:cxn>
              <a:cxn ang="0">
                <a:pos x="connsiteX2" y="connsiteY2"/>
              </a:cxn>
              <a:cxn ang="0">
                <a:pos x="connsiteX3" y="connsiteY3"/>
              </a:cxn>
            </a:cxnLst>
            <a:rect l="l" t="t" r="r" b="b"/>
            <a:pathLst>
              <a:path w="3181081" h="1203275">
                <a:moveTo>
                  <a:pt x="0" y="1203275"/>
                </a:moveTo>
                <a:cubicBezTo>
                  <a:pt x="552718" y="644117"/>
                  <a:pt x="1105436" y="84960"/>
                  <a:pt x="1635616" y="5540"/>
                </a:cubicBezTo>
                <a:cubicBezTo>
                  <a:pt x="2165796" y="-73880"/>
                  <a:pt x="3181081" y="726757"/>
                  <a:pt x="3181081" y="726757"/>
                </a:cubicBezTo>
                <a:lnTo>
                  <a:pt x="3181081" y="726757"/>
                </a:lnTo>
              </a:path>
            </a:pathLst>
          </a:custGeom>
          <a:no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38168963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F3A97F8-182F-16FB-933A-3DFE42BDDF8E}"/>
              </a:ext>
            </a:extLst>
          </p:cNvPr>
          <p:cNvSpPr txBox="1"/>
          <p:nvPr/>
        </p:nvSpPr>
        <p:spPr>
          <a:xfrm>
            <a:off x="6915705" y="1170016"/>
            <a:ext cx="4746812" cy="1200329"/>
          </a:xfrm>
          <a:prstGeom prst="rect">
            <a:avLst/>
          </a:prstGeom>
          <a:solidFill>
            <a:schemeClr val="bg1"/>
          </a:solidFill>
        </p:spPr>
        <p:txBody>
          <a:bodyPr wrap="none" rtlCol="0">
            <a:spAutoFit/>
          </a:bodyPr>
          <a:lstStyle/>
          <a:p>
            <a:r>
              <a:rPr lang="mi-NZ" sz="2400" b="1" dirty="0" err="1"/>
              <a:t>Fly</a:t>
            </a:r>
            <a:r>
              <a:rPr lang="mi-NZ" sz="2400" b="1" dirty="0"/>
              <a:t> </a:t>
            </a:r>
            <a:r>
              <a:rPr lang="mi-NZ" sz="2400" b="1" dirty="0" err="1"/>
              <a:t>through</a:t>
            </a:r>
            <a:r>
              <a:rPr lang="mi-NZ" sz="2400" b="1" dirty="0"/>
              <a:t> a </a:t>
            </a:r>
            <a:r>
              <a:rPr lang="mi-NZ" sz="2400" b="1" dirty="0" err="1"/>
              <a:t>chickpea</a:t>
            </a:r>
            <a:r>
              <a:rPr lang="mi-NZ" sz="2400" b="1" dirty="0"/>
              <a:t> </a:t>
            </a:r>
            <a:r>
              <a:rPr lang="mi-NZ" sz="2400" b="1" dirty="0" err="1"/>
              <a:t>leaf</a:t>
            </a:r>
            <a:r>
              <a:rPr lang="mi-NZ" sz="2400" b="1" dirty="0"/>
              <a:t> </a:t>
            </a:r>
            <a:r>
              <a:rPr lang="mi-NZ" sz="2400" b="1" dirty="0" err="1"/>
              <a:t>cell</a:t>
            </a:r>
            <a:endParaRPr lang="mi-NZ" sz="2400" b="1" dirty="0"/>
          </a:p>
          <a:p>
            <a:r>
              <a:rPr lang="mi-NZ" sz="2400" b="1" i="1" dirty="0" err="1">
                <a:solidFill>
                  <a:srgbClr val="00B050"/>
                </a:solidFill>
              </a:rPr>
              <a:t>Green</a:t>
            </a:r>
            <a:r>
              <a:rPr lang="mi-NZ" sz="2400" i="1" dirty="0"/>
              <a:t> </a:t>
            </a:r>
            <a:r>
              <a:rPr lang="mi-NZ" sz="2400" i="1" dirty="0" err="1"/>
              <a:t>blobs</a:t>
            </a:r>
            <a:r>
              <a:rPr lang="mi-NZ" sz="2400" i="1" dirty="0"/>
              <a:t> are </a:t>
            </a:r>
            <a:r>
              <a:rPr lang="mi-NZ" sz="2400" i="1" dirty="0" err="1"/>
              <a:t>chloroplasts</a:t>
            </a:r>
            <a:endParaRPr lang="mi-NZ" sz="2400" i="1" dirty="0"/>
          </a:p>
          <a:p>
            <a:r>
              <a:rPr lang="mi-NZ" sz="2400" b="1" i="1" dirty="0" err="1">
                <a:solidFill>
                  <a:srgbClr val="FF0000"/>
                </a:solidFill>
              </a:rPr>
              <a:t>Red</a:t>
            </a:r>
            <a:r>
              <a:rPr lang="mi-NZ" sz="2400" i="1" dirty="0"/>
              <a:t> </a:t>
            </a:r>
            <a:r>
              <a:rPr lang="mi-NZ" sz="2400" i="1" dirty="0" err="1"/>
              <a:t>worms</a:t>
            </a:r>
            <a:r>
              <a:rPr lang="mi-NZ" sz="2400" i="1" dirty="0"/>
              <a:t> are </a:t>
            </a:r>
            <a:r>
              <a:rPr lang="mi-NZ" sz="2400" i="1" dirty="0" err="1"/>
              <a:t>mitochondria</a:t>
            </a:r>
            <a:endParaRPr lang="en-NZ" sz="2400" i="1" dirty="0"/>
          </a:p>
        </p:txBody>
      </p:sp>
      <p:pic>
        <p:nvPicPr>
          <p:cNvPr id="5" name="Picture 4">
            <a:extLst>
              <a:ext uri="{FF2B5EF4-FFF2-40B4-BE49-F238E27FC236}">
                <a16:creationId xmlns:a16="http://schemas.microsoft.com/office/drawing/2014/main" id="{3A83A595-DE9B-1B5B-E507-2FF998E30DA3}"/>
              </a:ext>
            </a:extLst>
          </p:cNvPr>
          <p:cNvPicPr>
            <a:picLocks noChangeAspect="1"/>
          </p:cNvPicPr>
          <p:nvPr/>
        </p:nvPicPr>
        <p:blipFill rotWithShape="1">
          <a:blip r:embed="rId4">
            <a:extLst>
              <a:ext uri="{28A0092B-C50C-407E-A947-70E740481C1C}">
                <a14:useLocalDpi xmlns:a14="http://schemas.microsoft.com/office/drawing/2010/main" val="0"/>
              </a:ext>
            </a:extLst>
          </a:blip>
          <a:srcRect l="8044" t="10047" r="9508" b="8769"/>
          <a:stretch/>
        </p:blipFill>
        <p:spPr>
          <a:xfrm>
            <a:off x="7265002" y="2538037"/>
            <a:ext cx="4048218" cy="3986074"/>
          </a:xfrm>
          <a:prstGeom prst="rect">
            <a:avLst/>
          </a:prstGeom>
        </p:spPr>
      </p:pic>
      <p:pic>
        <p:nvPicPr>
          <p:cNvPr id="6" name="testmov0000-0260">
            <a:hlinkClick r:id="" action="ppaction://media"/>
            <a:extLst>
              <a:ext uri="{FF2B5EF4-FFF2-40B4-BE49-F238E27FC236}">
                <a16:creationId xmlns:a16="http://schemas.microsoft.com/office/drawing/2014/main" id="{2E2F9099-D5B0-3A16-E089-6B1D67E34B96}"/>
              </a:ext>
            </a:extLst>
          </p:cNvPr>
          <p:cNvPicPr>
            <a:picLocks noChangeAspect="1"/>
          </p:cNvPicPr>
          <p:nvPr>
            <a:videoFile r:link="rId1"/>
            <p:extLst>
              <p:ext uri="{DAA4B4D4-6D71-4841-9C94-3DE7FCFB9230}">
                <p14:media xmlns:p14="http://schemas.microsoft.com/office/powerpoint/2010/main" r:embed="rId2">
                  <p14:trim st="2292" end="773"/>
                </p14:media>
              </p:ext>
            </p:extLst>
          </p:nvPr>
        </p:nvPicPr>
        <p:blipFill rotWithShape="1">
          <a:blip r:embed="rId5"/>
          <a:srcRect l="5990" t="5316" r="21661"/>
          <a:stretch>
            <a:fillRect/>
          </a:stretch>
        </p:blipFill>
        <p:spPr>
          <a:xfrm>
            <a:off x="488910" y="1375061"/>
            <a:ext cx="5922663" cy="4359913"/>
          </a:xfrm>
          <a:prstGeom prst="rect">
            <a:avLst/>
          </a:prstGeom>
        </p:spPr>
      </p:pic>
      <p:sp>
        <p:nvSpPr>
          <p:cNvPr id="7" name="Google Shape;136;p2">
            <a:extLst>
              <a:ext uri="{FF2B5EF4-FFF2-40B4-BE49-F238E27FC236}">
                <a16:creationId xmlns:a16="http://schemas.microsoft.com/office/drawing/2014/main" id="{53BCA731-C280-C7E0-A3D7-726C5A874F66}"/>
              </a:ext>
            </a:extLst>
          </p:cNvPr>
          <p:cNvSpPr txBox="1">
            <a:spLocks noGrp="1"/>
          </p:cNvSpPr>
          <p:nvPr>
            <p:ph type="title"/>
          </p:nvPr>
        </p:nvSpPr>
        <p:spPr>
          <a:xfrm>
            <a:off x="595924" y="1"/>
            <a:ext cx="7797800" cy="100232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lt1"/>
              </a:buClr>
              <a:buSzPts val="2400"/>
              <a:buFont typeface="Arial Black"/>
              <a:buNone/>
            </a:pPr>
            <a:r>
              <a:rPr lang="en-NZ" sz="3200" dirty="0">
                <a:solidFill>
                  <a:schemeClr val="bg1"/>
                </a:solidFill>
                <a:latin typeface="Calibri"/>
                <a:ea typeface="Calibri"/>
                <a:cs typeface="Calibri"/>
                <a:sym typeface="Calibri"/>
              </a:rPr>
              <a:t>Welcome to the leaf interior</a:t>
            </a:r>
            <a:endParaRPr sz="3200" dirty="0">
              <a:solidFill>
                <a:schemeClr val="bg1"/>
              </a:solidFill>
              <a:latin typeface="Calibri"/>
              <a:ea typeface="Calibri"/>
              <a:cs typeface="Calibri"/>
              <a:sym typeface="Calibri"/>
            </a:endParaRPr>
          </a:p>
        </p:txBody>
      </p:sp>
    </p:spTree>
    <p:extLst>
      <p:ext uri="{BB962C8B-B14F-4D97-AF65-F5344CB8AC3E}">
        <p14:creationId xmlns:p14="http://schemas.microsoft.com/office/powerpoint/2010/main" val="3458944122"/>
      </p:ext>
    </p:extLst>
  </p:cSld>
  <p:clrMapOvr>
    <a:masterClrMapping/>
  </p:clrMapOvr>
  <p:timing>
    <p:tnLst>
      <p:par>
        <p:cTn id="1" dur="indefinite" restart="never" nodeType="tmRoot">
          <p:childTnLst>
            <p:video>
              <p:cMediaNode vol="80000">
                <p:cTn id="2" fill="hold" display="0">
                  <p:stCondLst>
                    <p:cond delay="indefinite"/>
                  </p:stCondLst>
                </p:cTn>
                <p:tgtEl>
                  <p:spTgt spid="6"/>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sp>
        <p:nvSpPr>
          <p:cNvPr id="136" name="Google Shape;136;p2"/>
          <p:cNvSpPr txBox="1">
            <a:spLocks noGrp="1"/>
          </p:cNvSpPr>
          <p:nvPr>
            <p:ph type="title"/>
          </p:nvPr>
        </p:nvSpPr>
        <p:spPr>
          <a:xfrm>
            <a:off x="595923" y="1"/>
            <a:ext cx="8970863" cy="100232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lt1"/>
              </a:buClr>
              <a:buSzPts val="2400"/>
              <a:buFont typeface="Arial Black"/>
              <a:buNone/>
            </a:pPr>
            <a:r>
              <a:rPr lang="en-NZ" dirty="0">
                <a:latin typeface="Calibri"/>
                <a:ea typeface="Calibri"/>
                <a:cs typeface="Calibri"/>
                <a:sym typeface="Calibri"/>
              </a:rPr>
              <a:t>Impacts on plants:  Increased temperature</a:t>
            </a:r>
            <a:endParaRPr dirty="0">
              <a:latin typeface="Calibri"/>
              <a:ea typeface="Calibri"/>
              <a:cs typeface="Calibri"/>
              <a:sym typeface="Calibri"/>
            </a:endParaRPr>
          </a:p>
        </p:txBody>
      </p:sp>
      <p:sp>
        <p:nvSpPr>
          <p:cNvPr id="137" name="Google Shape;137;p2"/>
          <p:cNvSpPr txBox="1">
            <a:spLocks noGrp="1"/>
          </p:cNvSpPr>
          <p:nvPr>
            <p:ph type="body" idx="1"/>
          </p:nvPr>
        </p:nvSpPr>
        <p:spPr>
          <a:xfrm>
            <a:off x="595923" y="1130710"/>
            <a:ext cx="8272773" cy="5119483"/>
          </a:xfrm>
          <a:prstGeom prst="rect">
            <a:avLst/>
          </a:prstGeom>
          <a:noFill/>
          <a:ln>
            <a:noFill/>
          </a:ln>
        </p:spPr>
        <p:txBody>
          <a:bodyPr spcFirstLastPara="1" wrap="square" lIns="91425" tIns="45700" rIns="91425" bIns="45700" anchor="t" anchorCtr="0">
            <a:normAutofit/>
          </a:bodyPr>
          <a:lstStyle/>
          <a:p>
            <a:pPr marL="584200" indent="-457200">
              <a:spcBef>
                <a:spcPts val="0"/>
              </a:spcBef>
              <a:buSzPts val="2000"/>
            </a:pPr>
            <a:r>
              <a:rPr lang="en-NZ" sz="2600" dirty="0">
                <a:latin typeface="Calibri"/>
                <a:ea typeface="Calibri"/>
                <a:cs typeface="Calibri"/>
                <a:sym typeface="Calibri"/>
              </a:rPr>
              <a:t>Some important crop species require cold temperature in winter for high productivity</a:t>
            </a:r>
          </a:p>
          <a:p>
            <a:pPr marL="584200" indent="-457200">
              <a:spcBef>
                <a:spcPts val="0"/>
              </a:spcBef>
              <a:buSzPts val="2000"/>
            </a:pPr>
            <a:endParaRPr lang="en-NZ" sz="2600" dirty="0">
              <a:latin typeface="Calibri"/>
              <a:ea typeface="Calibri"/>
              <a:cs typeface="Calibri"/>
              <a:sym typeface="Calibri"/>
            </a:endParaRPr>
          </a:p>
          <a:p>
            <a:pPr marL="584200" indent="-457200">
              <a:spcBef>
                <a:spcPts val="0"/>
              </a:spcBef>
              <a:buSzPts val="2000"/>
            </a:pPr>
            <a:r>
              <a:rPr lang="en-NZ" sz="2600" dirty="0">
                <a:latin typeface="Calibri"/>
                <a:ea typeface="Calibri"/>
                <a:cs typeface="Calibri"/>
                <a:sym typeface="Calibri"/>
              </a:rPr>
              <a:t>‘Hayward’ kiwifruit requires winter chilling to promote </a:t>
            </a:r>
            <a:r>
              <a:rPr lang="en-NZ" sz="2600" dirty="0" err="1">
                <a:latin typeface="Calibri"/>
                <a:ea typeface="Calibri"/>
                <a:cs typeface="Calibri"/>
                <a:sym typeface="Calibri"/>
              </a:rPr>
              <a:t>budbreak</a:t>
            </a:r>
            <a:r>
              <a:rPr lang="en-NZ" sz="2600" dirty="0">
                <a:latin typeface="Calibri"/>
                <a:ea typeface="Calibri"/>
                <a:cs typeface="Calibri"/>
                <a:sym typeface="Calibri"/>
              </a:rPr>
              <a:t> in spring</a:t>
            </a:r>
          </a:p>
          <a:p>
            <a:pPr marL="584200" indent="-457200">
              <a:spcBef>
                <a:spcPts val="0"/>
              </a:spcBef>
              <a:buSzPts val="2000"/>
            </a:pPr>
            <a:r>
              <a:rPr lang="en-NZ" sz="2600" dirty="0">
                <a:latin typeface="Calibri"/>
                <a:ea typeface="Calibri"/>
                <a:cs typeface="Calibri"/>
                <a:sym typeface="Calibri"/>
              </a:rPr>
              <a:t>Can be substituted for hydrogen </a:t>
            </a:r>
            <a:r>
              <a:rPr lang="en-NZ" sz="2600" dirty="0" err="1">
                <a:latin typeface="Calibri"/>
                <a:ea typeface="Calibri"/>
                <a:cs typeface="Calibri"/>
                <a:sym typeface="Calibri"/>
              </a:rPr>
              <a:t>cyanamide</a:t>
            </a:r>
            <a:r>
              <a:rPr lang="en-NZ" sz="2600" dirty="0">
                <a:latin typeface="Calibri"/>
                <a:ea typeface="Calibri"/>
                <a:cs typeface="Calibri"/>
                <a:sym typeface="Calibri"/>
              </a:rPr>
              <a:t> (Hi-Cane), but is of concern to community</a:t>
            </a:r>
          </a:p>
          <a:p>
            <a:pPr marL="584200" indent="-457200">
              <a:spcBef>
                <a:spcPts val="0"/>
              </a:spcBef>
              <a:buSzPts val="2000"/>
            </a:pPr>
            <a:endParaRPr lang="en-NZ" sz="2600" dirty="0">
              <a:latin typeface="Calibri"/>
              <a:ea typeface="Calibri"/>
              <a:cs typeface="Calibri"/>
              <a:sym typeface="Calibri"/>
            </a:endParaRPr>
          </a:p>
          <a:p>
            <a:pPr marL="584200" indent="-457200">
              <a:spcBef>
                <a:spcPts val="0"/>
              </a:spcBef>
              <a:buSzPts val="2000"/>
            </a:pPr>
            <a:r>
              <a:rPr lang="en-NZ" sz="2600" dirty="0">
                <a:latin typeface="Calibri"/>
                <a:ea typeface="Calibri"/>
                <a:cs typeface="Calibri"/>
                <a:sym typeface="Calibri"/>
              </a:rPr>
              <a:t>Stone fruit like cherries also require winter frosts for </a:t>
            </a:r>
            <a:r>
              <a:rPr lang="en-NZ" sz="2600" dirty="0" err="1">
                <a:latin typeface="Calibri"/>
                <a:ea typeface="Calibri"/>
                <a:cs typeface="Calibri"/>
                <a:sym typeface="Calibri"/>
              </a:rPr>
              <a:t>budbreak</a:t>
            </a:r>
            <a:endParaRPr lang="en-NZ" sz="2600" dirty="0">
              <a:latin typeface="Calibri"/>
              <a:ea typeface="Calibri"/>
              <a:cs typeface="Calibri"/>
              <a:sym typeface="Calibri"/>
            </a:endParaRPr>
          </a:p>
          <a:p>
            <a:pPr marL="584200" indent="-457200">
              <a:spcBef>
                <a:spcPts val="0"/>
              </a:spcBef>
              <a:buSzPts val="2000"/>
            </a:pPr>
            <a:endParaRPr lang="en-NZ" sz="2600" dirty="0">
              <a:latin typeface="Calibri"/>
              <a:ea typeface="Calibri"/>
              <a:cs typeface="Calibri"/>
              <a:sym typeface="Calibri"/>
            </a:endParaRPr>
          </a:p>
          <a:p>
            <a:pPr marL="584200" indent="-457200">
              <a:spcBef>
                <a:spcPts val="0"/>
              </a:spcBef>
              <a:buSzPts val="2000"/>
            </a:pPr>
            <a:r>
              <a:rPr lang="en-NZ" sz="2600" dirty="0">
                <a:latin typeface="Calibri"/>
                <a:ea typeface="Calibri"/>
                <a:cs typeface="Calibri"/>
                <a:sym typeface="Calibri"/>
              </a:rPr>
              <a:t>We know the number of frost days is predicted to decrease with climate change: will we need to change where we grow kiwifruit and cherries?</a:t>
            </a:r>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8312" t="3272" r="4740" b="13042"/>
          <a:stretch/>
        </p:blipFill>
        <p:spPr>
          <a:xfrm>
            <a:off x="9253109" y="3964610"/>
            <a:ext cx="1042220" cy="1080292"/>
          </a:xfrm>
          <a:prstGeom prst="rect">
            <a:avLst/>
          </a:prstGeom>
        </p:spPr>
      </p:pic>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l="17026" t="15555" r="14634" b="23307"/>
          <a:stretch/>
        </p:blipFill>
        <p:spPr>
          <a:xfrm>
            <a:off x="10124982" y="2408988"/>
            <a:ext cx="1056969" cy="1020012"/>
          </a:xfrm>
          <a:prstGeom prst="rect">
            <a:avLst/>
          </a:prstGeom>
        </p:spPr>
      </p:pic>
    </p:spTree>
    <p:extLst>
      <p:ext uri="{BB962C8B-B14F-4D97-AF65-F5344CB8AC3E}">
        <p14:creationId xmlns:p14="http://schemas.microsoft.com/office/powerpoint/2010/main" val="33475633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sp>
        <p:nvSpPr>
          <p:cNvPr id="136" name="Google Shape;136;p2"/>
          <p:cNvSpPr txBox="1">
            <a:spLocks noGrp="1"/>
          </p:cNvSpPr>
          <p:nvPr>
            <p:ph type="title"/>
          </p:nvPr>
        </p:nvSpPr>
        <p:spPr>
          <a:xfrm>
            <a:off x="595924" y="1"/>
            <a:ext cx="7797800" cy="100232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lt1"/>
              </a:buClr>
              <a:buSzPts val="2400"/>
              <a:buFont typeface="Arial Black"/>
              <a:buNone/>
            </a:pPr>
            <a:r>
              <a:rPr lang="en-NZ" dirty="0">
                <a:latin typeface="Calibri"/>
                <a:ea typeface="Calibri"/>
                <a:cs typeface="Calibri"/>
                <a:sym typeface="Calibri"/>
              </a:rPr>
              <a:t>Weeds, crop pests and diseases</a:t>
            </a:r>
            <a:endParaRPr dirty="0">
              <a:latin typeface="Calibri"/>
              <a:ea typeface="Calibri"/>
              <a:cs typeface="Calibri"/>
              <a:sym typeface="Calibri"/>
            </a:endParaRPr>
          </a:p>
        </p:txBody>
      </p:sp>
      <p:sp>
        <p:nvSpPr>
          <p:cNvPr id="137" name="Google Shape;137;p2"/>
          <p:cNvSpPr txBox="1">
            <a:spLocks noGrp="1"/>
          </p:cNvSpPr>
          <p:nvPr>
            <p:ph type="body" idx="1"/>
          </p:nvPr>
        </p:nvSpPr>
        <p:spPr>
          <a:xfrm>
            <a:off x="595923" y="1411550"/>
            <a:ext cx="11238011" cy="5215391"/>
          </a:xfrm>
          <a:prstGeom prst="rect">
            <a:avLst/>
          </a:prstGeom>
          <a:noFill/>
          <a:ln>
            <a:noFill/>
          </a:ln>
        </p:spPr>
        <p:txBody>
          <a:bodyPr spcFirstLastPara="1" wrap="square" lIns="91425" tIns="45700" rIns="91425" bIns="45700" anchor="t" anchorCtr="0">
            <a:normAutofit/>
          </a:bodyPr>
          <a:lstStyle/>
          <a:p>
            <a:pPr marL="584200" indent="-457200">
              <a:spcBef>
                <a:spcPts val="0"/>
              </a:spcBef>
              <a:buSzPts val="2000"/>
            </a:pPr>
            <a:r>
              <a:rPr lang="en-NZ" sz="2600" dirty="0">
                <a:latin typeface="Calibri"/>
                <a:ea typeface="Calibri"/>
                <a:cs typeface="Calibri"/>
                <a:sym typeface="Calibri"/>
              </a:rPr>
              <a:t>New biosecurity challenges for NZ agriculture as climate changes</a:t>
            </a:r>
          </a:p>
          <a:p>
            <a:pPr marL="584200" indent="-457200">
              <a:spcBef>
                <a:spcPts val="0"/>
              </a:spcBef>
              <a:buSzPts val="2000"/>
            </a:pPr>
            <a:r>
              <a:rPr lang="en-NZ" sz="2600" dirty="0">
                <a:latin typeface="Calibri"/>
                <a:ea typeface="Calibri"/>
                <a:cs typeface="Calibri"/>
                <a:sym typeface="Calibri"/>
              </a:rPr>
              <a:t>Increasing trade with SE Asia, India and South America makes NZ vulnerable to sub-tropical invasive species</a:t>
            </a:r>
          </a:p>
          <a:p>
            <a:pPr marL="584200" indent="-457200">
              <a:spcBef>
                <a:spcPts val="0"/>
              </a:spcBef>
              <a:buSzPts val="2000"/>
            </a:pPr>
            <a:endParaRPr lang="en-NZ" sz="2600" dirty="0">
              <a:latin typeface="Calibri"/>
              <a:ea typeface="Calibri"/>
              <a:cs typeface="Calibri"/>
              <a:sym typeface="Calibri"/>
            </a:endParaRPr>
          </a:p>
          <a:p>
            <a:pPr marL="584200" indent="-457200">
              <a:spcBef>
                <a:spcPts val="0"/>
              </a:spcBef>
              <a:buSzPts val="2000"/>
            </a:pPr>
            <a:endParaRPr lang="en-NZ" sz="2600" dirty="0">
              <a:latin typeface="Calibri"/>
              <a:ea typeface="Calibri"/>
              <a:cs typeface="Calibri"/>
              <a:sym typeface="Calibri"/>
            </a:endParaRPr>
          </a:p>
          <a:p>
            <a:pPr marL="584200" indent="-457200">
              <a:spcBef>
                <a:spcPts val="0"/>
              </a:spcBef>
              <a:buSzPts val="2000"/>
            </a:pPr>
            <a:endParaRPr lang="en-NZ" sz="2600" dirty="0">
              <a:latin typeface="Calibri"/>
              <a:ea typeface="Calibri"/>
              <a:cs typeface="Calibri"/>
              <a:sym typeface="Calibri"/>
            </a:endParaRPr>
          </a:p>
          <a:p>
            <a:pPr marL="584200" indent="-457200">
              <a:spcBef>
                <a:spcPts val="0"/>
              </a:spcBef>
              <a:buSzPts val="2000"/>
            </a:pPr>
            <a:r>
              <a:rPr lang="en-NZ" sz="2600" dirty="0">
                <a:latin typeface="Calibri"/>
                <a:ea typeface="Calibri"/>
                <a:cs typeface="Calibri"/>
                <a:sym typeface="Calibri"/>
              </a:rPr>
              <a:t>Of concern are insects already here but not invasive yet</a:t>
            </a:r>
          </a:p>
          <a:p>
            <a:pPr marL="584200" lvl="1" indent="0">
              <a:spcBef>
                <a:spcPts val="0"/>
              </a:spcBef>
              <a:buSzPts val="2000"/>
              <a:buNone/>
            </a:pPr>
            <a:r>
              <a:rPr lang="en-NZ" sz="2200" dirty="0">
                <a:latin typeface="Calibri"/>
                <a:ea typeface="Calibri"/>
                <a:cs typeface="Calibri"/>
                <a:sym typeface="Calibri"/>
              </a:rPr>
              <a:t>e.g. Migratory locusts will swarm at higher temperatures</a:t>
            </a:r>
          </a:p>
          <a:p>
            <a:pPr marL="1041400" lvl="1" indent="-457200">
              <a:spcBef>
                <a:spcPts val="0"/>
              </a:spcBef>
              <a:buSzPts val="2000"/>
            </a:pPr>
            <a:endParaRPr lang="en-NZ" sz="2200" dirty="0">
              <a:latin typeface="Calibri"/>
              <a:ea typeface="Calibri"/>
              <a:cs typeface="Calibri"/>
              <a:sym typeface="Calibri"/>
            </a:endParaRPr>
          </a:p>
          <a:p>
            <a:pPr marL="127000" indent="0">
              <a:spcBef>
                <a:spcPts val="0"/>
              </a:spcBef>
              <a:buSzPts val="2000"/>
              <a:buNone/>
            </a:pPr>
            <a:endParaRPr lang="en-NZ" sz="2600" dirty="0">
              <a:latin typeface="Calibri"/>
              <a:ea typeface="Calibri"/>
              <a:cs typeface="Calibri"/>
              <a:sym typeface="Calibri"/>
            </a:endParaRPr>
          </a:p>
          <a:p>
            <a:pPr marL="584200" indent="-457200">
              <a:spcBef>
                <a:spcPts val="0"/>
              </a:spcBef>
              <a:buSzPts val="2000"/>
            </a:pPr>
            <a:endParaRPr lang="en-NZ" sz="2600" dirty="0">
              <a:latin typeface="Calibri"/>
              <a:ea typeface="Calibri"/>
              <a:cs typeface="Calibri"/>
              <a:sym typeface="Calibri"/>
            </a:endParaRPr>
          </a:p>
          <a:p>
            <a:pPr marL="584200" indent="-457200">
              <a:spcBef>
                <a:spcPts val="0"/>
              </a:spcBef>
              <a:buSzPts val="2000"/>
            </a:pPr>
            <a:r>
              <a:rPr lang="en-NZ" sz="2600" dirty="0">
                <a:latin typeface="Calibri"/>
                <a:ea typeface="Calibri"/>
                <a:cs typeface="Calibri"/>
                <a:sym typeface="Calibri"/>
              </a:rPr>
              <a:t>Plant species may become more weedy (sleeper weeds)</a:t>
            </a:r>
          </a:p>
          <a:p>
            <a:pPr marL="584200" lvl="1" indent="0">
              <a:spcBef>
                <a:spcPts val="0"/>
              </a:spcBef>
              <a:buSzPts val="2000"/>
              <a:buNone/>
            </a:pPr>
            <a:r>
              <a:rPr lang="en-NZ" sz="2200" dirty="0">
                <a:latin typeface="Calibri"/>
                <a:ea typeface="Calibri"/>
                <a:cs typeface="Calibri"/>
                <a:sym typeface="Calibri"/>
              </a:rPr>
              <a:t>e.g. Strawberry guava is a weed in Hawai’i and grown in </a:t>
            </a:r>
          </a:p>
          <a:p>
            <a:pPr marL="584200" lvl="1" indent="0">
              <a:spcBef>
                <a:spcPts val="0"/>
              </a:spcBef>
              <a:buSzPts val="2000"/>
              <a:buNone/>
            </a:pPr>
            <a:r>
              <a:rPr lang="en-NZ" sz="2200" dirty="0">
                <a:latin typeface="Calibri"/>
                <a:ea typeface="Calibri"/>
                <a:cs typeface="Calibri"/>
                <a:sym typeface="Calibri"/>
              </a:rPr>
              <a:t>gardens in North Island</a:t>
            </a:r>
            <a:endParaRPr sz="2200" dirty="0">
              <a:latin typeface="Calibri"/>
              <a:ea typeface="Calibri"/>
              <a:cs typeface="Calibri"/>
              <a:sym typeface="Calibri"/>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28726" y="2285658"/>
            <a:ext cx="2352060" cy="2021605"/>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28726" y="5007006"/>
            <a:ext cx="2079519" cy="1557632"/>
          </a:xfrm>
          <a:prstGeom prst="rect">
            <a:avLst/>
          </a:prstGeom>
        </p:spPr>
      </p:pic>
    </p:spTree>
    <p:extLst>
      <p:ext uri="{BB962C8B-B14F-4D97-AF65-F5344CB8AC3E}">
        <p14:creationId xmlns:p14="http://schemas.microsoft.com/office/powerpoint/2010/main" val="10394122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BD06D2D-7BFB-2C5C-DAA6-828B984D2BC5}"/>
              </a:ext>
            </a:extLst>
          </p:cNvPr>
          <p:cNvSpPr>
            <a:spLocks noGrp="1"/>
          </p:cNvSpPr>
          <p:nvPr>
            <p:ph type="title"/>
          </p:nvPr>
        </p:nvSpPr>
        <p:spPr>
          <a:xfrm>
            <a:off x="595924" y="1"/>
            <a:ext cx="9247872" cy="1002323"/>
          </a:xfrm>
        </p:spPr>
        <p:txBody>
          <a:bodyPr/>
          <a:lstStyle/>
          <a:p>
            <a:r>
              <a:rPr lang="mi-NZ" dirty="0" err="1"/>
              <a:t>New</a:t>
            </a:r>
            <a:r>
              <a:rPr lang="mi-NZ" dirty="0"/>
              <a:t> </a:t>
            </a:r>
            <a:r>
              <a:rPr lang="mi-NZ" dirty="0" err="1"/>
              <a:t>opportunities</a:t>
            </a:r>
            <a:endParaRPr lang="en-NZ" dirty="0"/>
          </a:p>
        </p:txBody>
      </p:sp>
      <p:sp>
        <p:nvSpPr>
          <p:cNvPr id="6" name="TextBox 5">
            <a:extLst>
              <a:ext uri="{FF2B5EF4-FFF2-40B4-BE49-F238E27FC236}">
                <a16:creationId xmlns:a16="http://schemas.microsoft.com/office/drawing/2014/main" id="{3E9C479A-B705-0B3B-47DD-87A90626D038}"/>
              </a:ext>
            </a:extLst>
          </p:cNvPr>
          <p:cNvSpPr txBox="1"/>
          <p:nvPr/>
        </p:nvSpPr>
        <p:spPr>
          <a:xfrm>
            <a:off x="595924" y="1076196"/>
            <a:ext cx="3826689" cy="646331"/>
          </a:xfrm>
          <a:prstGeom prst="rect">
            <a:avLst/>
          </a:prstGeom>
          <a:noFill/>
        </p:spPr>
        <p:txBody>
          <a:bodyPr wrap="none" rtlCol="0">
            <a:spAutoFit/>
          </a:bodyPr>
          <a:lstStyle/>
          <a:p>
            <a:r>
              <a:rPr lang="mi-NZ" sz="3600" dirty="0" err="1"/>
              <a:t>Plant-based</a:t>
            </a:r>
            <a:r>
              <a:rPr lang="mi-NZ" sz="3600" dirty="0"/>
              <a:t> </a:t>
            </a:r>
            <a:r>
              <a:rPr lang="mi-NZ" sz="3600" dirty="0" err="1"/>
              <a:t>milks</a:t>
            </a:r>
            <a:endParaRPr lang="en-NZ" sz="3600" dirty="0"/>
          </a:p>
        </p:txBody>
      </p:sp>
      <p:pic>
        <p:nvPicPr>
          <p:cNvPr id="8" name="Picture 7" descr="A screenshot of a graph&#10;&#10;Description automatically generated with low confidence">
            <a:extLst>
              <a:ext uri="{FF2B5EF4-FFF2-40B4-BE49-F238E27FC236}">
                <a16:creationId xmlns:a16="http://schemas.microsoft.com/office/drawing/2014/main" id="{1B6CD5BE-2620-BEB7-3D22-653C849D19AC}"/>
              </a:ext>
            </a:extLst>
          </p:cNvPr>
          <p:cNvPicPr>
            <a:picLocks noChangeAspect="1"/>
          </p:cNvPicPr>
          <p:nvPr/>
        </p:nvPicPr>
        <p:blipFill>
          <a:blip r:embed="rId2"/>
          <a:stretch>
            <a:fillRect/>
          </a:stretch>
        </p:blipFill>
        <p:spPr>
          <a:xfrm>
            <a:off x="507353" y="1796399"/>
            <a:ext cx="6422794" cy="4533737"/>
          </a:xfrm>
          <a:prstGeom prst="rect">
            <a:avLst/>
          </a:prstGeom>
        </p:spPr>
      </p:pic>
      <p:pic>
        <p:nvPicPr>
          <p:cNvPr id="4098" name="Picture 2" descr="Boring® Oat Milk">
            <a:extLst>
              <a:ext uri="{FF2B5EF4-FFF2-40B4-BE49-F238E27FC236}">
                <a16:creationId xmlns:a16="http://schemas.microsoft.com/office/drawing/2014/main" id="{6F5F765E-0D24-8558-4958-7862D8369C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36262" y="1117488"/>
            <a:ext cx="2196330" cy="219633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61350CF-9152-25D8-0596-5E409E973E14}"/>
              </a:ext>
            </a:extLst>
          </p:cNvPr>
          <p:cNvSpPr txBox="1"/>
          <p:nvPr/>
        </p:nvSpPr>
        <p:spPr>
          <a:xfrm>
            <a:off x="9731868" y="1536860"/>
            <a:ext cx="1952779" cy="707886"/>
          </a:xfrm>
          <a:prstGeom prst="rect">
            <a:avLst/>
          </a:prstGeom>
          <a:noFill/>
        </p:spPr>
        <p:txBody>
          <a:bodyPr wrap="none" rtlCol="0">
            <a:spAutoFit/>
          </a:bodyPr>
          <a:lstStyle/>
          <a:p>
            <a:r>
              <a:rPr lang="mi-NZ" sz="2000" dirty="0"/>
              <a:t>NZ-</a:t>
            </a:r>
            <a:r>
              <a:rPr lang="mi-NZ" sz="2000" dirty="0" err="1"/>
              <a:t>made</a:t>
            </a:r>
            <a:endParaRPr lang="mi-NZ" sz="2000" dirty="0"/>
          </a:p>
          <a:p>
            <a:r>
              <a:rPr lang="mi-NZ" sz="2000" dirty="0" err="1"/>
              <a:t>Launched</a:t>
            </a:r>
            <a:r>
              <a:rPr lang="mi-NZ" sz="2000" dirty="0"/>
              <a:t> 2022</a:t>
            </a:r>
            <a:endParaRPr lang="en-NZ" sz="2000" dirty="0"/>
          </a:p>
        </p:txBody>
      </p:sp>
      <p:pic>
        <p:nvPicPr>
          <p:cNvPr id="4100" name="Picture 4" descr="Otis Oat Milk comes home: New Zealand production to begin">
            <a:extLst>
              <a:ext uri="{FF2B5EF4-FFF2-40B4-BE49-F238E27FC236}">
                <a16:creationId xmlns:a16="http://schemas.microsoft.com/office/drawing/2014/main" id="{05DF74B7-4BFE-0A8C-467B-AB34E71EBA8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43749" y="4260505"/>
            <a:ext cx="4540898" cy="241590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C334F1AA-E00E-1596-0741-3264317C371B}"/>
              </a:ext>
            </a:extLst>
          </p:cNvPr>
          <p:cNvSpPr txBox="1"/>
          <p:nvPr/>
        </p:nvSpPr>
        <p:spPr>
          <a:xfrm>
            <a:off x="7106287" y="3767699"/>
            <a:ext cx="4852610" cy="369332"/>
          </a:xfrm>
          <a:prstGeom prst="rect">
            <a:avLst/>
          </a:prstGeom>
          <a:noFill/>
        </p:spPr>
        <p:txBody>
          <a:bodyPr wrap="none" rtlCol="0">
            <a:spAutoFit/>
          </a:bodyPr>
          <a:lstStyle/>
          <a:p>
            <a:r>
              <a:rPr lang="mi-NZ" sz="1800" dirty="0" err="1"/>
              <a:t>Auckland</a:t>
            </a:r>
            <a:r>
              <a:rPr lang="mi-NZ" sz="1800" dirty="0"/>
              <a:t> </a:t>
            </a:r>
            <a:r>
              <a:rPr lang="mi-NZ" sz="1800" dirty="0" err="1"/>
              <a:t>factory</a:t>
            </a:r>
            <a:r>
              <a:rPr lang="mi-NZ" sz="1800" dirty="0"/>
              <a:t> to </a:t>
            </a:r>
            <a:r>
              <a:rPr lang="mi-NZ" sz="1800" dirty="0" err="1"/>
              <a:t>start</a:t>
            </a:r>
            <a:r>
              <a:rPr lang="mi-NZ" sz="1800" dirty="0"/>
              <a:t> </a:t>
            </a:r>
            <a:r>
              <a:rPr lang="mi-NZ" sz="1800" dirty="0" err="1"/>
              <a:t>production</a:t>
            </a:r>
            <a:r>
              <a:rPr lang="mi-NZ" sz="1800" dirty="0"/>
              <a:t> </a:t>
            </a:r>
            <a:r>
              <a:rPr lang="mi-NZ" sz="1800" dirty="0" err="1"/>
              <a:t>Dec</a:t>
            </a:r>
            <a:r>
              <a:rPr lang="mi-NZ" sz="1800" dirty="0"/>
              <a:t> 2023</a:t>
            </a:r>
            <a:endParaRPr lang="en-NZ" sz="1800" dirty="0"/>
          </a:p>
        </p:txBody>
      </p:sp>
    </p:spTree>
    <p:extLst>
      <p:ext uri="{BB962C8B-B14F-4D97-AF65-F5344CB8AC3E}">
        <p14:creationId xmlns:p14="http://schemas.microsoft.com/office/powerpoint/2010/main" val="42831109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BD06D2D-7BFB-2C5C-DAA6-828B984D2BC5}"/>
              </a:ext>
            </a:extLst>
          </p:cNvPr>
          <p:cNvSpPr>
            <a:spLocks noGrp="1"/>
          </p:cNvSpPr>
          <p:nvPr>
            <p:ph type="title"/>
          </p:nvPr>
        </p:nvSpPr>
        <p:spPr>
          <a:xfrm>
            <a:off x="595924" y="1"/>
            <a:ext cx="9247872" cy="1002323"/>
          </a:xfrm>
        </p:spPr>
        <p:txBody>
          <a:bodyPr/>
          <a:lstStyle/>
          <a:p>
            <a:r>
              <a:rPr lang="mi-NZ" dirty="0" err="1"/>
              <a:t>New</a:t>
            </a:r>
            <a:r>
              <a:rPr lang="mi-NZ" dirty="0"/>
              <a:t> </a:t>
            </a:r>
            <a:r>
              <a:rPr lang="mi-NZ" dirty="0" err="1"/>
              <a:t>opportunities</a:t>
            </a:r>
            <a:endParaRPr lang="en-NZ" dirty="0"/>
          </a:p>
        </p:txBody>
      </p:sp>
      <p:sp>
        <p:nvSpPr>
          <p:cNvPr id="6" name="TextBox 5">
            <a:extLst>
              <a:ext uri="{FF2B5EF4-FFF2-40B4-BE49-F238E27FC236}">
                <a16:creationId xmlns:a16="http://schemas.microsoft.com/office/drawing/2014/main" id="{3E9C479A-B705-0B3B-47DD-87A90626D038}"/>
              </a:ext>
            </a:extLst>
          </p:cNvPr>
          <p:cNvSpPr txBox="1"/>
          <p:nvPr/>
        </p:nvSpPr>
        <p:spPr>
          <a:xfrm>
            <a:off x="595924" y="1076196"/>
            <a:ext cx="4416594" cy="646331"/>
          </a:xfrm>
          <a:prstGeom prst="rect">
            <a:avLst/>
          </a:prstGeom>
          <a:noFill/>
        </p:spPr>
        <p:txBody>
          <a:bodyPr wrap="none" rtlCol="0">
            <a:spAutoFit/>
          </a:bodyPr>
          <a:lstStyle/>
          <a:p>
            <a:r>
              <a:rPr lang="mi-NZ" sz="3600" dirty="0" err="1"/>
              <a:t>Plant-based</a:t>
            </a:r>
            <a:r>
              <a:rPr lang="mi-NZ" sz="3600" dirty="0"/>
              <a:t> </a:t>
            </a:r>
            <a:r>
              <a:rPr lang="mi-NZ" sz="3600" dirty="0" err="1"/>
              <a:t>proteins</a:t>
            </a:r>
            <a:endParaRPr lang="en-NZ" sz="3600" dirty="0"/>
          </a:p>
        </p:txBody>
      </p:sp>
      <p:pic>
        <p:nvPicPr>
          <p:cNvPr id="3" name="Picture 2" descr="A picture containing text, screenshot, number, parallel&#10;&#10;Description automatically generated">
            <a:extLst>
              <a:ext uri="{FF2B5EF4-FFF2-40B4-BE49-F238E27FC236}">
                <a16:creationId xmlns:a16="http://schemas.microsoft.com/office/drawing/2014/main" id="{2E8563B0-E4FC-99AE-DA97-457BC5046B97}"/>
              </a:ext>
            </a:extLst>
          </p:cNvPr>
          <p:cNvPicPr>
            <a:picLocks noChangeAspect="1"/>
          </p:cNvPicPr>
          <p:nvPr/>
        </p:nvPicPr>
        <p:blipFill rotWithShape="1">
          <a:blip r:embed="rId2"/>
          <a:srcRect b="17594"/>
          <a:stretch/>
        </p:blipFill>
        <p:spPr>
          <a:xfrm>
            <a:off x="2956265" y="1624613"/>
            <a:ext cx="7005456" cy="5019075"/>
          </a:xfrm>
          <a:prstGeom prst="rect">
            <a:avLst/>
          </a:prstGeom>
        </p:spPr>
      </p:pic>
      <p:cxnSp>
        <p:nvCxnSpPr>
          <p:cNvPr id="7" name="Straight Arrow Connector 6">
            <a:extLst>
              <a:ext uri="{FF2B5EF4-FFF2-40B4-BE49-F238E27FC236}">
                <a16:creationId xmlns:a16="http://schemas.microsoft.com/office/drawing/2014/main" id="{6EEE8EC9-19E1-FB70-F7DD-DE8E518C8703}"/>
              </a:ext>
            </a:extLst>
          </p:cNvPr>
          <p:cNvCxnSpPr/>
          <p:nvPr/>
        </p:nvCxnSpPr>
        <p:spPr>
          <a:xfrm>
            <a:off x="2448756" y="2494625"/>
            <a:ext cx="541539"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05EC693E-EEBF-3CD4-8DA7-7AB2BCF5C08A}"/>
              </a:ext>
            </a:extLst>
          </p:cNvPr>
          <p:cNvCxnSpPr/>
          <p:nvPr/>
        </p:nvCxnSpPr>
        <p:spPr>
          <a:xfrm>
            <a:off x="2448756" y="2735802"/>
            <a:ext cx="541539"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7B220A9F-E215-81BC-C1A4-0E2DF1A9260D}"/>
              </a:ext>
            </a:extLst>
          </p:cNvPr>
          <p:cNvCxnSpPr/>
          <p:nvPr/>
        </p:nvCxnSpPr>
        <p:spPr>
          <a:xfrm>
            <a:off x="2448756" y="3181165"/>
            <a:ext cx="541539"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12E1DA67-3804-939C-CBA1-FD0E7768C804}"/>
              </a:ext>
            </a:extLst>
          </p:cNvPr>
          <p:cNvCxnSpPr/>
          <p:nvPr/>
        </p:nvCxnSpPr>
        <p:spPr>
          <a:xfrm>
            <a:off x="2448756" y="4006048"/>
            <a:ext cx="541539"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09C2770B-8220-2E6C-9342-C904D9610868}"/>
              </a:ext>
            </a:extLst>
          </p:cNvPr>
          <p:cNvCxnSpPr/>
          <p:nvPr/>
        </p:nvCxnSpPr>
        <p:spPr>
          <a:xfrm>
            <a:off x="2448756" y="2976979"/>
            <a:ext cx="541539"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8EAA56CD-DC31-4916-427E-BDEBD68823A3}"/>
              </a:ext>
            </a:extLst>
          </p:cNvPr>
          <p:cNvCxnSpPr/>
          <p:nvPr/>
        </p:nvCxnSpPr>
        <p:spPr>
          <a:xfrm>
            <a:off x="2448756" y="3599896"/>
            <a:ext cx="541539"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1ECD32B2-82BC-5316-83D5-5CCB0F65C1B9}"/>
              </a:ext>
            </a:extLst>
          </p:cNvPr>
          <p:cNvCxnSpPr/>
          <p:nvPr/>
        </p:nvCxnSpPr>
        <p:spPr>
          <a:xfrm>
            <a:off x="2448756" y="3805561"/>
            <a:ext cx="541539"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521C898B-392C-80F3-5CBD-9B92073DDBC3}"/>
              </a:ext>
            </a:extLst>
          </p:cNvPr>
          <p:cNvCxnSpPr/>
          <p:nvPr/>
        </p:nvCxnSpPr>
        <p:spPr>
          <a:xfrm>
            <a:off x="2448756" y="4463988"/>
            <a:ext cx="541539"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8C59B704-315C-997C-8859-E526C2BB857D}"/>
              </a:ext>
            </a:extLst>
          </p:cNvPr>
          <p:cNvCxnSpPr/>
          <p:nvPr/>
        </p:nvCxnSpPr>
        <p:spPr>
          <a:xfrm>
            <a:off x="2448756" y="5379868"/>
            <a:ext cx="541539" cy="0"/>
          </a:xfrm>
          <a:prstGeom prst="straightConnector1">
            <a:avLst/>
          </a:prstGeom>
          <a:ln w="38100">
            <a:solidFill>
              <a:srgbClr val="92D05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400471C4-9476-FF9D-7ED4-9A5B0ADC3D38}"/>
              </a:ext>
            </a:extLst>
          </p:cNvPr>
          <p:cNvCxnSpPr/>
          <p:nvPr/>
        </p:nvCxnSpPr>
        <p:spPr>
          <a:xfrm>
            <a:off x="2448756" y="3429000"/>
            <a:ext cx="541539"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A54F1580-3692-4A25-5D3F-1075675031F9}"/>
              </a:ext>
            </a:extLst>
          </p:cNvPr>
          <p:cNvCxnSpPr/>
          <p:nvPr/>
        </p:nvCxnSpPr>
        <p:spPr>
          <a:xfrm>
            <a:off x="2448756" y="6038296"/>
            <a:ext cx="541539" cy="0"/>
          </a:xfrm>
          <a:prstGeom prst="straightConnector1">
            <a:avLst/>
          </a:prstGeom>
          <a:ln w="38100">
            <a:solidFill>
              <a:srgbClr val="92D05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7623419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BD06D2D-7BFB-2C5C-DAA6-828B984D2BC5}"/>
              </a:ext>
            </a:extLst>
          </p:cNvPr>
          <p:cNvSpPr>
            <a:spLocks noGrp="1"/>
          </p:cNvSpPr>
          <p:nvPr>
            <p:ph type="title"/>
          </p:nvPr>
        </p:nvSpPr>
        <p:spPr>
          <a:xfrm>
            <a:off x="595924" y="1"/>
            <a:ext cx="9247872" cy="1002323"/>
          </a:xfrm>
        </p:spPr>
        <p:txBody>
          <a:bodyPr/>
          <a:lstStyle/>
          <a:p>
            <a:r>
              <a:rPr lang="mi-NZ" dirty="0" err="1"/>
              <a:t>New</a:t>
            </a:r>
            <a:r>
              <a:rPr lang="mi-NZ" dirty="0"/>
              <a:t> </a:t>
            </a:r>
            <a:r>
              <a:rPr lang="mi-NZ" dirty="0" err="1"/>
              <a:t>opportunities</a:t>
            </a:r>
            <a:endParaRPr lang="en-NZ" dirty="0"/>
          </a:p>
        </p:txBody>
      </p:sp>
      <p:sp>
        <p:nvSpPr>
          <p:cNvPr id="6" name="TextBox 5">
            <a:extLst>
              <a:ext uri="{FF2B5EF4-FFF2-40B4-BE49-F238E27FC236}">
                <a16:creationId xmlns:a16="http://schemas.microsoft.com/office/drawing/2014/main" id="{3E9C479A-B705-0B3B-47DD-87A90626D038}"/>
              </a:ext>
            </a:extLst>
          </p:cNvPr>
          <p:cNvSpPr txBox="1"/>
          <p:nvPr/>
        </p:nvSpPr>
        <p:spPr>
          <a:xfrm>
            <a:off x="595924" y="1076196"/>
            <a:ext cx="6135013" cy="646331"/>
          </a:xfrm>
          <a:prstGeom prst="rect">
            <a:avLst/>
          </a:prstGeom>
          <a:noFill/>
        </p:spPr>
        <p:txBody>
          <a:bodyPr wrap="none" rtlCol="0">
            <a:spAutoFit/>
          </a:bodyPr>
          <a:lstStyle/>
          <a:p>
            <a:r>
              <a:rPr lang="mi-NZ" sz="3600" dirty="0" err="1"/>
              <a:t>Plant-based</a:t>
            </a:r>
            <a:r>
              <a:rPr lang="mi-NZ" sz="3600" dirty="0"/>
              <a:t> </a:t>
            </a:r>
            <a:r>
              <a:rPr lang="mi-NZ" sz="3600" dirty="0" err="1"/>
              <a:t>meat</a:t>
            </a:r>
            <a:r>
              <a:rPr lang="mi-NZ" sz="3600" dirty="0"/>
              <a:t> </a:t>
            </a:r>
            <a:r>
              <a:rPr lang="mi-NZ" sz="3600" dirty="0" err="1"/>
              <a:t>substitutes</a:t>
            </a:r>
            <a:endParaRPr lang="en-NZ" sz="3600" dirty="0"/>
          </a:p>
        </p:txBody>
      </p:sp>
      <p:pic>
        <p:nvPicPr>
          <p:cNvPr id="5122" name="Picture 2">
            <a:extLst>
              <a:ext uri="{FF2B5EF4-FFF2-40B4-BE49-F238E27FC236}">
                <a16:creationId xmlns:a16="http://schemas.microsoft.com/office/drawing/2014/main" id="{6118785D-E41D-E241-E385-8E6B1C29685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5204" t="13864" r="16198" b="14785"/>
          <a:stretch/>
        </p:blipFill>
        <p:spPr bwMode="auto">
          <a:xfrm>
            <a:off x="745725" y="1857687"/>
            <a:ext cx="3266982" cy="2405849"/>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Sunfed® Bull Free Beef™ Raw Prime Diced">
            <a:extLst>
              <a:ext uri="{FF2B5EF4-FFF2-40B4-BE49-F238E27FC236}">
                <a16:creationId xmlns:a16="http://schemas.microsoft.com/office/drawing/2014/main" id="{7635FA01-FFEE-7F4E-021A-769470F072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38358" y="1482605"/>
            <a:ext cx="4983138" cy="3156012"/>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How to Cook Sunfed Chicken Free Chicken by a Masterchef">
            <a:extLst>
              <a:ext uri="{FF2B5EF4-FFF2-40B4-BE49-F238E27FC236}">
                <a16:creationId xmlns:a16="http://schemas.microsoft.com/office/drawing/2014/main" id="{F40945F6-F4D3-BE41-98B3-D528B8F385E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30937" y="2910280"/>
            <a:ext cx="5832629" cy="3451732"/>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Garden Guides | How to Grow Yellow Split Peas">
            <a:extLst>
              <a:ext uri="{FF2B5EF4-FFF2-40B4-BE49-F238E27FC236}">
                <a16:creationId xmlns:a16="http://schemas.microsoft.com/office/drawing/2014/main" id="{1BA31F42-EF52-ECCA-1A69-F6E9E1AB901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5725" y="4323939"/>
            <a:ext cx="3057110" cy="2038073"/>
          </a:xfrm>
          <a:prstGeom prst="rect">
            <a:avLst/>
          </a:prstGeom>
          <a:noFill/>
          <a:extLst>
            <a:ext uri="{909E8E84-426E-40DD-AFC4-6F175D3DCCD1}">
              <a14:hiddenFill xmlns:a14="http://schemas.microsoft.com/office/drawing/2010/main">
                <a:solidFill>
                  <a:srgbClr val="FFFFFF"/>
                </a:solidFill>
              </a14:hiddenFill>
            </a:ext>
          </a:extLst>
        </p:spPr>
      </p:pic>
      <p:pic>
        <p:nvPicPr>
          <p:cNvPr id="5130" name="Picture 10" descr="GoodMills &amp; Equinom to breed high-protein functional yellow pea variety  using AI">
            <a:extLst>
              <a:ext uri="{FF2B5EF4-FFF2-40B4-BE49-F238E27FC236}">
                <a16:creationId xmlns:a16="http://schemas.microsoft.com/office/drawing/2014/main" id="{2B6C961F-DDA4-A997-0E71-ED65FC09DCD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6200000">
            <a:off x="3951690" y="4451242"/>
            <a:ext cx="2161486" cy="21614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75307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E450DA2-7911-E8EF-DEDC-156A1B12A34A}"/>
              </a:ext>
            </a:extLst>
          </p:cNvPr>
          <p:cNvSpPr>
            <a:spLocks noGrp="1"/>
          </p:cNvSpPr>
          <p:nvPr>
            <p:ph type="title"/>
          </p:nvPr>
        </p:nvSpPr>
        <p:spPr/>
        <p:txBody>
          <a:bodyPr/>
          <a:lstStyle/>
          <a:p>
            <a:r>
              <a:rPr lang="mi-NZ" dirty="0" err="1"/>
              <a:t>Outline</a:t>
            </a:r>
            <a:r>
              <a:rPr lang="mi-NZ" dirty="0"/>
              <a:t> </a:t>
            </a:r>
            <a:endParaRPr lang="en-NZ" dirty="0"/>
          </a:p>
        </p:txBody>
      </p:sp>
      <p:sp>
        <p:nvSpPr>
          <p:cNvPr id="5" name="Text Placeholder 4">
            <a:extLst>
              <a:ext uri="{FF2B5EF4-FFF2-40B4-BE49-F238E27FC236}">
                <a16:creationId xmlns:a16="http://schemas.microsoft.com/office/drawing/2014/main" id="{DA33DD59-3431-A896-ED65-1E8B9B3B8A5F}"/>
              </a:ext>
            </a:extLst>
          </p:cNvPr>
          <p:cNvSpPr>
            <a:spLocks noGrp="1"/>
          </p:cNvSpPr>
          <p:nvPr>
            <p:ph type="body" idx="1"/>
          </p:nvPr>
        </p:nvSpPr>
        <p:spPr>
          <a:xfrm>
            <a:off x="457243" y="1125396"/>
            <a:ext cx="10515600" cy="4351338"/>
          </a:xfrm>
        </p:spPr>
        <p:txBody>
          <a:bodyPr/>
          <a:lstStyle/>
          <a:p>
            <a:r>
              <a:rPr lang="mi-NZ" dirty="0" err="1"/>
              <a:t>Climate</a:t>
            </a:r>
            <a:r>
              <a:rPr lang="mi-NZ" dirty="0"/>
              <a:t> </a:t>
            </a:r>
            <a:r>
              <a:rPr lang="mi-NZ" dirty="0" err="1"/>
              <a:t>projections</a:t>
            </a:r>
            <a:r>
              <a:rPr lang="mi-NZ" dirty="0"/>
              <a:t> for Aotearoa – </a:t>
            </a:r>
            <a:r>
              <a:rPr lang="mi-NZ" dirty="0" err="1"/>
              <a:t>New</a:t>
            </a:r>
            <a:r>
              <a:rPr lang="mi-NZ" dirty="0"/>
              <a:t> </a:t>
            </a:r>
            <a:r>
              <a:rPr lang="mi-NZ" dirty="0" err="1"/>
              <a:t>Zealand</a:t>
            </a:r>
            <a:endParaRPr lang="mi-NZ" dirty="0"/>
          </a:p>
          <a:p>
            <a:r>
              <a:rPr lang="mi-NZ" dirty="0" err="1"/>
              <a:t>Impacts</a:t>
            </a:r>
            <a:r>
              <a:rPr lang="mi-NZ" dirty="0"/>
              <a:t> </a:t>
            </a:r>
            <a:r>
              <a:rPr lang="mi-NZ" dirty="0" err="1"/>
              <a:t>on</a:t>
            </a:r>
            <a:r>
              <a:rPr lang="mi-NZ" dirty="0"/>
              <a:t> </a:t>
            </a:r>
            <a:r>
              <a:rPr lang="mi-NZ" dirty="0" err="1"/>
              <a:t>ag</a:t>
            </a:r>
            <a:r>
              <a:rPr lang="mi-NZ" dirty="0"/>
              <a:t>, </a:t>
            </a:r>
            <a:r>
              <a:rPr lang="mi-NZ" dirty="0" err="1"/>
              <a:t>hort</a:t>
            </a:r>
            <a:r>
              <a:rPr lang="mi-NZ" dirty="0"/>
              <a:t> and </a:t>
            </a:r>
            <a:r>
              <a:rPr lang="mi-NZ" dirty="0" err="1"/>
              <a:t>aquaculture</a:t>
            </a:r>
            <a:endParaRPr lang="mi-NZ" dirty="0"/>
          </a:p>
          <a:p>
            <a:r>
              <a:rPr lang="mi-NZ" dirty="0" err="1"/>
              <a:t>Unavoidable</a:t>
            </a:r>
            <a:r>
              <a:rPr lang="mi-NZ" dirty="0"/>
              <a:t> </a:t>
            </a:r>
            <a:r>
              <a:rPr lang="mi-NZ" dirty="0" err="1"/>
              <a:t>changes</a:t>
            </a:r>
            <a:endParaRPr lang="mi-NZ" dirty="0"/>
          </a:p>
          <a:p>
            <a:r>
              <a:rPr lang="mi-NZ" dirty="0" err="1"/>
              <a:t>New</a:t>
            </a:r>
            <a:r>
              <a:rPr lang="mi-NZ" dirty="0"/>
              <a:t> </a:t>
            </a:r>
            <a:r>
              <a:rPr lang="mi-NZ" dirty="0" err="1"/>
              <a:t>opportunities</a:t>
            </a:r>
            <a:endParaRPr lang="en-NZ" dirty="0"/>
          </a:p>
        </p:txBody>
      </p:sp>
      <p:pic>
        <p:nvPicPr>
          <p:cNvPr id="1026" name="Picture 2">
            <a:extLst>
              <a:ext uri="{FF2B5EF4-FFF2-40B4-BE49-F238E27FC236}">
                <a16:creationId xmlns:a16="http://schemas.microsoft.com/office/drawing/2014/main" id="{F868081C-7796-9247-CC6E-F532ADC5BE3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13393" y="1945146"/>
            <a:ext cx="3421364" cy="227985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Mussels are grown attached to ropes in clean open water with a good tidal flow. Supreme water quality is important, because the bivalves will filter out and accumulate any particulate contaminants, such as algae from toxic blooms or bacteria and viruses washed from nearby land.">
            <a:extLst>
              <a:ext uri="{FF2B5EF4-FFF2-40B4-BE49-F238E27FC236}">
                <a16:creationId xmlns:a16="http://schemas.microsoft.com/office/drawing/2014/main" id="{312FD6D9-E433-268F-E3F3-4F18EC88189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44" y="3743723"/>
            <a:ext cx="4407720" cy="293395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Pick Hawke's Bay - Latest News">
            <a:extLst>
              <a:ext uri="{FF2B5EF4-FFF2-40B4-BE49-F238E27FC236}">
                <a16:creationId xmlns:a16="http://schemas.microsoft.com/office/drawing/2014/main" id="{89E5F160-583F-1B50-148B-D29CB7A59AB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a:stretch/>
        </p:blipFill>
        <p:spPr bwMode="auto">
          <a:xfrm flipH="1">
            <a:off x="6875384" y="4492101"/>
            <a:ext cx="4859372" cy="2204251"/>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Wilkins Farming | | Small seeds, grain and brassicas">
            <a:extLst>
              <a:ext uri="{FF2B5EF4-FFF2-40B4-BE49-F238E27FC236}">
                <a16:creationId xmlns:a16="http://schemas.microsoft.com/office/drawing/2014/main" id="{345F513E-FDD0-D205-8E19-C61E15D5992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51632" y="3079225"/>
            <a:ext cx="4888638" cy="22915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381131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BD06D2D-7BFB-2C5C-DAA6-828B984D2BC5}"/>
              </a:ext>
            </a:extLst>
          </p:cNvPr>
          <p:cNvSpPr>
            <a:spLocks noGrp="1"/>
          </p:cNvSpPr>
          <p:nvPr>
            <p:ph type="title"/>
          </p:nvPr>
        </p:nvSpPr>
        <p:spPr>
          <a:xfrm>
            <a:off x="595924" y="1"/>
            <a:ext cx="9247872" cy="1002323"/>
          </a:xfrm>
        </p:spPr>
        <p:txBody>
          <a:bodyPr/>
          <a:lstStyle/>
          <a:p>
            <a:r>
              <a:rPr lang="mi-NZ" dirty="0" err="1"/>
              <a:t>New</a:t>
            </a:r>
            <a:r>
              <a:rPr lang="mi-NZ" dirty="0"/>
              <a:t> </a:t>
            </a:r>
            <a:r>
              <a:rPr lang="mi-NZ" dirty="0" err="1"/>
              <a:t>opportunities</a:t>
            </a:r>
            <a:endParaRPr lang="en-NZ" dirty="0"/>
          </a:p>
        </p:txBody>
      </p:sp>
      <p:sp>
        <p:nvSpPr>
          <p:cNvPr id="6" name="TextBox 5">
            <a:extLst>
              <a:ext uri="{FF2B5EF4-FFF2-40B4-BE49-F238E27FC236}">
                <a16:creationId xmlns:a16="http://schemas.microsoft.com/office/drawing/2014/main" id="{3E9C479A-B705-0B3B-47DD-87A90626D038}"/>
              </a:ext>
            </a:extLst>
          </p:cNvPr>
          <p:cNvSpPr txBox="1"/>
          <p:nvPr/>
        </p:nvSpPr>
        <p:spPr>
          <a:xfrm>
            <a:off x="595924" y="1076196"/>
            <a:ext cx="5211683" cy="646331"/>
          </a:xfrm>
          <a:prstGeom prst="rect">
            <a:avLst/>
          </a:prstGeom>
          <a:noFill/>
        </p:spPr>
        <p:txBody>
          <a:bodyPr wrap="none" rtlCol="0">
            <a:spAutoFit/>
          </a:bodyPr>
          <a:lstStyle/>
          <a:p>
            <a:r>
              <a:rPr lang="mi-NZ" sz="3600" dirty="0" err="1"/>
              <a:t>Regenerative</a:t>
            </a:r>
            <a:r>
              <a:rPr lang="mi-NZ" sz="3600" dirty="0"/>
              <a:t> </a:t>
            </a:r>
            <a:r>
              <a:rPr lang="mi-NZ" sz="3600" dirty="0" err="1"/>
              <a:t>agriculture</a:t>
            </a:r>
            <a:endParaRPr lang="en-NZ" sz="3600" dirty="0"/>
          </a:p>
        </p:txBody>
      </p:sp>
      <p:pic>
        <p:nvPicPr>
          <p:cNvPr id="9" name="Picture 8">
            <a:extLst>
              <a:ext uri="{FF2B5EF4-FFF2-40B4-BE49-F238E27FC236}">
                <a16:creationId xmlns:a16="http://schemas.microsoft.com/office/drawing/2014/main" id="{54FA8A13-A85E-3783-AA8E-D3EAEBBEB14E}"/>
              </a:ext>
            </a:extLst>
          </p:cNvPr>
          <p:cNvPicPr>
            <a:picLocks noChangeAspect="1"/>
          </p:cNvPicPr>
          <p:nvPr/>
        </p:nvPicPr>
        <p:blipFill rotWithShape="1">
          <a:blip r:embed="rId2"/>
          <a:srcRect l="39143" t="17697" r="44592" b="9513"/>
          <a:stretch/>
        </p:blipFill>
        <p:spPr bwMode="auto">
          <a:xfrm>
            <a:off x="6096000" y="1002324"/>
            <a:ext cx="6096000" cy="5113538"/>
          </a:xfrm>
          <a:prstGeom prst="rect">
            <a:avLst/>
          </a:prstGeom>
          <a:ln>
            <a:noFill/>
          </a:ln>
          <a:extLst>
            <a:ext uri="{53640926-AAD7-44D8-BBD7-CCE9431645EC}">
              <a14:shadowObscured xmlns:a14="http://schemas.microsoft.com/office/drawing/2010/main"/>
            </a:ext>
          </a:extLst>
        </p:spPr>
      </p:pic>
      <p:sp>
        <p:nvSpPr>
          <p:cNvPr id="10" name="TextBox 9">
            <a:extLst>
              <a:ext uri="{FF2B5EF4-FFF2-40B4-BE49-F238E27FC236}">
                <a16:creationId xmlns:a16="http://schemas.microsoft.com/office/drawing/2014/main" id="{DE004687-A664-8DA2-C117-D3880DBEC53F}"/>
              </a:ext>
            </a:extLst>
          </p:cNvPr>
          <p:cNvSpPr txBox="1"/>
          <p:nvPr/>
        </p:nvSpPr>
        <p:spPr>
          <a:xfrm>
            <a:off x="595924" y="1799146"/>
            <a:ext cx="5580374" cy="2862322"/>
          </a:xfrm>
          <a:prstGeom prst="rect">
            <a:avLst/>
          </a:prstGeom>
          <a:noFill/>
        </p:spPr>
        <p:txBody>
          <a:bodyPr wrap="none" rtlCol="0">
            <a:spAutoFit/>
          </a:bodyPr>
          <a:lstStyle/>
          <a:p>
            <a:r>
              <a:rPr lang="mi-NZ" sz="2000" dirty="0" err="1"/>
              <a:t>Not</a:t>
            </a:r>
            <a:r>
              <a:rPr lang="mi-NZ" sz="2000" dirty="0"/>
              <a:t> “one </a:t>
            </a:r>
            <a:r>
              <a:rPr lang="mi-NZ" sz="2000" dirty="0" err="1"/>
              <a:t>size</a:t>
            </a:r>
            <a:r>
              <a:rPr lang="mi-NZ" sz="2000" dirty="0"/>
              <a:t> </a:t>
            </a:r>
            <a:r>
              <a:rPr lang="mi-NZ" sz="2000" dirty="0" err="1"/>
              <a:t>fits</a:t>
            </a:r>
            <a:r>
              <a:rPr lang="mi-NZ" sz="2000" dirty="0"/>
              <a:t> </a:t>
            </a:r>
            <a:r>
              <a:rPr lang="mi-NZ" sz="2000" dirty="0" err="1"/>
              <a:t>all</a:t>
            </a:r>
            <a:r>
              <a:rPr lang="mi-NZ" sz="2000" dirty="0"/>
              <a:t>”</a:t>
            </a:r>
          </a:p>
          <a:p>
            <a:r>
              <a:rPr lang="mi-NZ" sz="2000" dirty="0" err="1"/>
              <a:t>Practices</a:t>
            </a:r>
            <a:r>
              <a:rPr lang="mi-NZ" sz="2000" dirty="0"/>
              <a:t> </a:t>
            </a:r>
            <a:r>
              <a:rPr lang="mi-NZ" sz="2000" dirty="0" err="1"/>
              <a:t>that</a:t>
            </a:r>
            <a:r>
              <a:rPr lang="mi-NZ" sz="2000" dirty="0"/>
              <a:t> </a:t>
            </a:r>
            <a:r>
              <a:rPr lang="mi-NZ" sz="2000" dirty="0" err="1"/>
              <a:t>enhance</a:t>
            </a:r>
            <a:r>
              <a:rPr lang="mi-NZ" sz="2000" dirty="0"/>
              <a:t> and </a:t>
            </a:r>
            <a:r>
              <a:rPr lang="mi-NZ" sz="2000" dirty="0" err="1"/>
              <a:t>restore</a:t>
            </a:r>
            <a:r>
              <a:rPr lang="mi-NZ" sz="2000" dirty="0"/>
              <a:t> </a:t>
            </a:r>
            <a:r>
              <a:rPr lang="mi-NZ" sz="2000" dirty="0" err="1"/>
              <a:t>ecosystems</a:t>
            </a:r>
            <a:endParaRPr lang="mi-NZ" sz="2000" dirty="0"/>
          </a:p>
          <a:p>
            <a:endParaRPr lang="en-NZ" sz="2000" dirty="0"/>
          </a:p>
          <a:p>
            <a:r>
              <a:rPr lang="en-NZ" sz="2000" dirty="0"/>
              <a:t>Holistic thinking</a:t>
            </a:r>
          </a:p>
          <a:p>
            <a:r>
              <a:rPr lang="en-NZ" sz="2000" dirty="0"/>
              <a:t>Working with biophysical systems</a:t>
            </a:r>
          </a:p>
          <a:p>
            <a:endParaRPr lang="en-NZ" sz="2000" dirty="0"/>
          </a:p>
          <a:p>
            <a:r>
              <a:rPr lang="en-NZ" sz="2000" dirty="0"/>
              <a:t>Long-term ecological benefits</a:t>
            </a:r>
          </a:p>
          <a:p>
            <a:r>
              <a:rPr lang="en-NZ" sz="2000" b="1" i="1" dirty="0"/>
              <a:t>May</a:t>
            </a:r>
            <a:r>
              <a:rPr lang="en-NZ" sz="2000" dirty="0"/>
              <a:t> increase productivity and profitability</a:t>
            </a:r>
          </a:p>
          <a:p>
            <a:endParaRPr lang="en-NZ" sz="2000" dirty="0"/>
          </a:p>
        </p:txBody>
      </p:sp>
      <p:sp>
        <p:nvSpPr>
          <p:cNvPr id="11" name="TextBox 10">
            <a:extLst>
              <a:ext uri="{FF2B5EF4-FFF2-40B4-BE49-F238E27FC236}">
                <a16:creationId xmlns:a16="http://schemas.microsoft.com/office/drawing/2014/main" id="{AD97938A-ADFD-BE86-1B0C-900043E4DC4C}"/>
              </a:ext>
            </a:extLst>
          </p:cNvPr>
          <p:cNvSpPr txBox="1"/>
          <p:nvPr/>
        </p:nvSpPr>
        <p:spPr>
          <a:xfrm>
            <a:off x="595924" y="5677131"/>
            <a:ext cx="9559027" cy="1015663"/>
          </a:xfrm>
          <a:prstGeom prst="rect">
            <a:avLst/>
          </a:prstGeom>
          <a:noFill/>
        </p:spPr>
        <p:txBody>
          <a:bodyPr wrap="none" rtlCol="0">
            <a:spAutoFit/>
          </a:bodyPr>
          <a:lstStyle/>
          <a:p>
            <a:r>
              <a:rPr lang="mi-NZ" sz="3200" i="1" dirty="0" err="1">
                <a:solidFill>
                  <a:srgbClr val="FF0000"/>
                </a:solidFill>
              </a:rPr>
              <a:t>Must</a:t>
            </a:r>
            <a:r>
              <a:rPr lang="mi-NZ" sz="3200" i="1" dirty="0">
                <a:solidFill>
                  <a:srgbClr val="FF0000"/>
                </a:solidFill>
              </a:rPr>
              <a:t> </a:t>
            </a:r>
            <a:r>
              <a:rPr lang="mi-NZ" sz="3200" i="1" dirty="0" err="1">
                <a:solidFill>
                  <a:srgbClr val="FF0000"/>
                </a:solidFill>
              </a:rPr>
              <a:t>be</a:t>
            </a:r>
            <a:r>
              <a:rPr lang="mi-NZ" sz="3200" i="1" dirty="0">
                <a:solidFill>
                  <a:srgbClr val="FF0000"/>
                </a:solidFill>
              </a:rPr>
              <a:t> </a:t>
            </a:r>
            <a:r>
              <a:rPr lang="mi-NZ" sz="3200" i="1" dirty="0" err="1">
                <a:solidFill>
                  <a:srgbClr val="FF0000"/>
                </a:solidFill>
              </a:rPr>
              <a:t>place-based</a:t>
            </a:r>
            <a:endParaRPr lang="mi-NZ" sz="3200" i="1" dirty="0">
              <a:solidFill>
                <a:srgbClr val="FF0000"/>
              </a:solidFill>
            </a:endParaRPr>
          </a:p>
          <a:p>
            <a:r>
              <a:rPr lang="mi-NZ" dirty="0">
                <a:solidFill>
                  <a:schemeClr val="tx1"/>
                </a:solidFill>
              </a:rPr>
              <a:t>https://ourlandandwater.nz/wp-content/uploads/2022/12/Regenerative-Agriculture-Value-Proposition-FINAL.pdf</a:t>
            </a:r>
          </a:p>
          <a:p>
            <a:r>
              <a:rPr lang="en-NZ" dirty="0">
                <a:solidFill>
                  <a:schemeClr val="tx1"/>
                </a:solidFill>
              </a:rPr>
              <a:t>https://ourlandandwater.nz/outputs/place-based-approaches-to-assessing-the-impact-of-regenerative-agriculture-in-nz/</a:t>
            </a:r>
          </a:p>
        </p:txBody>
      </p:sp>
      <p:sp>
        <p:nvSpPr>
          <p:cNvPr id="2" name="TextBox 1">
            <a:extLst>
              <a:ext uri="{FF2B5EF4-FFF2-40B4-BE49-F238E27FC236}">
                <a16:creationId xmlns:a16="http://schemas.microsoft.com/office/drawing/2014/main" id="{9EC21F25-C8E9-E782-7E90-0ED44637D3B0}"/>
              </a:ext>
            </a:extLst>
          </p:cNvPr>
          <p:cNvSpPr txBox="1"/>
          <p:nvPr/>
        </p:nvSpPr>
        <p:spPr>
          <a:xfrm>
            <a:off x="595924" y="4430885"/>
            <a:ext cx="4979253" cy="1077218"/>
          </a:xfrm>
          <a:prstGeom prst="rect">
            <a:avLst/>
          </a:prstGeom>
          <a:noFill/>
        </p:spPr>
        <p:txBody>
          <a:bodyPr wrap="square" rtlCol="0">
            <a:spAutoFit/>
          </a:bodyPr>
          <a:lstStyle/>
          <a:p>
            <a:r>
              <a:rPr lang="mi-NZ" sz="3200" i="1" dirty="0" err="1">
                <a:solidFill>
                  <a:srgbClr val="FF0000"/>
                </a:solidFill>
              </a:rPr>
              <a:t>Limited</a:t>
            </a:r>
            <a:r>
              <a:rPr lang="mi-NZ" sz="3200" i="1" dirty="0">
                <a:solidFill>
                  <a:srgbClr val="FF0000"/>
                </a:solidFill>
              </a:rPr>
              <a:t> </a:t>
            </a:r>
            <a:r>
              <a:rPr lang="mi-NZ" sz="3200" i="1" dirty="0" err="1">
                <a:solidFill>
                  <a:srgbClr val="FF0000"/>
                </a:solidFill>
              </a:rPr>
              <a:t>published</a:t>
            </a:r>
            <a:r>
              <a:rPr lang="mi-NZ" sz="3200" i="1" dirty="0">
                <a:solidFill>
                  <a:srgbClr val="FF0000"/>
                </a:solidFill>
              </a:rPr>
              <a:t> </a:t>
            </a:r>
            <a:r>
              <a:rPr lang="mi-NZ" sz="3200" i="1" dirty="0" err="1">
                <a:solidFill>
                  <a:srgbClr val="FF0000"/>
                </a:solidFill>
              </a:rPr>
              <a:t>data</a:t>
            </a:r>
            <a:r>
              <a:rPr lang="mi-NZ" sz="3200" i="1" dirty="0">
                <a:solidFill>
                  <a:srgbClr val="FF0000"/>
                </a:solidFill>
              </a:rPr>
              <a:t> </a:t>
            </a:r>
            <a:r>
              <a:rPr lang="mi-NZ" sz="3200" i="1" dirty="0" err="1">
                <a:solidFill>
                  <a:srgbClr val="FF0000"/>
                </a:solidFill>
              </a:rPr>
              <a:t>on</a:t>
            </a:r>
            <a:r>
              <a:rPr lang="mi-NZ" sz="3200" i="1" dirty="0">
                <a:solidFill>
                  <a:srgbClr val="FF0000"/>
                </a:solidFill>
              </a:rPr>
              <a:t> </a:t>
            </a:r>
            <a:r>
              <a:rPr lang="mi-NZ" sz="3200" i="1" dirty="0" err="1">
                <a:solidFill>
                  <a:srgbClr val="FF0000"/>
                </a:solidFill>
              </a:rPr>
              <a:t>outcomes</a:t>
            </a:r>
            <a:r>
              <a:rPr lang="mi-NZ" sz="3200" i="1" dirty="0">
                <a:solidFill>
                  <a:srgbClr val="FF0000"/>
                </a:solidFill>
              </a:rPr>
              <a:t> for NZ</a:t>
            </a:r>
            <a:endParaRPr lang="en-NZ" sz="3200" i="1" dirty="0">
              <a:solidFill>
                <a:srgbClr val="FF0000"/>
              </a:solidFill>
            </a:endParaRPr>
          </a:p>
        </p:txBody>
      </p:sp>
    </p:spTree>
    <p:extLst>
      <p:ext uri="{BB962C8B-B14F-4D97-AF65-F5344CB8AC3E}">
        <p14:creationId xmlns:p14="http://schemas.microsoft.com/office/powerpoint/2010/main" val="59448110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64CBA8E-25B9-DEF3-26ED-8E47FE742FFC}"/>
              </a:ext>
            </a:extLst>
          </p:cNvPr>
          <p:cNvSpPr>
            <a:spLocks noGrp="1"/>
          </p:cNvSpPr>
          <p:nvPr>
            <p:ph type="title"/>
          </p:nvPr>
        </p:nvSpPr>
        <p:spPr/>
        <p:txBody>
          <a:bodyPr/>
          <a:lstStyle/>
          <a:p>
            <a:r>
              <a:rPr lang="mi-NZ" sz="2800" dirty="0" err="1">
                <a:solidFill>
                  <a:schemeClr val="bg1"/>
                </a:solidFill>
              </a:rPr>
              <a:t>New</a:t>
            </a:r>
            <a:r>
              <a:rPr lang="mi-NZ" sz="2800" dirty="0">
                <a:solidFill>
                  <a:schemeClr val="bg1"/>
                </a:solidFill>
              </a:rPr>
              <a:t> </a:t>
            </a:r>
            <a:r>
              <a:rPr lang="mi-NZ" sz="2800" dirty="0" err="1">
                <a:solidFill>
                  <a:schemeClr val="bg1"/>
                </a:solidFill>
              </a:rPr>
              <a:t>opportunities</a:t>
            </a:r>
            <a:r>
              <a:rPr lang="mi-NZ" sz="2800" dirty="0">
                <a:solidFill>
                  <a:schemeClr val="bg1"/>
                </a:solidFill>
              </a:rPr>
              <a:t>:</a:t>
            </a:r>
            <a:br>
              <a:rPr lang="mi-NZ" sz="2800" dirty="0">
                <a:solidFill>
                  <a:schemeClr val="bg1"/>
                </a:solidFill>
              </a:rPr>
            </a:br>
            <a:r>
              <a:rPr lang="mi-NZ" sz="2800" dirty="0" err="1">
                <a:solidFill>
                  <a:schemeClr val="bg1"/>
                </a:solidFill>
              </a:rPr>
              <a:t>regenerative</a:t>
            </a:r>
            <a:r>
              <a:rPr lang="mi-NZ" sz="2800" dirty="0">
                <a:solidFill>
                  <a:schemeClr val="bg1"/>
                </a:solidFill>
              </a:rPr>
              <a:t> </a:t>
            </a:r>
            <a:r>
              <a:rPr lang="mi-NZ" sz="2800" dirty="0" err="1">
                <a:solidFill>
                  <a:schemeClr val="bg1"/>
                </a:solidFill>
              </a:rPr>
              <a:t>agriculture</a:t>
            </a:r>
            <a:r>
              <a:rPr lang="mi-NZ" sz="2800" dirty="0">
                <a:solidFill>
                  <a:schemeClr val="bg1"/>
                </a:solidFill>
              </a:rPr>
              <a:t> </a:t>
            </a:r>
            <a:r>
              <a:rPr lang="mi-NZ" sz="2800" dirty="0" err="1">
                <a:solidFill>
                  <a:schemeClr val="bg1"/>
                </a:solidFill>
              </a:rPr>
              <a:t>in</a:t>
            </a:r>
            <a:r>
              <a:rPr lang="mi-NZ" sz="2800" dirty="0">
                <a:solidFill>
                  <a:schemeClr val="bg1"/>
                </a:solidFill>
              </a:rPr>
              <a:t> Aotearoa</a:t>
            </a:r>
            <a:endParaRPr lang="en-NZ" sz="2800" dirty="0"/>
          </a:p>
        </p:txBody>
      </p:sp>
      <p:sp>
        <p:nvSpPr>
          <p:cNvPr id="5" name="Text Placeholder 4">
            <a:extLst>
              <a:ext uri="{FF2B5EF4-FFF2-40B4-BE49-F238E27FC236}">
                <a16:creationId xmlns:a16="http://schemas.microsoft.com/office/drawing/2014/main" id="{24DE9021-FC93-AC7A-27C5-DA3F1EED94F7}"/>
              </a:ext>
            </a:extLst>
          </p:cNvPr>
          <p:cNvSpPr>
            <a:spLocks noGrp="1"/>
          </p:cNvSpPr>
          <p:nvPr>
            <p:ph type="body" idx="1"/>
          </p:nvPr>
        </p:nvSpPr>
        <p:spPr>
          <a:xfrm>
            <a:off x="595924" y="1205265"/>
            <a:ext cx="10515600" cy="2223735"/>
          </a:xfrm>
        </p:spPr>
        <p:txBody>
          <a:bodyPr>
            <a:normAutofit fontScale="92500"/>
          </a:bodyPr>
          <a:lstStyle/>
          <a:p>
            <a:r>
              <a:rPr lang="mi-NZ" dirty="0"/>
              <a:t>2022 </a:t>
            </a:r>
            <a:r>
              <a:rPr lang="mi-NZ" dirty="0" err="1"/>
              <a:t>report</a:t>
            </a:r>
            <a:r>
              <a:rPr lang="mi-NZ" dirty="0"/>
              <a:t> </a:t>
            </a:r>
            <a:r>
              <a:rPr lang="mi-NZ" dirty="0" err="1"/>
              <a:t>commissioned</a:t>
            </a:r>
            <a:r>
              <a:rPr lang="mi-NZ" dirty="0"/>
              <a:t> </a:t>
            </a:r>
            <a:r>
              <a:rPr lang="mi-NZ" dirty="0" err="1"/>
              <a:t>by</a:t>
            </a:r>
            <a:r>
              <a:rPr lang="mi-NZ" dirty="0"/>
              <a:t> </a:t>
            </a:r>
            <a:r>
              <a:rPr lang="mi-NZ" dirty="0" err="1"/>
              <a:t>Ministry</a:t>
            </a:r>
            <a:r>
              <a:rPr lang="mi-NZ" dirty="0"/>
              <a:t> </a:t>
            </a:r>
            <a:r>
              <a:rPr lang="mi-NZ" dirty="0" err="1"/>
              <a:t>of</a:t>
            </a:r>
            <a:r>
              <a:rPr lang="mi-NZ" dirty="0"/>
              <a:t> </a:t>
            </a:r>
            <a:r>
              <a:rPr lang="mi-NZ" dirty="0" err="1"/>
              <a:t>Business</a:t>
            </a:r>
            <a:r>
              <a:rPr lang="mi-NZ" dirty="0"/>
              <a:t>, </a:t>
            </a:r>
            <a:r>
              <a:rPr lang="mi-NZ" dirty="0" err="1"/>
              <a:t>Innovation</a:t>
            </a:r>
            <a:r>
              <a:rPr lang="mi-NZ" dirty="0"/>
              <a:t> and </a:t>
            </a:r>
            <a:r>
              <a:rPr lang="mi-NZ" dirty="0" err="1"/>
              <a:t>Employment</a:t>
            </a:r>
            <a:r>
              <a:rPr lang="mi-NZ" dirty="0"/>
              <a:t> (</a:t>
            </a:r>
            <a:r>
              <a:rPr lang="mi-NZ" dirty="0" err="1"/>
              <a:t>Our</a:t>
            </a:r>
            <a:r>
              <a:rPr lang="mi-NZ" dirty="0"/>
              <a:t> </a:t>
            </a:r>
            <a:r>
              <a:rPr lang="mi-NZ" dirty="0" err="1"/>
              <a:t>Land</a:t>
            </a:r>
            <a:r>
              <a:rPr lang="mi-NZ" dirty="0"/>
              <a:t> and </a:t>
            </a:r>
            <a:r>
              <a:rPr lang="mi-NZ" dirty="0" err="1"/>
              <a:t>Water</a:t>
            </a:r>
            <a:r>
              <a:rPr lang="mi-NZ" dirty="0"/>
              <a:t> </a:t>
            </a:r>
            <a:r>
              <a:rPr lang="mi-NZ" dirty="0" err="1"/>
              <a:t>National</a:t>
            </a:r>
            <a:r>
              <a:rPr lang="mi-NZ" dirty="0"/>
              <a:t> </a:t>
            </a:r>
            <a:r>
              <a:rPr lang="mi-NZ" dirty="0" err="1"/>
              <a:t>Science</a:t>
            </a:r>
            <a:r>
              <a:rPr lang="mi-NZ" dirty="0"/>
              <a:t> </a:t>
            </a:r>
            <a:r>
              <a:rPr lang="mi-NZ" dirty="0" err="1"/>
              <a:t>Challenge</a:t>
            </a:r>
            <a:r>
              <a:rPr lang="mi-NZ" dirty="0"/>
              <a:t>)</a:t>
            </a:r>
          </a:p>
          <a:p>
            <a:r>
              <a:rPr lang="mi-NZ" dirty="0"/>
              <a:t>8 </a:t>
            </a:r>
            <a:r>
              <a:rPr lang="mi-NZ" dirty="0" err="1"/>
              <a:t>paired</a:t>
            </a:r>
            <a:r>
              <a:rPr lang="mi-NZ" dirty="0"/>
              <a:t> </a:t>
            </a:r>
            <a:r>
              <a:rPr lang="mi-NZ" dirty="0" err="1"/>
              <a:t>conventional</a:t>
            </a:r>
            <a:r>
              <a:rPr lang="mi-NZ" dirty="0"/>
              <a:t> and </a:t>
            </a:r>
            <a:r>
              <a:rPr lang="mi-NZ" dirty="0" err="1"/>
              <a:t>regenerative</a:t>
            </a:r>
            <a:r>
              <a:rPr lang="mi-NZ" dirty="0"/>
              <a:t> </a:t>
            </a:r>
            <a:r>
              <a:rPr lang="mi-NZ" dirty="0" err="1"/>
              <a:t>farms</a:t>
            </a:r>
            <a:r>
              <a:rPr lang="mi-NZ" dirty="0"/>
              <a:t> (</a:t>
            </a:r>
            <a:r>
              <a:rPr lang="mi-NZ" dirty="0" err="1"/>
              <a:t>at</a:t>
            </a:r>
            <a:r>
              <a:rPr lang="mi-NZ" dirty="0"/>
              <a:t> </a:t>
            </a:r>
            <a:r>
              <a:rPr lang="mi-NZ" dirty="0" err="1"/>
              <a:t>least</a:t>
            </a:r>
            <a:r>
              <a:rPr lang="mi-NZ" dirty="0"/>
              <a:t> 5 </a:t>
            </a:r>
            <a:r>
              <a:rPr lang="mi-NZ" dirty="0" err="1"/>
              <a:t>years</a:t>
            </a:r>
            <a:r>
              <a:rPr lang="mi-NZ" dirty="0"/>
              <a:t>) </a:t>
            </a:r>
          </a:p>
          <a:p>
            <a:pPr lvl="2"/>
            <a:r>
              <a:rPr lang="mi-NZ" dirty="0"/>
              <a:t> 3 x Waikato, 2 x Taranaki, 1 x </a:t>
            </a:r>
            <a:r>
              <a:rPr lang="mi-NZ" dirty="0" err="1"/>
              <a:t>Canterbury</a:t>
            </a:r>
            <a:endParaRPr lang="mi-NZ" dirty="0"/>
          </a:p>
          <a:p>
            <a:r>
              <a:rPr lang="en-NZ" sz="2200" dirty="0">
                <a:solidFill>
                  <a:srgbClr val="FF0000"/>
                </a:solidFill>
              </a:rPr>
              <a:t>NB: NZ soils are generally high in carbon</a:t>
            </a:r>
          </a:p>
        </p:txBody>
      </p:sp>
      <p:sp>
        <p:nvSpPr>
          <p:cNvPr id="6" name="TextBox 5">
            <a:extLst>
              <a:ext uri="{FF2B5EF4-FFF2-40B4-BE49-F238E27FC236}">
                <a16:creationId xmlns:a16="http://schemas.microsoft.com/office/drawing/2014/main" id="{C9DA0D16-EF29-0639-8350-06D650691F5E}"/>
              </a:ext>
            </a:extLst>
          </p:cNvPr>
          <p:cNvSpPr txBox="1"/>
          <p:nvPr/>
        </p:nvSpPr>
        <p:spPr>
          <a:xfrm>
            <a:off x="749607" y="3631941"/>
            <a:ext cx="6986727" cy="2893100"/>
          </a:xfrm>
          <a:prstGeom prst="rect">
            <a:avLst/>
          </a:prstGeom>
          <a:noFill/>
        </p:spPr>
        <p:txBody>
          <a:bodyPr wrap="square" rtlCol="0">
            <a:spAutoFit/>
          </a:bodyPr>
          <a:lstStyle/>
          <a:p>
            <a:r>
              <a:rPr lang="mi-NZ" b="1" dirty="0" err="1"/>
              <a:t>Key</a:t>
            </a:r>
            <a:r>
              <a:rPr lang="mi-NZ" b="1" dirty="0"/>
              <a:t> </a:t>
            </a:r>
            <a:r>
              <a:rPr lang="mi-NZ" b="1" dirty="0" err="1"/>
              <a:t>results</a:t>
            </a:r>
            <a:r>
              <a:rPr lang="mi-NZ" b="1" dirty="0"/>
              <a:t>:</a:t>
            </a:r>
          </a:p>
          <a:p>
            <a:endParaRPr lang="mi-NZ" dirty="0"/>
          </a:p>
          <a:p>
            <a:pPr marL="285750" indent="-285750">
              <a:buFont typeface="Arial" panose="020B0604020202020204" pitchFamily="34" charset="0"/>
              <a:buChar char="•"/>
            </a:pPr>
            <a:r>
              <a:rPr lang="mi-NZ" dirty="0" err="1"/>
              <a:t>All</a:t>
            </a:r>
            <a:r>
              <a:rPr lang="mi-NZ" dirty="0"/>
              <a:t> </a:t>
            </a:r>
            <a:r>
              <a:rPr lang="mi-NZ" dirty="0" err="1"/>
              <a:t>farms</a:t>
            </a:r>
            <a:r>
              <a:rPr lang="mi-NZ" dirty="0"/>
              <a:t> </a:t>
            </a:r>
            <a:r>
              <a:rPr lang="mi-NZ" dirty="0" err="1"/>
              <a:t>had</a:t>
            </a:r>
            <a:r>
              <a:rPr lang="mi-NZ" dirty="0"/>
              <a:t> </a:t>
            </a:r>
            <a:r>
              <a:rPr lang="mi-NZ" dirty="0" err="1"/>
              <a:t>profitability</a:t>
            </a:r>
            <a:r>
              <a:rPr lang="mi-NZ" dirty="0"/>
              <a:t> </a:t>
            </a:r>
            <a:r>
              <a:rPr lang="mi-NZ" dirty="0" err="1"/>
              <a:t>goals</a:t>
            </a:r>
            <a:r>
              <a:rPr lang="mi-NZ" dirty="0"/>
              <a:t>, </a:t>
            </a:r>
            <a:r>
              <a:rPr lang="mi-NZ" dirty="0" err="1"/>
              <a:t>but</a:t>
            </a:r>
            <a:r>
              <a:rPr lang="mi-NZ" dirty="0"/>
              <a:t> </a:t>
            </a:r>
            <a:r>
              <a:rPr lang="mi-NZ" dirty="0" err="1"/>
              <a:t>regenerative</a:t>
            </a:r>
            <a:r>
              <a:rPr lang="mi-NZ" dirty="0"/>
              <a:t> </a:t>
            </a:r>
            <a:r>
              <a:rPr lang="mi-NZ" dirty="0" err="1"/>
              <a:t>farms</a:t>
            </a:r>
            <a:r>
              <a:rPr lang="mi-NZ" dirty="0"/>
              <a:t> </a:t>
            </a:r>
            <a:r>
              <a:rPr lang="mi-NZ" dirty="0" err="1"/>
              <a:t>had</a:t>
            </a:r>
            <a:r>
              <a:rPr lang="mi-NZ" dirty="0"/>
              <a:t> more </a:t>
            </a:r>
            <a:r>
              <a:rPr lang="mi-NZ" dirty="0" err="1"/>
              <a:t>emphasis</a:t>
            </a:r>
            <a:r>
              <a:rPr lang="mi-NZ" dirty="0"/>
              <a:t> </a:t>
            </a:r>
            <a:r>
              <a:rPr lang="mi-NZ" dirty="0" err="1"/>
              <a:t>on</a:t>
            </a:r>
            <a:r>
              <a:rPr lang="mi-NZ" dirty="0"/>
              <a:t> </a:t>
            </a:r>
            <a:r>
              <a:rPr lang="mi-NZ" dirty="0" err="1"/>
              <a:t>health</a:t>
            </a:r>
            <a:r>
              <a:rPr lang="mi-NZ" dirty="0"/>
              <a:t> </a:t>
            </a:r>
            <a:r>
              <a:rPr lang="mi-NZ" dirty="0" err="1"/>
              <a:t>of</a:t>
            </a:r>
            <a:r>
              <a:rPr lang="mi-NZ" dirty="0"/>
              <a:t> </a:t>
            </a:r>
            <a:r>
              <a:rPr lang="mi-NZ" dirty="0" err="1"/>
              <a:t>the</a:t>
            </a:r>
            <a:r>
              <a:rPr lang="mi-NZ" dirty="0"/>
              <a:t> </a:t>
            </a:r>
            <a:r>
              <a:rPr lang="mi-NZ" dirty="0" err="1"/>
              <a:t>pasture</a:t>
            </a:r>
            <a:endParaRPr lang="mi-NZ" dirty="0"/>
          </a:p>
          <a:p>
            <a:endParaRPr lang="mi-NZ" dirty="0"/>
          </a:p>
          <a:p>
            <a:pPr marL="285750" indent="-285750">
              <a:buFont typeface="Arial" panose="020B0604020202020204" pitchFamily="34" charset="0"/>
              <a:buChar char="•"/>
            </a:pPr>
            <a:r>
              <a:rPr lang="mi-NZ" dirty="0" err="1"/>
              <a:t>Gross</a:t>
            </a:r>
            <a:r>
              <a:rPr lang="mi-NZ" dirty="0"/>
              <a:t> </a:t>
            </a:r>
            <a:r>
              <a:rPr lang="mi-NZ" dirty="0" err="1"/>
              <a:t>revenue</a:t>
            </a:r>
            <a:r>
              <a:rPr lang="mi-NZ" dirty="0"/>
              <a:t> $382 </a:t>
            </a:r>
            <a:r>
              <a:rPr lang="mi-NZ" dirty="0" err="1"/>
              <a:t>per</a:t>
            </a:r>
            <a:r>
              <a:rPr lang="mi-NZ" dirty="0"/>
              <a:t> ha </a:t>
            </a:r>
            <a:r>
              <a:rPr lang="mi-NZ" dirty="0" err="1"/>
              <a:t>higher</a:t>
            </a:r>
            <a:r>
              <a:rPr lang="mi-NZ" dirty="0"/>
              <a:t> for </a:t>
            </a:r>
            <a:r>
              <a:rPr lang="mi-NZ" dirty="0" err="1"/>
              <a:t>conventional</a:t>
            </a:r>
            <a:r>
              <a:rPr lang="mi-NZ" dirty="0"/>
              <a:t> </a:t>
            </a:r>
            <a:r>
              <a:rPr lang="mi-NZ" dirty="0" err="1"/>
              <a:t>farms</a:t>
            </a:r>
            <a:endParaRPr lang="mi-NZ" dirty="0"/>
          </a:p>
          <a:p>
            <a:endParaRPr lang="mi-NZ" dirty="0"/>
          </a:p>
          <a:p>
            <a:pPr marL="285750" indent="-285750">
              <a:buFont typeface="Arial" panose="020B0604020202020204" pitchFamily="34" charset="0"/>
              <a:buChar char="•"/>
            </a:pPr>
            <a:r>
              <a:rPr lang="mi-NZ" dirty="0" err="1"/>
              <a:t>Costs</a:t>
            </a:r>
            <a:r>
              <a:rPr lang="mi-NZ" dirty="0"/>
              <a:t> were </a:t>
            </a:r>
            <a:r>
              <a:rPr lang="mi-NZ" dirty="0" err="1"/>
              <a:t>highly</a:t>
            </a:r>
            <a:r>
              <a:rPr lang="mi-NZ" dirty="0"/>
              <a:t> </a:t>
            </a:r>
            <a:r>
              <a:rPr lang="mi-NZ" dirty="0" err="1"/>
              <a:t>variable</a:t>
            </a:r>
            <a:r>
              <a:rPr lang="mi-NZ" dirty="0"/>
              <a:t>, </a:t>
            </a:r>
            <a:r>
              <a:rPr lang="mi-NZ" dirty="0" err="1"/>
              <a:t>but</a:t>
            </a:r>
            <a:r>
              <a:rPr lang="mi-NZ" dirty="0"/>
              <a:t> </a:t>
            </a:r>
            <a:r>
              <a:rPr lang="mi-NZ" dirty="0" err="1"/>
              <a:t>broadly</a:t>
            </a:r>
            <a:r>
              <a:rPr lang="mi-NZ" dirty="0"/>
              <a:t> </a:t>
            </a:r>
            <a:r>
              <a:rPr lang="mi-NZ" dirty="0" err="1"/>
              <a:t>similar</a:t>
            </a:r>
            <a:endParaRPr lang="mi-NZ" dirty="0"/>
          </a:p>
          <a:p>
            <a:endParaRPr lang="mi-NZ" dirty="0"/>
          </a:p>
          <a:p>
            <a:pPr marL="285750" indent="-285750">
              <a:buFont typeface="Arial" panose="020B0604020202020204" pitchFamily="34" charset="0"/>
              <a:buChar char="•"/>
            </a:pPr>
            <a:r>
              <a:rPr lang="mi-NZ" dirty="0" err="1"/>
              <a:t>Total</a:t>
            </a:r>
            <a:r>
              <a:rPr lang="mi-NZ" dirty="0"/>
              <a:t> </a:t>
            </a:r>
            <a:r>
              <a:rPr lang="mi-NZ" dirty="0" err="1"/>
              <a:t>greenhouse</a:t>
            </a:r>
            <a:r>
              <a:rPr lang="mi-NZ" dirty="0"/>
              <a:t> </a:t>
            </a:r>
            <a:r>
              <a:rPr lang="mi-NZ" dirty="0" err="1"/>
              <a:t>gas</a:t>
            </a:r>
            <a:r>
              <a:rPr lang="mi-NZ" dirty="0"/>
              <a:t> </a:t>
            </a:r>
            <a:r>
              <a:rPr lang="mi-NZ" dirty="0" err="1"/>
              <a:t>emissions</a:t>
            </a:r>
            <a:r>
              <a:rPr lang="mi-NZ" dirty="0"/>
              <a:t> </a:t>
            </a:r>
            <a:r>
              <a:rPr lang="mi-NZ" dirty="0" err="1"/>
              <a:t>per</a:t>
            </a:r>
            <a:r>
              <a:rPr lang="mi-NZ" dirty="0"/>
              <a:t> ha were </a:t>
            </a:r>
            <a:r>
              <a:rPr lang="mi-NZ" dirty="0" err="1"/>
              <a:t>the</a:t>
            </a:r>
            <a:r>
              <a:rPr lang="mi-NZ" dirty="0"/>
              <a:t> </a:t>
            </a:r>
            <a:r>
              <a:rPr lang="mi-NZ" dirty="0" err="1"/>
              <a:t>same</a:t>
            </a:r>
            <a:endParaRPr lang="mi-NZ" dirty="0"/>
          </a:p>
          <a:p>
            <a:endParaRPr lang="mi-NZ" dirty="0"/>
          </a:p>
          <a:p>
            <a:pPr marL="285750" indent="-285750">
              <a:buFont typeface="Arial" panose="020B0604020202020204" pitchFamily="34" charset="0"/>
              <a:buChar char="•"/>
            </a:pPr>
            <a:r>
              <a:rPr lang="mi-NZ" dirty="0" err="1"/>
              <a:t>Greenhouse</a:t>
            </a:r>
            <a:r>
              <a:rPr lang="mi-NZ" dirty="0"/>
              <a:t> </a:t>
            </a:r>
            <a:r>
              <a:rPr lang="mi-NZ" dirty="0" err="1"/>
              <a:t>gas</a:t>
            </a:r>
            <a:r>
              <a:rPr lang="mi-NZ" dirty="0"/>
              <a:t> </a:t>
            </a:r>
            <a:r>
              <a:rPr lang="mi-NZ" dirty="0" err="1"/>
              <a:t>emission</a:t>
            </a:r>
            <a:r>
              <a:rPr lang="mi-NZ" dirty="0"/>
              <a:t> </a:t>
            </a:r>
            <a:r>
              <a:rPr lang="mi-NZ" dirty="0" err="1"/>
              <a:t>intensity</a:t>
            </a:r>
            <a:r>
              <a:rPr lang="mi-NZ" dirty="0"/>
              <a:t> (</a:t>
            </a:r>
            <a:r>
              <a:rPr lang="mi-NZ" dirty="0" err="1"/>
              <a:t>per</a:t>
            </a:r>
            <a:r>
              <a:rPr lang="mi-NZ" dirty="0"/>
              <a:t> </a:t>
            </a:r>
            <a:r>
              <a:rPr lang="mi-NZ" dirty="0" err="1"/>
              <a:t>kg</a:t>
            </a:r>
            <a:r>
              <a:rPr lang="mi-NZ" dirty="0"/>
              <a:t> </a:t>
            </a:r>
            <a:r>
              <a:rPr lang="mi-NZ" dirty="0" err="1"/>
              <a:t>produced</a:t>
            </a:r>
            <a:r>
              <a:rPr lang="mi-NZ" dirty="0"/>
              <a:t>) </a:t>
            </a:r>
            <a:r>
              <a:rPr lang="mi-NZ" dirty="0" err="1"/>
              <a:t>higher</a:t>
            </a:r>
            <a:r>
              <a:rPr lang="mi-NZ" dirty="0"/>
              <a:t> for </a:t>
            </a:r>
            <a:r>
              <a:rPr lang="mi-NZ" dirty="0" err="1"/>
              <a:t>regenerative</a:t>
            </a:r>
            <a:r>
              <a:rPr lang="mi-NZ" dirty="0"/>
              <a:t> </a:t>
            </a:r>
            <a:r>
              <a:rPr lang="mi-NZ" dirty="0" err="1"/>
              <a:t>farms</a:t>
            </a:r>
            <a:endParaRPr lang="en-NZ" dirty="0"/>
          </a:p>
        </p:txBody>
      </p:sp>
      <p:pic>
        <p:nvPicPr>
          <p:cNvPr id="1026" name="Picture 2" descr="Hill-country farm – Waikato region – Te Ara Encyclopedia of New Zealand">
            <a:extLst>
              <a:ext uri="{FF2B5EF4-FFF2-40B4-BE49-F238E27FC236}">
                <a16:creationId xmlns:a16="http://schemas.microsoft.com/office/drawing/2014/main" id="{127F5EF0-D34C-4F5F-8720-91970EF421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94292" y="3150944"/>
            <a:ext cx="2651839" cy="198887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Farm Tours | The Red Barn">
            <a:extLst>
              <a:ext uri="{FF2B5EF4-FFF2-40B4-BE49-F238E27FC236}">
                <a16:creationId xmlns:a16="http://schemas.microsoft.com/office/drawing/2014/main" id="{D6548CA1-245B-8367-5112-3C4B1C2409B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70406" y="5241294"/>
            <a:ext cx="3276600" cy="14001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842832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19F512E-23A8-9F01-49DB-544E455A210C}"/>
              </a:ext>
            </a:extLst>
          </p:cNvPr>
          <p:cNvSpPr>
            <a:spLocks noGrp="1"/>
          </p:cNvSpPr>
          <p:nvPr>
            <p:ph type="title"/>
          </p:nvPr>
        </p:nvSpPr>
        <p:spPr>
          <a:xfrm>
            <a:off x="595924" y="1"/>
            <a:ext cx="9462476" cy="1002323"/>
          </a:xfrm>
        </p:spPr>
        <p:txBody>
          <a:bodyPr/>
          <a:lstStyle/>
          <a:p>
            <a:r>
              <a:rPr lang="mi-NZ" sz="3200" dirty="0" err="1">
                <a:solidFill>
                  <a:schemeClr val="bg1"/>
                </a:solidFill>
              </a:rPr>
              <a:t>New</a:t>
            </a:r>
            <a:r>
              <a:rPr lang="mi-NZ" sz="3200" dirty="0">
                <a:solidFill>
                  <a:schemeClr val="bg1"/>
                </a:solidFill>
              </a:rPr>
              <a:t> </a:t>
            </a:r>
            <a:r>
              <a:rPr lang="mi-NZ" sz="3200" dirty="0" err="1">
                <a:solidFill>
                  <a:schemeClr val="bg1"/>
                </a:solidFill>
              </a:rPr>
              <a:t>opportunities</a:t>
            </a:r>
            <a:r>
              <a:rPr lang="mi-NZ" dirty="0">
                <a:solidFill>
                  <a:schemeClr val="bg1"/>
                </a:solidFill>
              </a:rPr>
              <a:t>:</a:t>
            </a:r>
            <a:br>
              <a:rPr lang="mi-NZ" dirty="0">
                <a:solidFill>
                  <a:schemeClr val="bg1"/>
                </a:solidFill>
              </a:rPr>
            </a:br>
            <a:r>
              <a:rPr lang="mi-NZ" sz="3200" dirty="0" err="1">
                <a:solidFill>
                  <a:schemeClr val="bg1"/>
                </a:solidFill>
              </a:rPr>
              <a:t>regenerative</a:t>
            </a:r>
            <a:r>
              <a:rPr lang="mi-NZ" sz="3200" dirty="0">
                <a:solidFill>
                  <a:schemeClr val="bg1"/>
                </a:solidFill>
              </a:rPr>
              <a:t> </a:t>
            </a:r>
            <a:r>
              <a:rPr lang="mi-NZ" sz="3200" dirty="0" err="1">
                <a:solidFill>
                  <a:schemeClr val="bg1"/>
                </a:solidFill>
              </a:rPr>
              <a:t>agriculture</a:t>
            </a:r>
            <a:r>
              <a:rPr lang="mi-NZ" sz="3200" dirty="0">
                <a:solidFill>
                  <a:schemeClr val="bg1"/>
                </a:solidFill>
              </a:rPr>
              <a:t> </a:t>
            </a:r>
            <a:r>
              <a:rPr lang="mi-NZ" sz="3200" dirty="0" err="1">
                <a:solidFill>
                  <a:schemeClr val="bg1"/>
                </a:solidFill>
              </a:rPr>
              <a:t>in</a:t>
            </a:r>
            <a:r>
              <a:rPr lang="mi-NZ" sz="3200" dirty="0">
                <a:solidFill>
                  <a:schemeClr val="bg1"/>
                </a:solidFill>
              </a:rPr>
              <a:t> Aotearoa</a:t>
            </a:r>
            <a:endParaRPr lang="en-NZ" sz="3200" dirty="0">
              <a:solidFill>
                <a:schemeClr val="bg1"/>
              </a:solidFill>
            </a:endParaRPr>
          </a:p>
        </p:txBody>
      </p:sp>
      <p:sp>
        <p:nvSpPr>
          <p:cNvPr id="6" name="Text Placeholder 5">
            <a:extLst>
              <a:ext uri="{FF2B5EF4-FFF2-40B4-BE49-F238E27FC236}">
                <a16:creationId xmlns:a16="http://schemas.microsoft.com/office/drawing/2014/main" id="{84903712-1061-6670-F553-EC77AEC130EC}"/>
              </a:ext>
            </a:extLst>
          </p:cNvPr>
          <p:cNvSpPr>
            <a:spLocks noGrp="1"/>
          </p:cNvSpPr>
          <p:nvPr>
            <p:ph type="body" idx="1"/>
          </p:nvPr>
        </p:nvSpPr>
        <p:spPr>
          <a:xfrm>
            <a:off x="595924" y="1183840"/>
            <a:ext cx="10515600" cy="5128184"/>
          </a:xfrm>
        </p:spPr>
        <p:txBody>
          <a:bodyPr>
            <a:normAutofit fontScale="77500" lnSpcReduction="20000"/>
          </a:bodyPr>
          <a:lstStyle/>
          <a:p>
            <a:pPr marL="114300" indent="0">
              <a:buNone/>
            </a:pPr>
            <a:r>
              <a:rPr lang="mi-NZ" sz="3300" b="1" dirty="0" err="1"/>
              <a:t>Case</a:t>
            </a:r>
            <a:r>
              <a:rPr lang="mi-NZ" sz="3300" b="1" dirty="0"/>
              <a:t> </a:t>
            </a:r>
            <a:r>
              <a:rPr lang="mi-NZ" sz="3300" b="1" dirty="0" err="1"/>
              <a:t>study</a:t>
            </a:r>
            <a:r>
              <a:rPr lang="mi-NZ" sz="3300" b="1" dirty="0"/>
              <a:t> 1. Kaitiakitanga </a:t>
            </a:r>
            <a:r>
              <a:rPr lang="mi-NZ" sz="3300" b="1" dirty="0" err="1"/>
              <a:t>in</a:t>
            </a:r>
            <a:r>
              <a:rPr lang="mi-NZ" sz="3300" b="1" dirty="0"/>
              <a:t> </a:t>
            </a:r>
            <a:r>
              <a:rPr lang="mi-NZ" sz="3300" b="1" dirty="0" err="1"/>
              <a:t>Ruahuwai</a:t>
            </a:r>
            <a:r>
              <a:rPr lang="mi-NZ" sz="3300" b="1" dirty="0"/>
              <a:t> takiwā</a:t>
            </a:r>
          </a:p>
          <a:p>
            <a:pPr marL="114300" indent="0">
              <a:buNone/>
            </a:pPr>
            <a:r>
              <a:rPr lang="mi-NZ" sz="3300" b="1" dirty="0" err="1"/>
              <a:t>Upper</a:t>
            </a:r>
            <a:r>
              <a:rPr lang="mi-NZ" sz="3300" b="1" dirty="0"/>
              <a:t> Waikato </a:t>
            </a:r>
            <a:r>
              <a:rPr lang="mi-NZ" sz="3300" b="1" dirty="0" err="1"/>
              <a:t>River</a:t>
            </a:r>
            <a:r>
              <a:rPr lang="mi-NZ" sz="3300" b="1" dirty="0"/>
              <a:t> </a:t>
            </a:r>
            <a:r>
              <a:rPr lang="mi-NZ" sz="3300" b="1" dirty="0" err="1"/>
              <a:t>catchment</a:t>
            </a:r>
            <a:endParaRPr lang="mi-NZ" sz="3300" b="1" dirty="0"/>
          </a:p>
          <a:p>
            <a:pPr marL="114300" indent="0">
              <a:buNone/>
            </a:pPr>
            <a:endParaRPr lang="en-NZ" b="1" i="1" dirty="0">
              <a:solidFill>
                <a:srgbClr val="FF0000"/>
              </a:solidFill>
            </a:endParaRPr>
          </a:p>
          <a:p>
            <a:pPr marL="114300" indent="0">
              <a:buNone/>
            </a:pPr>
            <a:r>
              <a:rPr lang="en-NZ" b="1" i="1" dirty="0">
                <a:solidFill>
                  <a:srgbClr val="FF0000"/>
                </a:solidFill>
              </a:rPr>
              <a:t>Issue:</a:t>
            </a:r>
            <a:r>
              <a:rPr lang="en-NZ" dirty="0"/>
              <a:t> </a:t>
            </a:r>
          </a:p>
          <a:p>
            <a:pPr marL="114300" indent="0">
              <a:buNone/>
            </a:pPr>
            <a:r>
              <a:rPr lang="en-NZ" dirty="0"/>
              <a:t>	reduction in freshwater quality due to irrigated dairy farms </a:t>
            </a:r>
          </a:p>
          <a:p>
            <a:pPr marL="114300" indent="0">
              <a:buNone/>
            </a:pPr>
            <a:r>
              <a:rPr lang="en-NZ" dirty="0"/>
              <a:t>	   replacing pine plantations</a:t>
            </a:r>
          </a:p>
          <a:p>
            <a:pPr marL="114300" indent="0">
              <a:buNone/>
            </a:pPr>
            <a:r>
              <a:rPr lang="en-NZ" b="1" i="1" dirty="0">
                <a:solidFill>
                  <a:srgbClr val="FF0000"/>
                </a:solidFill>
              </a:rPr>
              <a:t>Strategic goals:</a:t>
            </a:r>
          </a:p>
          <a:p>
            <a:pPr marL="114300" indent="0">
              <a:buNone/>
            </a:pPr>
            <a:r>
              <a:rPr lang="en-NZ" dirty="0"/>
              <a:t>	a) mana </a:t>
            </a:r>
            <a:r>
              <a:rPr lang="en-NZ" dirty="0" err="1"/>
              <a:t>tangata</a:t>
            </a:r>
            <a:r>
              <a:rPr lang="en-NZ" dirty="0"/>
              <a:t> (iwi participate in restoration &amp; protection)</a:t>
            </a:r>
          </a:p>
          <a:p>
            <a:pPr marL="114300" indent="0">
              <a:buNone/>
            </a:pPr>
            <a:r>
              <a:rPr lang="en-NZ" dirty="0"/>
              <a:t>	b) mana </a:t>
            </a:r>
            <a:r>
              <a:rPr lang="en-NZ" dirty="0" err="1"/>
              <a:t>taiao</a:t>
            </a:r>
            <a:r>
              <a:rPr lang="en-NZ" dirty="0"/>
              <a:t> (implement restoration &amp; protection)</a:t>
            </a:r>
          </a:p>
          <a:p>
            <a:pPr marL="114300" indent="0">
              <a:buNone/>
            </a:pPr>
            <a:r>
              <a:rPr lang="en-NZ" dirty="0"/>
              <a:t>	c) mana </a:t>
            </a:r>
            <a:r>
              <a:rPr lang="en-NZ" dirty="0" err="1"/>
              <a:t>mātauranga</a:t>
            </a:r>
            <a:r>
              <a:rPr lang="en-NZ" dirty="0"/>
              <a:t> (uphold tikanga, preserve wāhi </a:t>
            </a:r>
            <a:r>
              <a:rPr lang="en-NZ" dirty="0" err="1"/>
              <a:t>tapu</a:t>
            </a:r>
            <a:r>
              <a:rPr lang="en-NZ" dirty="0"/>
              <a:t>, enhance 	   	    knowledge)</a:t>
            </a:r>
          </a:p>
          <a:p>
            <a:pPr marL="114300" indent="0">
              <a:buNone/>
            </a:pPr>
            <a:r>
              <a:rPr lang="mi-NZ" b="1" i="1" dirty="0" err="1">
                <a:solidFill>
                  <a:srgbClr val="FF0000"/>
                </a:solidFill>
              </a:rPr>
              <a:t>How</a:t>
            </a:r>
            <a:r>
              <a:rPr lang="mi-NZ" b="1" i="1" dirty="0">
                <a:solidFill>
                  <a:srgbClr val="FF0000"/>
                </a:solidFill>
              </a:rPr>
              <a:t>: </a:t>
            </a:r>
          </a:p>
          <a:p>
            <a:pPr marL="114300" indent="0">
              <a:buNone/>
            </a:pPr>
            <a:r>
              <a:rPr lang="mi-NZ" dirty="0"/>
              <a:t>	</a:t>
            </a:r>
            <a:r>
              <a:rPr lang="mi-NZ" dirty="0" err="1"/>
              <a:t>Re-engage</a:t>
            </a:r>
            <a:r>
              <a:rPr lang="mi-NZ" dirty="0"/>
              <a:t> </a:t>
            </a:r>
            <a:r>
              <a:rPr lang="mi-NZ" dirty="0" err="1"/>
              <a:t>people</a:t>
            </a:r>
            <a:r>
              <a:rPr lang="mi-NZ" dirty="0"/>
              <a:t> </a:t>
            </a:r>
            <a:r>
              <a:rPr lang="mi-NZ" dirty="0" err="1"/>
              <a:t>with</a:t>
            </a:r>
            <a:r>
              <a:rPr lang="mi-NZ" dirty="0"/>
              <a:t> </a:t>
            </a:r>
            <a:r>
              <a:rPr lang="mi-NZ" dirty="0" err="1"/>
              <a:t>their</a:t>
            </a:r>
            <a:r>
              <a:rPr lang="mi-NZ" dirty="0"/>
              <a:t> </a:t>
            </a:r>
            <a:r>
              <a:rPr lang="mi-NZ" dirty="0" err="1"/>
              <a:t>land</a:t>
            </a:r>
            <a:r>
              <a:rPr lang="mi-NZ" dirty="0"/>
              <a:t> and </a:t>
            </a:r>
            <a:r>
              <a:rPr lang="mi-NZ" dirty="0" err="1"/>
              <a:t>rivers</a:t>
            </a:r>
            <a:endParaRPr lang="mi-NZ" dirty="0"/>
          </a:p>
          <a:p>
            <a:pPr marL="114300" indent="0">
              <a:buNone/>
            </a:pPr>
            <a:r>
              <a:rPr lang="mi-NZ" dirty="0"/>
              <a:t>	</a:t>
            </a:r>
            <a:r>
              <a:rPr lang="mi-NZ" dirty="0" err="1"/>
              <a:t>Real-time</a:t>
            </a:r>
            <a:r>
              <a:rPr lang="mi-NZ" dirty="0"/>
              <a:t> </a:t>
            </a:r>
            <a:r>
              <a:rPr lang="mi-NZ" dirty="0" err="1"/>
              <a:t>multidimensional</a:t>
            </a:r>
            <a:r>
              <a:rPr lang="mi-NZ" dirty="0"/>
              <a:t> </a:t>
            </a:r>
            <a:r>
              <a:rPr lang="mi-NZ" dirty="0" err="1"/>
              <a:t>environmental</a:t>
            </a:r>
            <a:r>
              <a:rPr lang="mi-NZ" dirty="0"/>
              <a:t> </a:t>
            </a:r>
            <a:r>
              <a:rPr lang="mi-NZ" dirty="0" err="1"/>
              <a:t>data</a:t>
            </a:r>
            <a:r>
              <a:rPr lang="mi-NZ" dirty="0"/>
              <a:t> </a:t>
            </a:r>
            <a:r>
              <a:rPr lang="mi-NZ" dirty="0" err="1"/>
              <a:t>collection</a:t>
            </a:r>
            <a:r>
              <a:rPr lang="mi-NZ" dirty="0"/>
              <a:t>, </a:t>
            </a:r>
            <a:r>
              <a:rPr lang="mi-NZ" dirty="0" err="1"/>
              <a:t>plus</a:t>
            </a:r>
            <a:r>
              <a:rPr lang="mi-NZ" dirty="0"/>
              <a:t> </a:t>
            </a:r>
            <a:r>
              <a:rPr lang="mi-NZ" dirty="0" err="1"/>
              <a:t>cultural</a:t>
            </a:r>
            <a:r>
              <a:rPr lang="mi-NZ" dirty="0"/>
              <a:t> </a:t>
            </a:r>
            <a:r>
              <a:rPr lang="mi-NZ" dirty="0" err="1"/>
              <a:t>data</a:t>
            </a:r>
            <a:r>
              <a:rPr lang="mi-NZ" dirty="0"/>
              <a:t> </a:t>
            </a:r>
          </a:p>
        </p:txBody>
      </p:sp>
      <p:sp>
        <p:nvSpPr>
          <p:cNvPr id="7" name="TextBox 6">
            <a:extLst>
              <a:ext uri="{FF2B5EF4-FFF2-40B4-BE49-F238E27FC236}">
                <a16:creationId xmlns:a16="http://schemas.microsoft.com/office/drawing/2014/main" id="{08A8B557-7B6C-B126-888F-8E8F68AA2867}"/>
              </a:ext>
            </a:extLst>
          </p:cNvPr>
          <p:cNvSpPr txBox="1"/>
          <p:nvPr/>
        </p:nvSpPr>
        <p:spPr>
          <a:xfrm>
            <a:off x="9055223" y="6388954"/>
            <a:ext cx="2709396" cy="307777"/>
          </a:xfrm>
          <a:prstGeom prst="rect">
            <a:avLst/>
          </a:prstGeom>
          <a:noFill/>
        </p:spPr>
        <p:txBody>
          <a:bodyPr wrap="none" rtlCol="0">
            <a:spAutoFit/>
          </a:bodyPr>
          <a:lstStyle/>
          <a:p>
            <a:r>
              <a:rPr lang="mi-NZ" dirty="0" err="1"/>
              <a:t>Mike</a:t>
            </a:r>
            <a:r>
              <a:rPr lang="mi-NZ" dirty="0"/>
              <a:t> Taitoko, Toha </a:t>
            </a:r>
            <a:r>
              <a:rPr lang="mi-NZ" dirty="0" err="1"/>
              <a:t>Foundry</a:t>
            </a:r>
            <a:r>
              <a:rPr lang="mi-NZ" dirty="0"/>
              <a:t> </a:t>
            </a:r>
            <a:r>
              <a:rPr lang="mi-NZ" dirty="0" err="1"/>
              <a:t>Ltd</a:t>
            </a:r>
            <a:endParaRPr lang="en-NZ" dirty="0"/>
          </a:p>
        </p:txBody>
      </p:sp>
      <p:pic>
        <p:nvPicPr>
          <p:cNvPr id="7170" name="Picture 2" descr="Water Resource | Williamson Water &amp; Land Advisory | Auckland">
            <a:extLst>
              <a:ext uri="{FF2B5EF4-FFF2-40B4-BE49-F238E27FC236}">
                <a16:creationId xmlns:a16="http://schemas.microsoft.com/office/drawing/2014/main" id="{A4167A83-2DA9-6791-F826-A412E38A387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39884" y="1079254"/>
            <a:ext cx="2852116" cy="34844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851645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666E404-6408-EAB6-437C-12F68258AD60}"/>
              </a:ext>
            </a:extLst>
          </p:cNvPr>
          <p:cNvSpPr>
            <a:spLocks noGrp="1"/>
          </p:cNvSpPr>
          <p:nvPr>
            <p:ph type="body" idx="1"/>
          </p:nvPr>
        </p:nvSpPr>
        <p:spPr>
          <a:xfrm>
            <a:off x="831851" y="1242874"/>
            <a:ext cx="10515600" cy="5308845"/>
          </a:xfrm>
        </p:spPr>
        <p:txBody>
          <a:bodyPr>
            <a:normAutofit fontScale="92500" lnSpcReduction="10000"/>
          </a:bodyPr>
          <a:lstStyle/>
          <a:p>
            <a:pPr marL="114300" indent="0">
              <a:buNone/>
            </a:pPr>
            <a:r>
              <a:rPr lang="mi-NZ" sz="2600" b="1" dirty="0" err="1"/>
              <a:t>Case</a:t>
            </a:r>
            <a:r>
              <a:rPr lang="mi-NZ" sz="2600" b="1" dirty="0"/>
              <a:t> </a:t>
            </a:r>
            <a:r>
              <a:rPr lang="mi-NZ" sz="2600" b="1" dirty="0" err="1"/>
              <a:t>study</a:t>
            </a:r>
            <a:r>
              <a:rPr lang="mi-NZ" sz="2600" b="1" dirty="0"/>
              <a:t> 2. </a:t>
            </a:r>
            <a:r>
              <a:rPr lang="mi-NZ" sz="2600" b="1" dirty="0" err="1"/>
              <a:t>Outdoor</a:t>
            </a:r>
            <a:r>
              <a:rPr lang="mi-NZ" sz="2600" b="1" dirty="0"/>
              <a:t> </a:t>
            </a:r>
            <a:r>
              <a:rPr lang="mi-NZ" sz="2600" b="1" dirty="0" err="1"/>
              <a:t>vegetable</a:t>
            </a:r>
            <a:r>
              <a:rPr lang="mi-NZ" sz="2600" b="1" dirty="0"/>
              <a:t> </a:t>
            </a:r>
            <a:r>
              <a:rPr lang="mi-NZ" sz="2600" b="1" dirty="0" err="1"/>
              <a:t>production</a:t>
            </a:r>
            <a:endParaRPr lang="mi-NZ" sz="2600" b="1" dirty="0"/>
          </a:p>
          <a:p>
            <a:pPr marL="114300" indent="0">
              <a:buNone/>
            </a:pPr>
            <a:r>
              <a:rPr lang="mi-NZ" sz="2600" b="1" dirty="0"/>
              <a:t>Pukekohe, </a:t>
            </a:r>
            <a:r>
              <a:rPr lang="mi-NZ" sz="2600" b="1" dirty="0" err="1"/>
              <a:t>South</a:t>
            </a:r>
            <a:r>
              <a:rPr lang="mi-NZ" sz="2600" b="1" dirty="0"/>
              <a:t> </a:t>
            </a:r>
            <a:r>
              <a:rPr lang="mi-NZ" sz="2600" b="1" dirty="0" err="1"/>
              <a:t>Auckland</a:t>
            </a:r>
            <a:endParaRPr lang="mi-NZ" sz="2600" b="1" dirty="0"/>
          </a:p>
          <a:p>
            <a:pPr marL="114300" indent="0">
              <a:buNone/>
            </a:pPr>
            <a:endParaRPr lang="mi-NZ" dirty="0"/>
          </a:p>
          <a:p>
            <a:pPr marL="114300" indent="0">
              <a:buNone/>
            </a:pPr>
            <a:r>
              <a:rPr lang="mi-NZ" sz="2400" b="1" i="1" dirty="0" err="1">
                <a:solidFill>
                  <a:srgbClr val="FF0000"/>
                </a:solidFill>
              </a:rPr>
              <a:t>Issues</a:t>
            </a:r>
            <a:r>
              <a:rPr lang="mi-NZ" sz="2400" b="1" i="1" dirty="0">
                <a:solidFill>
                  <a:srgbClr val="FF0000"/>
                </a:solidFill>
              </a:rPr>
              <a:t>:</a:t>
            </a:r>
            <a:r>
              <a:rPr lang="mi-NZ" sz="2400" dirty="0"/>
              <a:t> </a:t>
            </a:r>
          </a:p>
          <a:p>
            <a:pPr marL="114300" indent="0">
              <a:buNone/>
            </a:pPr>
            <a:r>
              <a:rPr lang="mi-NZ" dirty="0"/>
              <a:t>	</a:t>
            </a:r>
            <a:r>
              <a:rPr lang="mi-NZ" dirty="0" err="1"/>
              <a:t>Declining</a:t>
            </a:r>
            <a:r>
              <a:rPr lang="mi-NZ" dirty="0"/>
              <a:t> </a:t>
            </a:r>
            <a:r>
              <a:rPr lang="mi-NZ" dirty="0" err="1"/>
              <a:t>soil</a:t>
            </a:r>
            <a:r>
              <a:rPr lang="mi-NZ" dirty="0"/>
              <a:t> </a:t>
            </a:r>
            <a:r>
              <a:rPr lang="mi-NZ" dirty="0" err="1"/>
              <a:t>carbon</a:t>
            </a:r>
            <a:r>
              <a:rPr lang="mi-NZ" dirty="0"/>
              <a:t> </a:t>
            </a:r>
            <a:r>
              <a:rPr lang="mi-NZ" dirty="0" err="1"/>
              <a:t>due</a:t>
            </a:r>
            <a:r>
              <a:rPr lang="mi-NZ" dirty="0"/>
              <a:t> to </a:t>
            </a:r>
            <a:r>
              <a:rPr lang="mi-NZ" dirty="0" err="1"/>
              <a:t>continuous</a:t>
            </a:r>
            <a:r>
              <a:rPr lang="mi-NZ" dirty="0"/>
              <a:t> </a:t>
            </a:r>
          </a:p>
          <a:p>
            <a:pPr marL="114300" indent="0">
              <a:buNone/>
            </a:pPr>
            <a:r>
              <a:rPr lang="mi-NZ" dirty="0"/>
              <a:t>	  </a:t>
            </a:r>
            <a:r>
              <a:rPr lang="mi-NZ" dirty="0" err="1"/>
              <a:t>intensive</a:t>
            </a:r>
            <a:r>
              <a:rPr lang="mi-NZ" dirty="0"/>
              <a:t> </a:t>
            </a:r>
            <a:r>
              <a:rPr lang="mi-NZ" dirty="0" err="1"/>
              <a:t>cropping</a:t>
            </a:r>
            <a:endParaRPr lang="mi-NZ" dirty="0"/>
          </a:p>
          <a:p>
            <a:pPr marL="114300" indent="0">
              <a:buNone/>
            </a:pPr>
            <a:r>
              <a:rPr lang="mi-NZ" dirty="0"/>
              <a:t>	</a:t>
            </a:r>
            <a:r>
              <a:rPr lang="mi-NZ" dirty="0" err="1"/>
              <a:t>Degraded</a:t>
            </a:r>
            <a:r>
              <a:rPr lang="mi-NZ" dirty="0"/>
              <a:t> </a:t>
            </a:r>
            <a:r>
              <a:rPr lang="mi-NZ" dirty="0" err="1"/>
              <a:t>soil</a:t>
            </a:r>
            <a:r>
              <a:rPr lang="mi-NZ" dirty="0"/>
              <a:t> </a:t>
            </a:r>
            <a:r>
              <a:rPr lang="mi-NZ" dirty="0" err="1"/>
              <a:t>structure</a:t>
            </a:r>
            <a:r>
              <a:rPr lang="mi-NZ" dirty="0"/>
              <a:t> </a:t>
            </a:r>
            <a:r>
              <a:rPr lang="mi-NZ" dirty="0" err="1"/>
              <a:t>leading</a:t>
            </a:r>
            <a:r>
              <a:rPr lang="mi-NZ" dirty="0"/>
              <a:t> to </a:t>
            </a:r>
            <a:r>
              <a:rPr lang="mi-NZ" dirty="0" err="1"/>
              <a:t>erosion</a:t>
            </a:r>
            <a:r>
              <a:rPr lang="mi-NZ" dirty="0"/>
              <a:t> </a:t>
            </a:r>
          </a:p>
          <a:p>
            <a:pPr marL="114300" indent="0">
              <a:buNone/>
            </a:pPr>
            <a:r>
              <a:rPr lang="mi-NZ" dirty="0"/>
              <a:t>	  </a:t>
            </a:r>
            <a:r>
              <a:rPr lang="mi-NZ" dirty="0" err="1"/>
              <a:t>losses</a:t>
            </a:r>
            <a:r>
              <a:rPr lang="mi-NZ" dirty="0"/>
              <a:t> and </a:t>
            </a:r>
            <a:r>
              <a:rPr lang="mi-NZ" dirty="0" err="1"/>
              <a:t>lower</a:t>
            </a:r>
            <a:r>
              <a:rPr lang="mi-NZ" dirty="0"/>
              <a:t> </a:t>
            </a:r>
            <a:r>
              <a:rPr lang="mi-NZ" dirty="0" err="1"/>
              <a:t>water</a:t>
            </a:r>
            <a:r>
              <a:rPr lang="mi-NZ" dirty="0"/>
              <a:t> </a:t>
            </a:r>
            <a:r>
              <a:rPr lang="mi-NZ" dirty="0" err="1"/>
              <a:t>holding</a:t>
            </a:r>
            <a:r>
              <a:rPr lang="mi-NZ" dirty="0"/>
              <a:t> </a:t>
            </a:r>
            <a:r>
              <a:rPr lang="mi-NZ" dirty="0" err="1"/>
              <a:t>capacity</a:t>
            </a:r>
            <a:endParaRPr lang="mi-NZ" dirty="0"/>
          </a:p>
          <a:p>
            <a:pPr marL="114300" indent="0">
              <a:buNone/>
            </a:pPr>
            <a:r>
              <a:rPr lang="mi-NZ" dirty="0"/>
              <a:t>	</a:t>
            </a:r>
            <a:r>
              <a:rPr lang="mi-NZ" dirty="0" err="1"/>
              <a:t>Excessive</a:t>
            </a:r>
            <a:r>
              <a:rPr lang="mi-NZ" dirty="0"/>
              <a:t> </a:t>
            </a:r>
            <a:r>
              <a:rPr lang="mi-NZ" dirty="0" err="1"/>
              <a:t>phosphorus</a:t>
            </a:r>
            <a:r>
              <a:rPr lang="mi-NZ" dirty="0"/>
              <a:t> </a:t>
            </a:r>
            <a:r>
              <a:rPr lang="mi-NZ" dirty="0" err="1"/>
              <a:t>fertiliser</a:t>
            </a:r>
            <a:endParaRPr lang="mi-NZ" dirty="0"/>
          </a:p>
          <a:p>
            <a:pPr marL="114300" indent="0">
              <a:buNone/>
            </a:pPr>
            <a:r>
              <a:rPr lang="mi-NZ" sz="2400" b="1" i="1" dirty="0" err="1">
                <a:solidFill>
                  <a:srgbClr val="FF0000"/>
                </a:solidFill>
              </a:rPr>
              <a:t>Strategic</a:t>
            </a:r>
            <a:r>
              <a:rPr lang="mi-NZ" sz="2400" b="1" i="1" dirty="0">
                <a:solidFill>
                  <a:srgbClr val="FF0000"/>
                </a:solidFill>
              </a:rPr>
              <a:t> </a:t>
            </a:r>
            <a:r>
              <a:rPr lang="mi-NZ" sz="2400" b="1" i="1" dirty="0" err="1">
                <a:solidFill>
                  <a:srgbClr val="FF0000"/>
                </a:solidFill>
              </a:rPr>
              <a:t>goal</a:t>
            </a:r>
            <a:r>
              <a:rPr lang="mi-NZ" sz="2400" b="1" i="1" dirty="0">
                <a:solidFill>
                  <a:srgbClr val="FF0000"/>
                </a:solidFill>
              </a:rPr>
              <a:t>:</a:t>
            </a:r>
          </a:p>
          <a:p>
            <a:pPr marL="114300" indent="0">
              <a:buNone/>
            </a:pPr>
            <a:r>
              <a:rPr lang="mi-NZ" dirty="0"/>
              <a:t>	</a:t>
            </a:r>
            <a:r>
              <a:rPr lang="mi-NZ" dirty="0" err="1"/>
              <a:t>Resilient</a:t>
            </a:r>
            <a:r>
              <a:rPr lang="mi-NZ" dirty="0"/>
              <a:t> </a:t>
            </a:r>
            <a:r>
              <a:rPr lang="mi-NZ" dirty="0" err="1"/>
              <a:t>soil</a:t>
            </a:r>
            <a:r>
              <a:rPr lang="mi-NZ" dirty="0"/>
              <a:t> </a:t>
            </a:r>
            <a:r>
              <a:rPr lang="mi-NZ" dirty="0" err="1"/>
              <a:t>ecosystem</a:t>
            </a:r>
            <a:endParaRPr lang="mi-NZ" sz="2400" dirty="0"/>
          </a:p>
          <a:p>
            <a:r>
              <a:rPr lang="en-NZ" b="1" i="1" dirty="0">
                <a:solidFill>
                  <a:srgbClr val="FF0000"/>
                </a:solidFill>
              </a:rPr>
              <a:t>How:</a:t>
            </a:r>
          </a:p>
          <a:p>
            <a:r>
              <a:rPr lang="en-NZ" dirty="0"/>
              <a:t>		Cover crops and minimal tillage; green manure; rotation to pasture</a:t>
            </a:r>
          </a:p>
        </p:txBody>
      </p:sp>
      <p:sp>
        <p:nvSpPr>
          <p:cNvPr id="5" name="TextBox 4">
            <a:extLst>
              <a:ext uri="{FF2B5EF4-FFF2-40B4-BE49-F238E27FC236}">
                <a16:creationId xmlns:a16="http://schemas.microsoft.com/office/drawing/2014/main" id="{927FC59F-C383-0774-86D3-06FC6BE44499}"/>
              </a:ext>
            </a:extLst>
          </p:cNvPr>
          <p:cNvSpPr txBox="1"/>
          <p:nvPr/>
        </p:nvSpPr>
        <p:spPr>
          <a:xfrm>
            <a:off x="552634" y="0"/>
            <a:ext cx="7774619" cy="1077218"/>
          </a:xfrm>
          <a:prstGeom prst="rect">
            <a:avLst/>
          </a:prstGeom>
          <a:noFill/>
        </p:spPr>
        <p:txBody>
          <a:bodyPr wrap="square">
            <a:spAutoFit/>
          </a:bodyPr>
          <a:lstStyle/>
          <a:p>
            <a:r>
              <a:rPr lang="mi-NZ" sz="3200" b="1" dirty="0" err="1">
                <a:solidFill>
                  <a:schemeClr val="bg1"/>
                </a:solidFill>
              </a:rPr>
              <a:t>New</a:t>
            </a:r>
            <a:r>
              <a:rPr lang="mi-NZ" sz="3200" b="1" dirty="0">
                <a:solidFill>
                  <a:schemeClr val="bg1"/>
                </a:solidFill>
              </a:rPr>
              <a:t> </a:t>
            </a:r>
            <a:r>
              <a:rPr lang="mi-NZ" sz="3200" b="1" dirty="0" err="1">
                <a:solidFill>
                  <a:schemeClr val="bg1"/>
                </a:solidFill>
              </a:rPr>
              <a:t>opportunities</a:t>
            </a:r>
            <a:r>
              <a:rPr lang="mi-NZ" sz="3200" b="1" dirty="0">
                <a:solidFill>
                  <a:schemeClr val="bg1"/>
                </a:solidFill>
              </a:rPr>
              <a:t>:</a:t>
            </a:r>
            <a:br>
              <a:rPr lang="mi-NZ" sz="3200" b="1" dirty="0">
                <a:solidFill>
                  <a:schemeClr val="bg1"/>
                </a:solidFill>
              </a:rPr>
            </a:br>
            <a:r>
              <a:rPr lang="mi-NZ" sz="3200" b="1" dirty="0" err="1">
                <a:solidFill>
                  <a:schemeClr val="bg1"/>
                </a:solidFill>
              </a:rPr>
              <a:t>regenerative</a:t>
            </a:r>
            <a:r>
              <a:rPr lang="mi-NZ" sz="3200" b="1" dirty="0">
                <a:solidFill>
                  <a:schemeClr val="bg1"/>
                </a:solidFill>
              </a:rPr>
              <a:t> </a:t>
            </a:r>
            <a:r>
              <a:rPr lang="mi-NZ" sz="3200" b="1" dirty="0" err="1">
                <a:solidFill>
                  <a:schemeClr val="bg1"/>
                </a:solidFill>
              </a:rPr>
              <a:t>agriculture</a:t>
            </a:r>
            <a:r>
              <a:rPr lang="mi-NZ" sz="3200" b="1" dirty="0">
                <a:solidFill>
                  <a:schemeClr val="bg1"/>
                </a:solidFill>
              </a:rPr>
              <a:t> </a:t>
            </a:r>
            <a:r>
              <a:rPr lang="mi-NZ" sz="3200" b="1" dirty="0" err="1">
                <a:solidFill>
                  <a:schemeClr val="bg1"/>
                </a:solidFill>
              </a:rPr>
              <a:t>in</a:t>
            </a:r>
            <a:r>
              <a:rPr lang="mi-NZ" sz="3200" b="1" dirty="0">
                <a:solidFill>
                  <a:schemeClr val="bg1"/>
                </a:solidFill>
              </a:rPr>
              <a:t> Aotearoa</a:t>
            </a:r>
            <a:endParaRPr lang="en-NZ" sz="3200" b="1" dirty="0"/>
          </a:p>
        </p:txBody>
      </p:sp>
      <p:pic>
        <p:nvPicPr>
          <p:cNvPr id="8194" name="Picture 2" descr="Urban sprawl could hike up food prices, threaten valuable land | RNZ News">
            <a:extLst>
              <a:ext uri="{FF2B5EF4-FFF2-40B4-BE49-F238E27FC236}">
                <a16:creationId xmlns:a16="http://schemas.microsoft.com/office/drawing/2014/main" id="{496DDD16-2C7F-80BA-B01A-5EDC6C31D27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24475" y="1796561"/>
            <a:ext cx="4356192" cy="326487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7B276EC7-F147-FE09-B4A2-0F3E80635252}"/>
              </a:ext>
            </a:extLst>
          </p:cNvPr>
          <p:cNvSpPr txBox="1"/>
          <p:nvPr/>
        </p:nvSpPr>
        <p:spPr>
          <a:xfrm>
            <a:off x="8854663" y="5307348"/>
            <a:ext cx="2560316" cy="307777"/>
          </a:xfrm>
          <a:prstGeom prst="rect">
            <a:avLst/>
          </a:prstGeom>
          <a:noFill/>
        </p:spPr>
        <p:txBody>
          <a:bodyPr wrap="none" rtlCol="0">
            <a:spAutoFit/>
          </a:bodyPr>
          <a:lstStyle/>
          <a:p>
            <a:r>
              <a:rPr lang="mi-NZ" dirty="0" err="1"/>
              <a:t>Fiona</a:t>
            </a:r>
            <a:r>
              <a:rPr lang="mi-NZ" dirty="0"/>
              <a:t> </a:t>
            </a:r>
            <a:r>
              <a:rPr lang="mi-NZ" dirty="0" err="1"/>
              <a:t>Curran-Cournane</a:t>
            </a:r>
            <a:r>
              <a:rPr lang="mi-NZ" dirty="0"/>
              <a:t> (</a:t>
            </a:r>
            <a:r>
              <a:rPr lang="mi-NZ" dirty="0" err="1"/>
              <a:t>MfE</a:t>
            </a:r>
            <a:r>
              <a:rPr lang="mi-NZ" dirty="0"/>
              <a:t>)</a:t>
            </a:r>
            <a:endParaRPr lang="en-NZ" dirty="0"/>
          </a:p>
        </p:txBody>
      </p:sp>
    </p:spTree>
    <p:extLst>
      <p:ext uri="{BB962C8B-B14F-4D97-AF65-F5344CB8AC3E}">
        <p14:creationId xmlns:p14="http://schemas.microsoft.com/office/powerpoint/2010/main" val="158307654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B93663A-E4FE-15DF-3E24-144C2D24EF75}"/>
              </a:ext>
            </a:extLst>
          </p:cNvPr>
          <p:cNvSpPr>
            <a:spLocks noGrp="1"/>
          </p:cNvSpPr>
          <p:nvPr>
            <p:ph type="title"/>
          </p:nvPr>
        </p:nvSpPr>
        <p:spPr/>
        <p:txBody>
          <a:bodyPr/>
          <a:lstStyle/>
          <a:p>
            <a:r>
              <a:rPr lang="mi-NZ" dirty="0" err="1"/>
              <a:t>Summary</a:t>
            </a:r>
            <a:endParaRPr lang="en-NZ" dirty="0"/>
          </a:p>
        </p:txBody>
      </p:sp>
      <p:sp>
        <p:nvSpPr>
          <p:cNvPr id="5" name="Text Placeholder 4">
            <a:extLst>
              <a:ext uri="{FF2B5EF4-FFF2-40B4-BE49-F238E27FC236}">
                <a16:creationId xmlns:a16="http://schemas.microsoft.com/office/drawing/2014/main" id="{3911BE9B-AF03-6A47-12B1-63CB1CA1D122}"/>
              </a:ext>
            </a:extLst>
          </p:cNvPr>
          <p:cNvSpPr>
            <a:spLocks noGrp="1"/>
          </p:cNvSpPr>
          <p:nvPr>
            <p:ph type="body" idx="1"/>
          </p:nvPr>
        </p:nvSpPr>
        <p:spPr/>
        <p:txBody>
          <a:bodyPr/>
          <a:lstStyle/>
          <a:p>
            <a:pPr marL="114300" indent="0">
              <a:buNone/>
            </a:pPr>
            <a:r>
              <a:rPr lang="mi-NZ" dirty="0" err="1"/>
              <a:t>Climate</a:t>
            </a:r>
            <a:r>
              <a:rPr lang="mi-NZ" dirty="0"/>
              <a:t> </a:t>
            </a:r>
            <a:r>
              <a:rPr lang="mi-NZ" dirty="0" err="1"/>
              <a:t>change</a:t>
            </a:r>
            <a:r>
              <a:rPr lang="mi-NZ" dirty="0"/>
              <a:t> </a:t>
            </a:r>
            <a:r>
              <a:rPr lang="mi-NZ" dirty="0" err="1"/>
              <a:t>will</a:t>
            </a:r>
            <a:r>
              <a:rPr lang="mi-NZ" dirty="0"/>
              <a:t> </a:t>
            </a:r>
            <a:r>
              <a:rPr lang="mi-NZ" dirty="0" err="1"/>
              <a:t>mean</a:t>
            </a:r>
            <a:r>
              <a:rPr lang="mi-NZ" dirty="0"/>
              <a:t> </a:t>
            </a:r>
            <a:r>
              <a:rPr lang="mi-NZ" dirty="0" err="1"/>
              <a:t>food</a:t>
            </a:r>
            <a:r>
              <a:rPr lang="mi-NZ" dirty="0"/>
              <a:t> </a:t>
            </a:r>
            <a:r>
              <a:rPr lang="mi-NZ" dirty="0" err="1"/>
              <a:t>production</a:t>
            </a:r>
            <a:r>
              <a:rPr lang="mi-NZ" dirty="0"/>
              <a:t> </a:t>
            </a:r>
            <a:r>
              <a:rPr lang="mi-NZ" dirty="0" err="1"/>
              <a:t>will</a:t>
            </a:r>
            <a:r>
              <a:rPr lang="mi-NZ" dirty="0"/>
              <a:t> </a:t>
            </a:r>
            <a:r>
              <a:rPr lang="mi-NZ" dirty="0" err="1"/>
              <a:t>have</a:t>
            </a:r>
            <a:r>
              <a:rPr lang="mi-NZ" dirty="0"/>
              <a:t> to </a:t>
            </a:r>
            <a:r>
              <a:rPr lang="mi-NZ" dirty="0" err="1"/>
              <a:t>change</a:t>
            </a:r>
            <a:endParaRPr lang="mi-NZ" dirty="0"/>
          </a:p>
          <a:p>
            <a:pPr lvl="1"/>
            <a:r>
              <a:rPr lang="mi-NZ" dirty="0" err="1"/>
              <a:t>Location</a:t>
            </a:r>
            <a:endParaRPr lang="mi-NZ" dirty="0"/>
          </a:p>
          <a:p>
            <a:pPr lvl="1"/>
            <a:r>
              <a:rPr lang="mi-NZ" dirty="0" err="1"/>
              <a:t>New</a:t>
            </a:r>
            <a:r>
              <a:rPr lang="mi-NZ" dirty="0"/>
              <a:t> </a:t>
            </a:r>
            <a:r>
              <a:rPr lang="mi-NZ" dirty="0" err="1"/>
              <a:t>heat-tolerant</a:t>
            </a:r>
            <a:r>
              <a:rPr lang="mi-NZ" dirty="0"/>
              <a:t> </a:t>
            </a:r>
            <a:r>
              <a:rPr lang="mi-NZ" dirty="0" err="1"/>
              <a:t>cultivars</a:t>
            </a:r>
            <a:r>
              <a:rPr lang="mi-NZ" dirty="0"/>
              <a:t> and </a:t>
            </a:r>
            <a:r>
              <a:rPr lang="mi-NZ" dirty="0" err="1"/>
              <a:t>breeds</a:t>
            </a:r>
            <a:endParaRPr lang="mi-NZ" dirty="0"/>
          </a:p>
          <a:p>
            <a:pPr lvl="1"/>
            <a:r>
              <a:rPr lang="mi-NZ" dirty="0" err="1"/>
              <a:t>Diversification</a:t>
            </a:r>
            <a:r>
              <a:rPr lang="mi-NZ" dirty="0"/>
              <a:t> for </a:t>
            </a:r>
            <a:r>
              <a:rPr lang="mi-NZ" dirty="0" err="1"/>
              <a:t>resilience</a:t>
            </a:r>
            <a:endParaRPr lang="mi-NZ" dirty="0"/>
          </a:p>
          <a:p>
            <a:pPr lvl="1"/>
            <a:r>
              <a:rPr lang="mi-NZ" dirty="0" err="1"/>
              <a:t>Environmentally</a:t>
            </a:r>
            <a:r>
              <a:rPr lang="mi-NZ" dirty="0"/>
              <a:t> </a:t>
            </a:r>
            <a:r>
              <a:rPr lang="mi-NZ" dirty="0" err="1"/>
              <a:t>sustainable</a:t>
            </a:r>
            <a:r>
              <a:rPr lang="mi-NZ" dirty="0"/>
              <a:t> </a:t>
            </a:r>
            <a:r>
              <a:rPr lang="mi-NZ" dirty="0" err="1"/>
              <a:t>best</a:t>
            </a:r>
            <a:r>
              <a:rPr lang="mi-NZ" dirty="0"/>
              <a:t> </a:t>
            </a:r>
            <a:r>
              <a:rPr lang="mi-NZ" dirty="0" err="1"/>
              <a:t>practice</a:t>
            </a:r>
            <a:r>
              <a:rPr lang="mi-NZ" dirty="0"/>
              <a:t> – </a:t>
            </a:r>
            <a:r>
              <a:rPr lang="mi-NZ" dirty="0" err="1"/>
              <a:t>place-based</a:t>
            </a:r>
            <a:endParaRPr lang="mi-NZ" dirty="0"/>
          </a:p>
          <a:p>
            <a:pPr lvl="1"/>
            <a:r>
              <a:rPr lang="mi-NZ" dirty="0" err="1"/>
              <a:t>Low</a:t>
            </a:r>
            <a:r>
              <a:rPr lang="mi-NZ" dirty="0"/>
              <a:t> </a:t>
            </a:r>
            <a:r>
              <a:rPr lang="mi-NZ" dirty="0" err="1"/>
              <a:t>emissions</a:t>
            </a:r>
            <a:r>
              <a:rPr lang="mi-NZ" dirty="0"/>
              <a:t> </a:t>
            </a:r>
            <a:r>
              <a:rPr lang="mi-NZ" dirty="0" err="1"/>
              <a:t>production</a:t>
            </a:r>
            <a:endParaRPr lang="mi-NZ" dirty="0"/>
          </a:p>
          <a:p>
            <a:pPr lvl="2"/>
            <a:r>
              <a:rPr lang="mi-NZ" dirty="0" err="1"/>
              <a:t>Innovation</a:t>
            </a:r>
            <a:r>
              <a:rPr lang="mi-NZ" dirty="0"/>
              <a:t> </a:t>
            </a:r>
            <a:r>
              <a:rPr lang="mi-NZ" dirty="0" err="1"/>
              <a:t>in</a:t>
            </a:r>
            <a:r>
              <a:rPr lang="mi-NZ" dirty="0"/>
              <a:t> </a:t>
            </a:r>
            <a:r>
              <a:rPr lang="mi-NZ" dirty="0" err="1"/>
              <a:t>animal</a:t>
            </a:r>
            <a:r>
              <a:rPr lang="mi-NZ" dirty="0"/>
              <a:t> </a:t>
            </a:r>
            <a:r>
              <a:rPr lang="mi-NZ" dirty="0" err="1"/>
              <a:t>production</a:t>
            </a:r>
            <a:endParaRPr lang="mi-NZ" dirty="0"/>
          </a:p>
          <a:p>
            <a:pPr lvl="2"/>
            <a:r>
              <a:rPr lang="mi-NZ" dirty="0" err="1"/>
              <a:t>Greater</a:t>
            </a:r>
            <a:r>
              <a:rPr lang="mi-NZ" dirty="0"/>
              <a:t> </a:t>
            </a:r>
            <a:r>
              <a:rPr lang="mi-NZ" dirty="0" err="1"/>
              <a:t>emphasis</a:t>
            </a:r>
            <a:r>
              <a:rPr lang="mi-NZ" dirty="0"/>
              <a:t> </a:t>
            </a:r>
            <a:r>
              <a:rPr lang="mi-NZ" dirty="0" err="1"/>
              <a:t>on</a:t>
            </a:r>
            <a:r>
              <a:rPr lang="mi-NZ" dirty="0"/>
              <a:t> </a:t>
            </a:r>
            <a:r>
              <a:rPr lang="mi-NZ" dirty="0" err="1"/>
              <a:t>plant-based</a:t>
            </a:r>
            <a:r>
              <a:rPr lang="mi-NZ" dirty="0"/>
              <a:t> </a:t>
            </a:r>
            <a:r>
              <a:rPr lang="mi-NZ" dirty="0" err="1"/>
              <a:t>proteins</a:t>
            </a:r>
            <a:endParaRPr lang="en-NZ" dirty="0"/>
          </a:p>
        </p:txBody>
      </p:sp>
    </p:spTree>
    <p:extLst>
      <p:ext uri="{BB962C8B-B14F-4D97-AF65-F5344CB8AC3E}">
        <p14:creationId xmlns:p14="http://schemas.microsoft.com/office/powerpoint/2010/main" val="13857423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7D39138-AB47-078E-CF1A-4A6E8712F06D}"/>
              </a:ext>
            </a:extLst>
          </p:cNvPr>
          <p:cNvSpPr>
            <a:spLocks noGrp="1"/>
          </p:cNvSpPr>
          <p:nvPr>
            <p:ph type="title"/>
          </p:nvPr>
        </p:nvSpPr>
        <p:spPr/>
        <p:txBody>
          <a:bodyPr/>
          <a:lstStyle/>
          <a:p>
            <a:r>
              <a:rPr lang="mi-NZ" dirty="0" err="1"/>
              <a:t>Climate</a:t>
            </a:r>
            <a:r>
              <a:rPr lang="mi-NZ" dirty="0"/>
              <a:t> </a:t>
            </a:r>
            <a:r>
              <a:rPr lang="mi-NZ" dirty="0" err="1"/>
              <a:t>projections</a:t>
            </a:r>
            <a:r>
              <a:rPr lang="mi-NZ" dirty="0"/>
              <a:t> to 2100</a:t>
            </a:r>
            <a:endParaRPr lang="en-NZ" dirty="0"/>
          </a:p>
        </p:txBody>
      </p:sp>
      <p:sp>
        <p:nvSpPr>
          <p:cNvPr id="5" name="Text Placeholder 4">
            <a:extLst>
              <a:ext uri="{FF2B5EF4-FFF2-40B4-BE49-F238E27FC236}">
                <a16:creationId xmlns:a16="http://schemas.microsoft.com/office/drawing/2014/main" id="{E5B9E30C-2E34-0D77-3CEA-3E3F7F422DA7}"/>
              </a:ext>
            </a:extLst>
          </p:cNvPr>
          <p:cNvSpPr>
            <a:spLocks noGrp="1"/>
          </p:cNvSpPr>
          <p:nvPr>
            <p:ph type="body" idx="1"/>
          </p:nvPr>
        </p:nvSpPr>
        <p:spPr>
          <a:xfrm>
            <a:off x="7590408" y="4147019"/>
            <a:ext cx="4098163" cy="637613"/>
          </a:xfrm>
        </p:spPr>
        <p:txBody>
          <a:bodyPr>
            <a:normAutofit/>
          </a:bodyPr>
          <a:lstStyle/>
          <a:p>
            <a:r>
              <a:rPr lang="mi-NZ" sz="2000" dirty="0" err="1"/>
              <a:t>Temperatures</a:t>
            </a:r>
            <a:r>
              <a:rPr lang="mi-NZ" sz="2000" dirty="0"/>
              <a:t> </a:t>
            </a:r>
            <a:r>
              <a:rPr lang="mi-NZ" sz="2000" dirty="0" err="1"/>
              <a:t>will</a:t>
            </a:r>
            <a:r>
              <a:rPr lang="mi-NZ" sz="2000" dirty="0"/>
              <a:t> </a:t>
            </a:r>
            <a:r>
              <a:rPr lang="mi-NZ" sz="2000" dirty="0" err="1"/>
              <a:t>increase</a:t>
            </a:r>
            <a:endParaRPr lang="en-NZ" sz="2000" dirty="0"/>
          </a:p>
        </p:txBody>
      </p:sp>
      <p:sp>
        <p:nvSpPr>
          <p:cNvPr id="6" name="TextBox 5">
            <a:extLst>
              <a:ext uri="{FF2B5EF4-FFF2-40B4-BE49-F238E27FC236}">
                <a16:creationId xmlns:a16="http://schemas.microsoft.com/office/drawing/2014/main" id="{36AEE242-89B1-1C7C-023B-DF21ED7EFF49}"/>
              </a:ext>
            </a:extLst>
          </p:cNvPr>
          <p:cNvSpPr txBox="1"/>
          <p:nvPr/>
        </p:nvSpPr>
        <p:spPr>
          <a:xfrm>
            <a:off x="488548" y="1253331"/>
            <a:ext cx="6758581" cy="400110"/>
          </a:xfrm>
          <a:prstGeom prst="rect">
            <a:avLst/>
          </a:prstGeom>
          <a:noFill/>
        </p:spPr>
        <p:txBody>
          <a:bodyPr wrap="none" rtlCol="0">
            <a:spAutoFit/>
          </a:bodyPr>
          <a:lstStyle/>
          <a:p>
            <a:r>
              <a:rPr lang="mi-NZ" sz="2000" dirty="0" err="1"/>
              <a:t>Low</a:t>
            </a:r>
            <a:r>
              <a:rPr lang="mi-NZ" sz="2000" dirty="0"/>
              <a:t> </a:t>
            </a:r>
            <a:r>
              <a:rPr lang="mi-NZ" sz="2000" dirty="0" err="1"/>
              <a:t>emissions</a:t>
            </a:r>
            <a:r>
              <a:rPr lang="mi-NZ" sz="2000" dirty="0"/>
              <a:t> (RCP2.6)	</a:t>
            </a:r>
            <a:r>
              <a:rPr lang="mi-NZ" sz="2000" dirty="0" err="1"/>
              <a:t>High</a:t>
            </a:r>
            <a:r>
              <a:rPr lang="mi-NZ" sz="2000" dirty="0"/>
              <a:t> </a:t>
            </a:r>
            <a:r>
              <a:rPr lang="mi-NZ" sz="2000" dirty="0" err="1"/>
              <a:t>emissions</a:t>
            </a:r>
            <a:r>
              <a:rPr lang="mi-NZ" sz="2000" dirty="0"/>
              <a:t> (RCP8.5)</a:t>
            </a:r>
            <a:endParaRPr lang="en-NZ" sz="2000" dirty="0"/>
          </a:p>
        </p:txBody>
      </p:sp>
      <p:pic>
        <p:nvPicPr>
          <p:cNvPr id="7" name="Picture 6">
            <a:extLst>
              <a:ext uri="{FF2B5EF4-FFF2-40B4-BE49-F238E27FC236}">
                <a16:creationId xmlns:a16="http://schemas.microsoft.com/office/drawing/2014/main" id="{580E1248-FDBF-BB4F-8CB5-07FB004B0DB7}"/>
              </a:ext>
            </a:extLst>
          </p:cNvPr>
          <p:cNvPicPr>
            <a:picLocks noChangeAspect="1"/>
          </p:cNvPicPr>
          <p:nvPr/>
        </p:nvPicPr>
        <p:blipFill rotWithShape="1">
          <a:blip r:embed="rId2"/>
          <a:srcRect l="41768" t="27131" r="42327" b="15934"/>
          <a:stretch/>
        </p:blipFill>
        <p:spPr bwMode="auto">
          <a:xfrm>
            <a:off x="503429" y="1792998"/>
            <a:ext cx="6743700" cy="4525645"/>
          </a:xfrm>
          <a:prstGeom prst="rect">
            <a:avLst/>
          </a:prstGeom>
          <a:ln>
            <a:noFill/>
          </a:ln>
          <a:extLst>
            <a:ext uri="{53640926-AAD7-44D8-BBD7-CCE9431645EC}">
              <a14:shadowObscured xmlns:a14="http://schemas.microsoft.com/office/drawing/2010/main"/>
            </a:ext>
          </a:extLst>
        </p:spPr>
      </p:pic>
      <p:pic>
        <p:nvPicPr>
          <p:cNvPr id="14" name="Picture 13">
            <a:extLst>
              <a:ext uri="{FF2B5EF4-FFF2-40B4-BE49-F238E27FC236}">
                <a16:creationId xmlns:a16="http://schemas.microsoft.com/office/drawing/2014/main" id="{35A9D22C-02F0-3497-8A48-FA72AD209EDF}"/>
              </a:ext>
            </a:extLst>
          </p:cNvPr>
          <p:cNvPicPr>
            <a:picLocks noChangeAspect="1"/>
          </p:cNvPicPr>
          <p:nvPr/>
        </p:nvPicPr>
        <p:blipFill rotWithShape="1">
          <a:blip r:embed="rId3"/>
          <a:srcRect l="44491" t="21688" r="44906" b="36748"/>
          <a:stretch/>
        </p:blipFill>
        <p:spPr bwMode="auto">
          <a:xfrm>
            <a:off x="7566088" y="1010335"/>
            <a:ext cx="4217107" cy="309926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5005898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7D39138-AB47-078E-CF1A-4A6E8712F06D}"/>
              </a:ext>
            </a:extLst>
          </p:cNvPr>
          <p:cNvSpPr>
            <a:spLocks noGrp="1"/>
          </p:cNvSpPr>
          <p:nvPr>
            <p:ph type="title"/>
          </p:nvPr>
        </p:nvSpPr>
        <p:spPr/>
        <p:txBody>
          <a:bodyPr/>
          <a:lstStyle/>
          <a:p>
            <a:r>
              <a:rPr lang="mi-NZ" dirty="0" err="1"/>
              <a:t>Climate</a:t>
            </a:r>
            <a:r>
              <a:rPr lang="mi-NZ" dirty="0"/>
              <a:t> </a:t>
            </a:r>
            <a:r>
              <a:rPr lang="mi-NZ" dirty="0" err="1"/>
              <a:t>projections</a:t>
            </a:r>
            <a:r>
              <a:rPr lang="mi-NZ" dirty="0"/>
              <a:t> to 2100</a:t>
            </a:r>
            <a:endParaRPr lang="en-NZ" dirty="0"/>
          </a:p>
        </p:txBody>
      </p:sp>
      <p:sp>
        <p:nvSpPr>
          <p:cNvPr id="5" name="Text Placeholder 4">
            <a:extLst>
              <a:ext uri="{FF2B5EF4-FFF2-40B4-BE49-F238E27FC236}">
                <a16:creationId xmlns:a16="http://schemas.microsoft.com/office/drawing/2014/main" id="{E5B9E30C-2E34-0D77-3CEA-3E3F7F422DA7}"/>
              </a:ext>
            </a:extLst>
          </p:cNvPr>
          <p:cNvSpPr>
            <a:spLocks noGrp="1"/>
          </p:cNvSpPr>
          <p:nvPr>
            <p:ph type="body" idx="1"/>
          </p:nvPr>
        </p:nvSpPr>
        <p:spPr>
          <a:xfrm>
            <a:off x="7590408" y="4147019"/>
            <a:ext cx="4098163" cy="637613"/>
          </a:xfrm>
        </p:spPr>
        <p:txBody>
          <a:bodyPr>
            <a:normAutofit/>
          </a:bodyPr>
          <a:lstStyle/>
          <a:p>
            <a:r>
              <a:rPr lang="mi-NZ" sz="2000" dirty="0" err="1"/>
              <a:t>Temperatures</a:t>
            </a:r>
            <a:r>
              <a:rPr lang="mi-NZ" sz="2000" dirty="0"/>
              <a:t> </a:t>
            </a:r>
            <a:r>
              <a:rPr lang="mi-NZ" sz="2000" dirty="0" err="1"/>
              <a:t>will</a:t>
            </a:r>
            <a:r>
              <a:rPr lang="mi-NZ" sz="2000" dirty="0"/>
              <a:t> </a:t>
            </a:r>
            <a:r>
              <a:rPr lang="mi-NZ" sz="2000" dirty="0" err="1"/>
              <a:t>increase</a:t>
            </a:r>
            <a:endParaRPr lang="en-NZ" sz="2000" dirty="0"/>
          </a:p>
        </p:txBody>
      </p:sp>
      <p:sp>
        <p:nvSpPr>
          <p:cNvPr id="6" name="TextBox 5">
            <a:extLst>
              <a:ext uri="{FF2B5EF4-FFF2-40B4-BE49-F238E27FC236}">
                <a16:creationId xmlns:a16="http://schemas.microsoft.com/office/drawing/2014/main" id="{36AEE242-89B1-1C7C-023B-DF21ED7EFF49}"/>
              </a:ext>
            </a:extLst>
          </p:cNvPr>
          <p:cNvSpPr txBox="1"/>
          <p:nvPr/>
        </p:nvSpPr>
        <p:spPr>
          <a:xfrm>
            <a:off x="488548" y="1253331"/>
            <a:ext cx="6758581" cy="400110"/>
          </a:xfrm>
          <a:prstGeom prst="rect">
            <a:avLst/>
          </a:prstGeom>
          <a:noFill/>
        </p:spPr>
        <p:txBody>
          <a:bodyPr wrap="none" rtlCol="0">
            <a:spAutoFit/>
          </a:bodyPr>
          <a:lstStyle/>
          <a:p>
            <a:r>
              <a:rPr lang="mi-NZ" sz="2000" dirty="0" err="1"/>
              <a:t>Low</a:t>
            </a:r>
            <a:r>
              <a:rPr lang="mi-NZ" sz="2000" dirty="0"/>
              <a:t> </a:t>
            </a:r>
            <a:r>
              <a:rPr lang="mi-NZ" sz="2000" dirty="0" err="1"/>
              <a:t>emissions</a:t>
            </a:r>
            <a:r>
              <a:rPr lang="mi-NZ" sz="2000" dirty="0"/>
              <a:t> (RCP2.6)	</a:t>
            </a:r>
            <a:r>
              <a:rPr lang="mi-NZ" sz="2000" dirty="0" err="1"/>
              <a:t>High</a:t>
            </a:r>
            <a:r>
              <a:rPr lang="mi-NZ" sz="2000" dirty="0"/>
              <a:t> </a:t>
            </a:r>
            <a:r>
              <a:rPr lang="mi-NZ" sz="2000" dirty="0" err="1"/>
              <a:t>emissions</a:t>
            </a:r>
            <a:r>
              <a:rPr lang="mi-NZ" sz="2000" dirty="0"/>
              <a:t> (RCP8.5)</a:t>
            </a:r>
            <a:endParaRPr lang="en-NZ" sz="2000" dirty="0"/>
          </a:p>
        </p:txBody>
      </p:sp>
      <p:sp>
        <p:nvSpPr>
          <p:cNvPr id="8" name="Text Placeholder 4">
            <a:extLst>
              <a:ext uri="{FF2B5EF4-FFF2-40B4-BE49-F238E27FC236}">
                <a16:creationId xmlns:a16="http://schemas.microsoft.com/office/drawing/2014/main" id="{3FE525C8-9FBE-D898-5C97-CBCA420E1BDE}"/>
              </a:ext>
            </a:extLst>
          </p:cNvPr>
          <p:cNvSpPr txBox="1">
            <a:spLocks/>
          </p:cNvSpPr>
          <p:nvPr/>
        </p:nvSpPr>
        <p:spPr>
          <a:xfrm>
            <a:off x="7590408" y="4672932"/>
            <a:ext cx="4098163" cy="637613"/>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Arial"/>
                <a:ea typeface="Arial"/>
                <a:cs typeface="Arial"/>
                <a:sym typeface="Arial"/>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r>
              <a:rPr lang="mi-NZ" sz="2000" dirty="0"/>
              <a:t>More </a:t>
            </a:r>
            <a:r>
              <a:rPr lang="mi-NZ" sz="2000" dirty="0" err="1"/>
              <a:t>hot</a:t>
            </a:r>
            <a:r>
              <a:rPr lang="mi-NZ" sz="2000" dirty="0"/>
              <a:t> </a:t>
            </a:r>
            <a:r>
              <a:rPr lang="mi-NZ" sz="2000" dirty="0" err="1"/>
              <a:t>days</a:t>
            </a:r>
            <a:endParaRPr lang="en-NZ" sz="2000" dirty="0"/>
          </a:p>
        </p:txBody>
      </p:sp>
      <p:pic>
        <p:nvPicPr>
          <p:cNvPr id="9" name="Picture 8">
            <a:extLst>
              <a:ext uri="{FF2B5EF4-FFF2-40B4-BE49-F238E27FC236}">
                <a16:creationId xmlns:a16="http://schemas.microsoft.com/office/drawing/2014/main" id="{BB926474-B0A0-4310-23FB-72B405B7826A}"/>
              </a:ext>
            </a:extLst>
          </p:cNvPr>
          <p:cNvPicPr>
            <a:picLocks noChangeAspect="1"/>
          </p:cNvPicPr>
          <p:nvPr/>
        </p:nvPicPr>
        <p:blipFill rotWithShape="1">
          <a:blip r:embed="rId2"/>
          <a:srcRect l="41911" t="27132" r="42255" b="16529"/>
          <a:stretch/>
        </p:blipFill>
        <p:spPr bwMode="auto">
          <a:xfrm>
            <a:off x="488548" y="1746337"/>
            <a:ext cx="6891020" cy="4597400"/>
          </a:xfrm>
          <a:prstGeom prst="rect">
            <a:avLst/>
          </a:prstGeom>
          <a:ln>
            <a:noFill/>
          </a:ln>
          <a:extLst>
            <a:ext uri="{53640926-AAD7-44D8-BBD7-CCE9431645EC}">
              <a14:shadowObscured xmlns:a14="http://schemas.microsoft.com/office/drawing/2010/main"/>
            </a:ext>
          </a:extLst>
        </p:spPr>
      </p:pic>
      <p:pic>
        <p:nvPicPr>
          <p:cNvPr id="14" name="Picture 13">
            <a:extLst>
              <a:ext uri="{FF2B5EF4-FFF2-40B4-BE49-F238E27FC236}">
                <a16:creationId xmlns:a16="http://schemas.microsoft.com/office/drawing/2014/main" id="{35A9D22C-02F0-3497-8A48-FA72AD209EDF}"/>
              </a:ext>
            </a:extLst>
          </p:cNvPr>
          <p:cNvPicPr>
            <a:picLocks noChangeAspect="1"/>
          </p:cNvPicPr>
          <p:nvPr/>
        </p:nvPicPr>
        <p:blipFill rotWithShape="1">
          <a:blip r:embed="rId3"/>
          <a:srcRect l="44491" t="21688" r="44906" b="36748"/>
          <a:stretch/>
        </p:blipFill>
        <p:spPr bwMode="auto">
          <a:xfrm>
            <a:off x="7566088" y="1010335"/>
            <a:ext cx="4217107" cy="309926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6418098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7D39138-AB47-078E-CF1A-4A6E8712F06D}"/>
              </a:ext>
            </a:extLst>
          </p:cNvPr>
          <p:cNvSpPr>
            <a:spLocks noGrp="1"/>
          </p:cNvSpPr>
          <p:nvPr>
            <p:ph type="title"/>
          </p:nvPr>
        </p:nvSpPr>
        <p:spPr/>
        <p:txBody>
          <a:bodyPr/>
          <a:lstStyle/>
          <a:p>
            <a:r>
              <a:rPr lang="mi-NZ" dirty="0" err="1"/>
              <a:t>Climate</a:t>
            </a:r>
            <a:r>
              <a:rPr lang="mi-NZ" dirty="0"/>
              <a:t> </a:t>
            </a:r>
            <a:r>
              <a:rPr lang="mi-NZ" dirty="0" err="1"/>
              <a:t>projections</a:t>
            </a:r>
            <a:r>
              <a:rPr lang="mi-NZ" dirty="0"/>
              <a:t> to 2100</a:t>
            </a:r>
            <a:endParaRPr lang="en-NZ" dirty="0"/>
          </a:p>
        </p:txBody>
      </p:sp>
      <p:sp>
        <p:nvSpPr>
          <p:cNvPr id="5" name="Text Placeholder 4">
            <a:extLst>
              <a:ext uri="{FF2B5EF4-FFF2-40B4-BE49-F238E27FC236}">
                <a16:creationId xmlns:a16="http://schemas.microsoft.com/office/drawing/2014/main" id="{E5B9E30C-2E34-0D77-3CEA-3E3F7F422DA7}"/>
              </a:ext>
            </a:extLst>
          </p:cNvPr>
          <p:cNvSpPr>
            <a:spLocks noGrp="1"/>
          </p:cNvSpPr>
          <p:nvPr>
            <p:ph type="body" idx="1"/>
          </p:nvPr>
        </p:nvSpPr>
        <p:spPr>
          <a:xfrm>
            <a:off x="7590408" y="4147019"/>
            <a:ext cx="4098163" cy="637613"/>
          </a:xfrm>
        </p:spPr>
        <p:txBody>
          <a:bodyPr>
            <a:normAutofit/>
          </a:bodyPr>
          <a:lstStyle/>
          <a:p>
            <a:r>
              <a:rPr lang="mi-NZ" sz="2000" dirty="0" err="1"/>
              <a:t>Temperatures</a:t>
            </a:r>
            <a:r>
              <a:rPr lang="mi-NZ" sz="2000" dirty="0"/>
              <a:t> </a:t>
            </a:r>
            <a:r>
              <a:rPr lang="mi-NZ" sz="2000" dirty="0" err="1"/>
              <a:t>will</a:t>
            </a:r>
            <a:r>
              <a:rPr lang="mi-NZ" sz="2000" dirty="0"/>
              <a:t> </a:t>
            </a:r>
            <a:r>
              <a:rPr lang="mi-NZ" sz="2000" dirty="0" err="1"/>
              <a:t>increase</a:t>
            </a:r>
            <a:endParaRPr lang="en-NZ" sz="2000" dirty="0"/>
          </a:p>
        </p:txBody>
      </p:sp>
      <p:sp>
        <p:nvSpPr>
          <p:cNvPr id="6" name="TextBox 5">
            <a:extLst>
              <a:ext uri="{FF2B5EF4-FFF2-40B4-BE49-F238E27FC236}">
                <a16:creationId xmlns:a16="http://schemas.microsoft.com/office/drawing/2014/main" id="{36AEE242-89B1-1C7C-023B-DF21ED7EFF49}"/>
              </a:ext>
            </a:extLst>
          </p:cNvPr>
          <p:cNvSpPr txBox="1"/>
          <p:nvPr/>
        </p:nvSpPr>
        <p:spPr>
          <a:xfrm>
            <a:off x="488548" y="1253331"/>
            <a:ext cx="6758581" cy="400110"/>
          </a:xfrm>
          <a:prstGeom prst="rect">
            <a:avLst/>
          </a:prstGeom>
          <a:noFill/>
        </p:spPr>
        <p:txBody>
          <a:bodyPr wrap="none" rtlCol="0">
            <a:spAutoFit/>
          </a:bodyPr>
          <a:lstStyle/>
          <a:p>
            <a:r>
              <a:rPr lang="mi-NZ" sz="2000" dirty="0" err="1"/>
              <a:t>Low</a:t>
            </a:r>
            <a:r>
              <a:rPr lang="mi-NZ" sz="2000" dirty="0"/>
              <a:t> </a:t>
            </a:r>
            <a:r>
              <a:rPr lang="mi-NZ" sz="2000" dirty="0" err="1"/>
              <a:t>emissions</a:t>
            </a:r>
            <a:r>
              <a:rPr lang="mi-NZ" sz="2000" dirty="0"/>
              <a:t> (RCP2.6)	</a:t>
            </a:r>
            <a:r>
              <a:rPr lang="mi-NZ" sz="2000" dirty="0" err="1"/>
              <a:t>High</a:t>
            </a:r>
            <a:r>
              <a:rPr lang="mi-NZ" sz="2000" dirty="0"/>
              <a:t> </a:t>
            </a:r>
            <a:r>
              <a:rPr lang="mi-NZ" sz="2000" dirty="0" err="1"/>
              <a:t>emissions</a:t>
            </a:r>
            <a:r>
              <a:rPr lang="mi-NZ" sz="2000" dirty="0"/>
              <a:t> (RCP8.5)</a:t>
            </a:r>
            <a:endParaRPr lang="en-NZ" sz="2000" dirty="0"/>
          </a:p>
        </p:txBody>
      </p:sp>
      <p:sp>
        <p:nvSpPr>
          <p:cNvPr id="8" name="Text Placeholder 4">
            <a:extLst>
              <a:ext uri="{FF2B5EF4-FFF2-40B4-BE49-F238E27FC236}">
                <a16:creationId xmlns:a16="http://schemas.microsoft.com/office/drawing/2014/main" id="{3FE525C8-9FBE-D898-5C97-CBCA420E1BDE}"/>
              </a:ext>
            </a:extLst>
          </p:cNvPr>
          <p:cNvSpPr txBox="1">
            <a:spLocks/>
          </p:cNvSpPr>
          <p:nvPr/>
        </p:nvSpPr>
        <p:spPr>
          <a:xfrm>
            <a:off x="7590408" y="4672932"/>
            <a:ext cx="4098163" cy="637613"/>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Arial"/>
                <a:ea typeface="Arial"/>
                <a:cs typeface="Arial"/>
                <a:sym typeface="Arial"/>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r>
              <a:rPr lang="mi-NZ" sz="2000" dirty="0"/>
              <a:t>More </a:t>
            </a:r>
            <a:r>
              <a:rPr lang="mi-NZ" sz="2000" dirty="0" err="1"/>
              <a:t>hot</a:t>
            </a:r>
            <a:r>
              <a:rPr lang="mi-NZ" sz="2000" dirty="0"/>
              <a:t> </a:t>
            </a:r>
            <a:r>
              <a:rPr lang="mi-NZ" sz="2000" dirty="0" err="1"/>
              <a:t>days</a:t>
            </a:r>
            <a:endParaRPr lang="en-NZ" sz="2000" dirty="0"/>
          </a:p>
        </p:txBody>
      </p:sp>
      <p:pic>
        <p:nvPicPr>
          <p:cNvPr id="10" name="Picture 9">
            <a:extLst>
              <a:ext uri="{FF2B5EF4-FFF2-40B4-BE49-F238E27FC236}">
                <a16:creationId xmlns:a16="http://schemas.microsoft.com/office/drawing/2014/main" id="{804C2C6F-5D7D-6D72-1B2C-A9B691693371}"/>
              </a:ext>
            </a:extLst>
          </p:cNvPr>
          <p:cNvPicPr>
            <a:picLocks noChangeAspect="1"/>
          </p:cNvPicPr>
          <p:nvPr/>
        </p:nvPicPr>
        <p:blipFill rotWithShape="1">
          <a:blip r:embed="rId2"/>
          <a:srcRect l="41625" t="36683" r="42398" b="6763"/>
          <a:stretch/>
        </p:blipFill>
        <p:spPr bwMode="auto">
          <a:xfrm>
            <a:off x="408805" y="1725884"/>
            <a:ext cx="6974840" cy="4629150"/>
          </a:xfrm>
          <a:prstGeom prst="rect">
            <a:avLst/>
          </a:prstGeom>
          <a:ln>
            <a:noFill/>
          </a:ln>
          <a:extLst>
            <a:ext uri="{53640926-AAD7-44D8-BBD7-CCE9431645EC}">
              <a14:shadowObscured xmlns:a14="http://schemas.microsoft.com/office/drawing/2010/main"/>
            </a:ext>
          </a:extLst>
        </p:spPr>
      </p:pic>
      <p:sp>
        <p:nvSpPr>
          <p:cNvPr id="11" name="Text Placeholder 4">
            <a:extLst>
              <a:ext uri="{FF2B5EF4-FFF2-40B4-BE49-F238E27FC236}">
                <a16:creationId xmlns:a16="http://schemas.microsoft.com/office/drawing/2014/main" id="{C12BD81B-103A-6573-63CD-1C66BB36BAB9}"/>
              </a:ext>
            </a:extLst>
          </p:cNvPr>
          <p:cNvSpPr txBox="1">
            <a:spLocks/>
          </p:cNvSpPr>
          <p:nvPr/>
        </p:nvSpPr>
        <p:spPr>
          <a:xfrm>
            <a:off x="7590408" y="5198844"/>
            <a:ext cx="4098163" cy="637613"/>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Arial"/>
                <a:ea typeface="Arial"/>
                <a:cs typeface="Arial"/>
                <a:sym typeface="Arial"/>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r>
              <a:rPr lang="mi-NZ" sz="2000" dirty="0" err="1"/>
              <a:t>Fewer</a:t>
            </a:r>
            <a:r>
              <a:rPr lang="mi-NZ" sz="2000" dirty="0"/>
              <a:t> </a:t>
            </a:r>
            <a:r>
              <a:rPr lang="mi-NZ" sz="2000" dirty="0" err="1"/>
              <a:t>frosts</a:t>
            </a:r>
            <a:endParaRPr lang="en-NZ" sz="2000" dirty="0"/>
          </a:p>
        </p:txBody>
      </p:sp>
      <p:pic>
        <p:nvPicPr>
          <p:cNvPr id="14" name="Picture 13">
            <a:extLst>
              <a:ext uri="{FF2B5EF4-FFF2-40B4-BE49-F238E27FC236}">
                <a16:creationId xmlns:a16="http://schemas.microsoft.com/office/drawing/2014/main" id="{35A9D22C-02F0-3497-8A48-FA72AD209EDF}"/>
              </a:ext>
            </a:extLst>
          </p:cNvPr>
          <p:cNvPicPr>
            <a:picLocks noChangeAspect="1"/>
          </p:cNvPicPr>
          <p:nvPr/>
        </p:nvPicPr>
        <p:blipFill rotWithShape="1">
          <a:blip r:embed="rId3"/>
          <a:srcRect l="44491" t="21688" r="44906" b="36748"/>
          <a:stretch/>
        </p:blipFill>
        <p:spPr bwMode="auto">
          <a:xfrm>
            <a:off x="7566088" y="1010335"/>
            <a:ext cx="4217107" cy="309926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2108573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7D39138-AB47-078E-CF1A-4A6E8712F06D}"/>
              </a:ext>
            </a:extLst>
          </p:cNvPr>
          <p:cNvSpPr>
            <a:spLocks noGrp="1"/>
          </p:cNvSpPr>
          <p:nvPr>
            <p:ph type="title"/>
          </p:nvPr>
        </p:nvSpPr>
        <p:spPr/>
        <p:txBody>
          <a:bodyPr/>
          <a:lstStyle/>
          <a:p>
            <a:r>
              <a:rPr lang="mi-NZ" dirty="0" err="1"/>
              <a:t>Climate</a:t>
            </a:r>
            <a:r>
              <a:rPr lang="mi-NZ" dirty="0"/>
              <a:t> </a:t>
            </a:r>
            <a:r>
              <a:rPr lang="mi-NZ" dirty="0" err="1"/>
              <a:t>projections</a:t>
            </a:r>
            <a:r>
              <a:rPr lang="mi-NZ" dirty="0"/>
              <a:t> to 2100</a:t>
            </a:r>
            <a:endParaRPr lang="en-NZ" dirty="0"/>
          </a:p>
        </p:txBody>
      </p:sp>
      <p:sp>
        <p:nvSpPr>
          <p:cNvPr id="5" name="Text Placeholder 4">
            <a:extLst>
              <a:ext uri="{FF2B5EF4-FFF2-40B4-BE49-F238E27FC236}">
                <a16:creationId xmlns:a16="http://schemas.microsoft.com/office/drawing/2014/main" id="{E5B9E30C-2E34-0D77-3CEA-3E3F7F422DA7}"/>
              </a:ext>
            </a:extLst>
          </p:cNvPr>
          <p:cNvSpPr>
            <a:spLocks noGrp="1"/>
          </p:cNvSpPr>
          <p:nvPr>
            <p:ph type="body" idx="1"/>
          </p:nvPr>
        </p:nvSpPr>
        <p:spPr>
          <a:xfrm>
            <a:off x="7590408" y="4147019"/>
            <a:ext cx="4098163" cy="637613"/>
          </a:xfrm>
        </p:spPr>
        <p:txBody>
          <a:bodyPr>
            <a:normAutofit/>
          </a:bodyPr>
          <a:lstStyle/>
          <a:p>
            <a:r>
              <a:rPr lang="mi-NZ" sz="2000" dirty="0" err="1"/>
              <a:t>Temperatures</a:t>
            </a:r>
            <a:r>
              <a:rPr lang="mi-NZ" sz="2000" dirty="0"/>
              <a:t> </a:t>
            </a:r>
            <a:r>
              <a:rPr lang="mi-NZ" sz="2000" dirty="0" err="1"/>
              <a:t>will</a:t>
            </a:r>
            <a:r>
              <a:rPr lang="mi-NZ" sz="2000" dirty="0"/>
              <a:t> </a:t>
            </a:r>
            <a:r>
              <a:rPr lang="mi-NZ" sz="2000" dirty="0" err="1"/>
              <a:t>increase</a:t>
            </a:r>
            <a:endParaRPr lang="en-NZ" sz="2000" dirty="0"/>
          </a:p>
        </p:txBody>
      </p:sp>
      <p:sp>
        <p:nvSpPr>
          <p:cNvPr id="6" name="TextBox 5">
            <a:extLst>
              <a:ext uri="{FF2B5EF4-FFF2-40B4-BE49-F238E27FC236}">
                <a16:creationId xmlns:a16="http://schemas.microsoft.com/office/drawing/2014/main" id="{36AEE242-89B1-1C7C-023B-DF21ED7EFF49}"/>
              </a:ext>
            </a:extLst>
          </p:cNvPr>
          <p:cNvSpPr txBox="1"/>
          <p:nvPr/>
        </p:nvSpPr>
        <p:spPr>
          <a:xfrm>
            <a:off x="488548" y="1253331"/>
            <a:ext cx="6758581" cy="400110"/>
          </a:xfrm>
          <a:prstGeom prst="rect">
            <a:avLst/>
          </a:prstGeom>
          <a:noFill/>
        </p:spPr>
        <p:txBody>
          <a:bodyPr wrap="none" rtlCol="0">
            <a:spAutoFit/>
          </a:bodyPr>
          <a:lstStyle/>
          <a:p>
            <a:r>
              <a:rPr lang="mi-NZ" sz="2000" dirty="0" err="1"/>
              <a:t>Low</a:t>
            </a:r>
            <a:r>
              <a:rPr lang="mi-NZ" sz="2000" dirty="0"/>
              <a:t> </a:t>
            </a:r>
            <a:r>
              <a:rPr lang="mi-NZ" sz="2000" dirty="0" err="1"/>
              <a:t>emissions</a:t>
            </a:r>
            <a:r>
              <a:rPr lang="mi-NZ" sz="2000" dirty="0"/>
              <a:t> (RCP2.6)	</a:t>
            </a:r>
            <a:r>
              <a:rPr lang="mi-NZ" sz="2000" dirty="0" err="1"/>
              <a:t>High</a:t>
            </a:r>
            <a:r>
              <a:rPr lang="mi-NZ" sz="2000" dirty="0"/>
              <a:t> </a:t>
            </a:r>
            <a:r>
              <a:rPr lang="mi-NZ" sz="2000" dirty="0" err="1"/>
              <a:t>emissions</a:t>
            </a:r>
            <a:r>
              <a:rPr lang="mi-NZ" sz="2000" dirty="0"/>
              <a:t> (RCP8.5)</a:t>
            </a:r>
            <a:endParaRPr lang="en-NZ" sz="2000" dirty="0"/>
          </a:p>
        </p:txBody>
      </p:sp>
      <p:sp>
        <p:nvSpPr>
          <p:cNvPr id="8" name="Text Placeholder 4">
            <a:extLst>
              <a:ext uri="{FF2B5EF4-FFF2-40B4-BE49-F238E27FC236}">
                <a16:creationId xmlns:a16="http://schemas.microsoft.com/office/drawing/2014/main" id="{3FE525C8-9FBE-D898-5C97-CBCA420E1BDE}"/>
              </a:ext>
            </a:extLst>
          </p:cNvPr>
          <p:cNvSpPr txBox="1">
            <a:spLocks/>
          </p:cNvSpPr>
          <p:nvPr/>
        </p:nvSpPr>
        <p:spPr>
          <a:xfrm>
            <a:off x="7590408" y="4672932"/>
            <a:ext cx="4098163" cy="637613"/>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Arial"/>
                <a:ea typeface="Arial"/>
                <a:cs typeface="Arial"/>
                <a:sym typeface="Arial"/>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r>
              <a:rPr lang="mi-NZ" sz="2000" dirty="0"/>
              <a:t>More </a:t>
            </a:r>
            <a:r>
              <a:rPr lang="mi-NZ" sz="2000" dirty="0" err="1"/>
              <a:t>hot</a:t>
            </a:r>
            <a:r>
              <a:rPr lang="mi-NZ" sz="2000" dirty="0"/>
              <a:t> </a:t>
            </a:r>
            <a:r>
              <a:rPr lang="mi-NZ" sz="2000" dirty="0" err="1"/>
              <a:t>days</a:t>
            </a:r>
            <a:endParaRPr lang="en-NZ" sz="2000" dirty="0"/>
          </a:p>
        </p:txBody>
      </p:sp>
      <p:sp>
        <p:nvSpPr>
          <p:cNvPr id="11" name="Text Placeholder 4">
            <a:extLst>
              <a:ext uri="{FF2B5EF4-FFF2-40B4-BE49-F238E27FC236}">
                <a16:creationId xmlns:a16="http://schemas.microsoft.com/office/drawing/2014/main" id="{C12BD81B-103A-6573-63CD-1C66BB36BAB9}"/>
              </a:ext>
            </a:extLst>
          </p:cNvPr>
          <p:cNvSpPr txBox="1">
            <a:spLocks/>
          </p:cNvSpPr>
          <p:nvPr/>
        </p:nvSpPr>
        <p:spPr>
          <a:xfrm>
            <a:off x="7590408" y="5198844"/>
            <a:ext cx="4098163" cy="637613"/>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Arial"/>
                <a:ea typeface="Arial"/>
                <a:cs typeface="Arial"/>
                <a:sym typeface="Arial"/>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r>
              <a:rPr lang="mi-NZ" sz="2000" dirty="0" err="1"/>
              <a:t>Fewer</a:t>
            </a:r>
            <a:r>
              <a:rPr lang="mi-NZ" sz="2000" dirty="0"/>
              <a:t> </a:t>
            </a:r>
            <a:r>
              <a:rPr lang="mi-NZ" sz="2000" dirty="0" err="1"/>
              <a:t>frosts</a:t>
            </a:r>
            <a:endParaRPr lang="en-NZ" sz="2000" dirty="0"/>
          </a:p>
        </p:txBody>
      </p:sp>
      <p:sp>
        <p:nvSpPr>
          <p:cNvPr id="12" name="Text Placeholder 4">
            <a:extLst>
              <a:ext uri="{FF2B5EF4-FFF2-40B4-BE49-F238E27FC236}">
                <a16:creationId xmlns:a16="http://schemas.microsoft.com/office/drawing/2014/main" id="{769C16AA-1C2B-A88D-84E6-1E9E808D4D75}"/>
              </a:ext>
            </a:extLst>
          </p:cNvPr>
          <p:cNvSpPr txBox="1">
            <a:spLocks/>
          </p:cNvSpPr>
          <p:nvPr/>
        </p:nvSpPr>
        <p:spPr>
          <a:xfrm>
            <a:off x="7590408" y="5835480"/>
            <a:ext cx="4098163" cy="733995"/>
          </a:xfrm>
          <a:prstGeom prst="rect">
            <a:avLst/>
          </a:prstGeom>
          <a:noFill/>
          <a:ln>
            <a:noFill/>
          </a:ln>
        </p:spPr>
        <p:txBody>
          <a:bodyPr spcFirstLastPara="1" wrap="square" lIns="91425" tIns="45700" rIns="91425" bIns="45700" anchor="t" anchorCtr="0">
            <a:normAutofit fontScale="92500" lnSpcReduction="10000"/>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Arial"/>
                <a:ea typeface="Arial"/>
                <a:cs typeface="Arial"/>
                <a:sym typeface="Arial"/>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r>
              <a:rPr lang="mi-NZ" sz="2000" dirty="0" err="1"/>
              <a:t>Wet</a:t>
            </a:r>
            <a:r>
              <a:rPr lang="mi-NZ" sz="2000" dirty="0"/>
              <a:t> </a:t>
            </a:r>
            <a:r>
              <a:rPr lang="mi-NZ" sz="2000" dirty="0" err="1"/>
              <a:t>areas</a:t>
            </a:r>
            <a:r>
              <a:rPr lang="mi-NZ" sz="2000" dirty="0"/>
              <a:t> </a:t>
            </a:r>
            <a:r>
              <a:rPr lang="mi-NZ" sz="2000" dirty="0" err="1"/>
              <a:t>get</a:t>
            </a:r>
            <a:r>
              <a:rPr lang="mi-NZ" sz="2000" dirty="0"/>
              <a:t> </a:t>
            </a:r>
            <a:r>
              <a:rPr lang="mi-NZ" sz="2000" dirty="0" err="1"/>
              <a:t>wetter</a:t>
            </a:r>
            <a:r>
              <a:rPr lang="mi-NZ" sz="2000" dirty="0"/>
              <a:t>, </a:t>
            </a:r>
            <a:r>
              <a:rPr lang="mi-NZ" sz="2000" dirty="0" err="1"/>
              <a:t>dry</a:t>
            </a:r>
            <a:r>
              <a:rPr lang="mi-NZ" sz="2000" dirty="0"/>
              <a:t> </a:t>
            </a:r>
            <a:r>
              <a:rPr lang="mi-NZ" sz="2000" dirty="0" err="1"/>
              <a:t>get</a:t>
            </a:r>
            <a:r>
              <a:rPr lang="mi-NZ" sz="2000" dirty="0"/>
              <a:t> </a:t>
            </a:r>
            <a:r>
              <a:rPr lang="mi-NZ" sz="2000" dirty="0" err="1"/>
              <a:t>drier</a:t>
            </a:r>
            <a:endParaRPr lang="en-NZ" sz="2000" dirty="0"/>
          </a:p>
        </p:txBody>
      </p:sp>
      <p:pic>
        <p:nvPicPr>
          <p:cNvPr id="13" name="Picture 12" descr="A screenshot of a computer&#10;&#10;Description automatically generated">
            <a:extLst>
              <a:ext uri="{FF2B5EF4-FFF2-40B4-BE49-F238E27FC236}">
                <a16:creationId xmlns:a16="http://schemas.microsoft.com/office/drawing/2014/main" id="{8086A443-7C36-8AC6-ACF1-16572AF8095B}"/>
              </a:ext>
            </a:extLst>
          </p:cNvPr>
          <p:cNvPicPr>
            <a:picLocks noChangeAspect="1"/>
          </p:cNvPicPr>
          <p:nvPr/>
        </p:nvPicPr>
        <p:blipFill rotWithShape="1">
          <a:blip r:embed="rId2"/>
          <a:srcRect l="41697" t="29805" r="42398" b="14024"/>
          <a:stretch/>
        </p:blipFill>
        <p:spPr bwMode="auto">
          <a:xfrm>
            <a:off x="488548" y="1769625"/>
            <a:ext cx="7067550" cy="4679950"/>
          </a:xfrm>
          <a:prstGeom prst="rect">
            <a:avLst/>
          </a:prstGeom>
          <a:ln>
            <a:noFill/>
          </a:ln>
          <a:extLst>
            <a:ext uri="{53640926-AAD7-44D8-BBD7-CCE9431645EC}">
              <a14:shadowObscured xmlns:a14="http://schemas.microsoft.com/office/drawing/2010/main"/>
            </a:ext>
          </a:extLst>
        </p:spPr>
      </p:pic>
      <p:pic>
        <p:nvPicPr>
          <p:cNvPr id="14" name="Picture 13">
            <a:extLst>
              <a:ext uri="{FF2B5EF4-FFF2-40B4-BE49-F238E27FC236}">
                <a16:creationId xmlns:a16="http://schemas.microsoft.com/office/drawing/2014/main" id="{35A9D22C-02F0-3497-8A48-FA72AD209EDF}"/>
              </a:ext>
            </a:extLst>
          </p:cNvPr>
          <p:cNvPicPr>
            <a:picLocks noChangeAspect="1"/>
          </p:cNvPicPr>
          <p:nvPr/>
        </p:nvPicPr>
        <p:blipFill rotWithShape="1">
          <a:blip r:embed="rId3"/>
          <a:srcRect l="44491" t="21688" r="44906" b="36748"/>
          <a:stretch/>
        </p:blipFill>
        <p:spPr bwMode="auto">
          <a:xfrm>
            <a:off x="7566088" y="1010335"/>
            <a:ext cx="4217107" cy="309926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511276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A3963A5-4912-0284-0EB5-8595F2D06B38}"/>
              </a:ext>
            </a:extLst>
          </p:cNvPr>
          <p:cNvSpPr>
            <a:spLocks noGrp="1"/>
          </p:cNvSpPr>
          <p:nvPr>
            <p:ph type="title"/>
          </p:nvPr>
        </p:nvSpPr>
        <p:spPr/>
        <p:txBody>
          <a:bodyPr/>
          <a:lstStyle/>
          <a:p>
            <a:r>
              <a:rPr lang="mi-NZ" dirty="0" err="1"/>
              <a:t>Warmer</a:t>
            </a:r>
            <a:r>
              <a:rPr lang="mi-NZ" dirty="0"/>
              <a:t>, </a:t>
            </a:r>
            <a:r>
              <a:rPr lang="mi-NZ" dirty="0" err="1"/>
              <a:t>wetter</a:t>
            </a:r>
            <a:r>
              <a:rPr lang="mi-NZ" dirty="0"/>
              <a:t> and </a:t>
            </a:r>
            <a:r>
              <a:rPr lang="mi-NZ" dirty="0" err="1"/>
              <a:t>wilder</a:t>
            </a:r>
            <a:endParaRPr lang="en-NZ" dirty="0"/>
          </a:p>
        </p:txBody>
      </p:sp>
      <p:pic>
        <p:nvPicPr>
          <p:cNvPr id="6" name="Picture 2" descr="How Is Climate Change Impacting the Water Cycle? | Climate Reality">
            <a:extLst>
              <a:ext uri="{FF2B5EF4-FFF2-40B4-BE49-F238E27FC236}">
                <a16:creationId xmlns:a16="http://schemas.microsoft.com/office/drawing/2014/main" id="{262FEBC7-44EF-3666-16B8-681E7F6C459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0884" b="18219"/>
          <a:stretch/>
        </p:blipFill>
        <p:spPr bwMode="auto">
          <a:xfrm>
            <a:off x="867747" y="2541516"/>
            <a:ext cx="5097625" cy="410358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How Is Climate Change Impacting the Water Cycle? | Climate Reality">
            <a:extLst>
              <a:ext uri="{FF2B5EF4-FFF2-40B4-BE49-F238E27FC236}">
                <a16:creationId xmlns:a16="http://schemas.microsoft.com/office/drawing/2014/main" id="{49DADF46-B380-A606-E6B1-0BEDE5B2BA6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4578" b="65721"/>
          <a:stretch/>
        </p:blipFill>
        <p:spPr bwMode="auto">
          <a:xfrm>
            <a:off x="867747" y="1002324"/>
            <a:ext cx="5097625" cy="197675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Some of Canterbury&amp;#39;s floods labelled a one-in-200-year event | Stuff.co.nz">
            <a:extLst>
              <a:ext uri="{FF2B5EF4-FFF2-40B4-BE49-F238E27FC236}">
                <a16:creationId xmlns:a16="http://schemas.microsoft.com/office/drawing/2014/main" id="{E79983A3-29C8-945F-A17F-D9CAFBDE6D9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2388" b="12307"/>
          <a:stretch/>
        </p:blipFill>
        <p:spPr bwMode="auto">
          <a:xfrm>
            <a:off x="5965371" y="3566719"/>
            <a:ext cx="5472685" cy="307838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Cyclones, typhoons and hurricanes — Science Learning Hub">
            <a:extLst>
              <a:ext uri="{FF2B5EF4-FFF2-40B4-BE49-F238E27FC236}">
                <a16:creationId xmlns:a16="http://schemas.microsoft.com/office/drawing/2014/main" id="{33531570-DE74-E9C1-032F-CF75382C3E5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9884"/>
          <a:stretch/>
        </p:blipFill>
        <p:spPr bwMode="auto">
          <a:xfrm>
            <a:off x="5965372" y="1002324"/>
            <a:ext cx="5472684" cy="30783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84424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91DC532-7B4F-FE89-4B44-CAB82C5E03AD}"/>
              </a:ext>
            </a:extLst>
          </p:cNvPr>
          <p:cNvSpPr>
            <a:spLocks noGrp="1"/>
          </p:cNvSpPr>
          <p:nvPr>
            <p:ph type="title"/>
          </p:nvPr>
        </p:nvSpPr>
        <p:spPr>
          <a:xfrm>
            <a:off x="595924" y="1"/>
            <a:ext cx="9089252" cy="1002323"/>
          </a:xfrm>
        </p:spPr>
        <p:txBody>
          <a:bodyPr/>
          <a:lstStyle/>
          <a:p>
            <a:r>
              <a:rPr lang="mi-NZ" dirty="0" err="1"/>
              <a:t>Impacts</a:t>
            </a:r>
            <a:r>
              <a:rPr lang="mi-NZ" dirty="0"/>
              <a:t> </a:t>
            </a:r>
            <a:r>
              <a:rPr lang="mi-NZ" dirty="0" err="1"/>
              <a:t>on</a:t>
            </a:r>
            <a:r>
              <a:rPr lang="mi-NZ" dirty="0"/>
              <a:t> </a:t>
            </a:r>
            <a:r>
              <a:rPr lang="mi-NZ" dirty="0" err="1"/>
              <a:t>aquaculture</a:t>
            </a:r>
            <a:r>
              <a:rPr lang="mi-NZ" dirty="0"/>
              <a:t> and </a:t>
            </a:r>
            <a:r>
              <a:rPr lang="mi-NZ" dirty="0" err="1"/>
              <a:t>fisheries</a:t>
            </a:r>
            <a:endParaRPr lang="en-NZ" dirty="0"/>
          </a:p>
        </p:txBody>
      </p:sp>
      <p:sp>
        <p:nvSpPr>
          <p:cNvPr id="6" name="Text Placeholder 5">
            <a:extLst>
              <a:ext uri="{FF2B5EF4-FFF2-40B4-BE49-F238E27FC236}">
                <a16:creationId xmlns:a16="http://schemas.microsoft.com/office/drawing/2014/main" id="{8B411CA2-0CA0-451E-BBF8-41077003235E}"/>
              </a:ext>
            </a:extLst>
          </p:cNvPr>
          <p:cNvSpPr>
            <a:spLocks noGrp="1"/>
          </p:cNvSpPr>
          <p:nvPr>
            <p:ph type="body" idx="1"/>
          </p:nvPr>
        </p:nvSpPr>
        <p:spPr>
          <a:xfrm>
            <a:off x="6251510" y="1339201"/>
            <a:ext cx="5452844" cy="5042938"/>
          </a:xfrm>
        </p:spPr>
        <p:txBody>
          <a:bodyPr>
            <a:normAutofit fontScale="92500" lnSpcReduction="10000"/>
          </a:bodyPr>
          <a:lstStyle/>
          <a:p>
            <a:r>
              <a:rPr lang="mi-NZ" dirty="0" err="1"/>
              <a:t>Marine</a:t>
            </a:r>
            <a:r>
              <a:rPr lang="mi-NZ" dirty="0"/>
              <a:t> </a:t>
            </a:r>
            <a:r>
              <a:rPr lang="mi-NZ" dirty="0" err="1"/>
              <a:t>heat</a:t>
            </a:r>
            <a:r>
              <a:rPr lang="mi-NZ" dirty="0"/>
              <a:t> </a:t>
            </a:r>
            <a:r>
              <a:rPr lang="mi-NZ" dirty="0" err="1"/>
              <a:t>waves</a:t>
            </a:r>
            <a:endParaRPr lang="mi-NZ" dirty="0"/>
          </a:p>
          <a:p>
            <a:pPr lvl="2"/>
            <a:r>
              <a:rPr lang="mi-NZ" dirty="0" err="1"/>
              <a:t>Fish</a:t>
            </a:r>
            <a:r>
              <a:rPr lang="mi-NZ" dirty="0"/>
              <a:t> </a:t>
            </a:r>
            <a:r>
              <a:rPr lang="mi-NZ" dirty="0" err="1"/>
              <a:t>distribution</a:t>
            </a:r>
            <a:r>
              <a:rPr lang="mi-NZ" dirty="0"/>
              <a:t> </a:t>
            </a:r>
            <a:r>
              <a:rPr lang="mi-NZ" dirty="0" err="1"/>
              <a:t>changes</a:t>
            </a:r>
            <a:endParaRPr lang="mi-NZ" dirty="0"/>
          </a:p>
          <a:p>
            <a:pPr lvl="2"/>
            <a:r>
              <a:rPr lang="mi-NZ" dirty="0" err="1"/>
              <a:t>Slower</a:t>
            </a:r>
            <a:r>
              <a:rPr lang="mi-NZ" dirty="0"/>
              <a:t> </a:t>
            </a:r>
            <a:r>
              <a:rPr lang="mi-NZ" dirty="0" err="1"/>
              <a:t>growth</a:t>
            </a:r>
            <a:r>
              <a:rPr lang="mi-NZ" dirty="0"/>
              <a:t> </a:t>
            </a:r>
            <a:r>
              <a:rPr lang="mi-NZ" dirty="0" err="1"/>
              <a:t>rates</a:t>
            </a:r>
            <a:endParaRPr lang="mi-NZ" dirty="0"/>
          </a:p>
          <a:p>
            <a:r>
              <a:rPr lang="mi-NZ" dirty="0" err="1"/>
              <a:t>Ocean</a:t>
            </a:r>
            <a:r>
              <a:rPr lang="mi-NZ" dirty="0"/>
              <a:t> </a:t>
            </a:r>
            <a:r>
              <a:rPr lang="mi-NZ" dirty="0" err="1"/>
              <a:t>acidification</a:t>
            </a:r>
            <a:endParaRPr lang="mi-NZ" dirty="0"/>
          </a:p>
          <a:p>
            <a:pPr lvl="2"/>
            <a:r>
              <a:rPr lang="mi-NZ" dirty="0" err="1"/>
              <a:t>Calcifying</a:t>
            </a:r>
            <a:r>
              <a:rPr lang="mi-NZ" dirty="0"/>
              <a:t> </a:t>
            </a:r>
            <a:r>
              <a:rPr lang="mi-NZ" dirty="0" err="1"/>
              <a:t>organisms</a:t>
            </a:r>
            <a:r>
              <a:rPr lang="mi-NZ" dirty="0"/>
              <a:t> </a:t>
            </a:r>
            <a:r>
              <a:rPr lang="mi-NZ" dirty="0" err="1"/>
              <a:t>like</a:t>
            </a:r>
            <a:r>
              <a:rPr lang="mi-NZ" dirty="0"/>
              <a:t> kina and </a:t>
            </a:r>
            <a:r>
              <a:rPr lang="mi-NZ" dirty="0" err="1"/>
              <a:t>shellfish</a:t>
            </a:r>
            <a:r>
              <a:rPr lang="mi-NZ" dirty="0"/>
              <a:t> </a:t>
            </a:r>
            <a:r>
              <a:rPr lang="mi-NZ" dirty="0" err="1"/>
              <a:t>have</a:t>
            </a:r>
            <a:r>
              <a:rPr lang="mi-NZ" dirty="0"/>
              <a:t> </a:t>
            </a:r>
            <a:r>
              <a:rPr lang="mi-NZ" dirty="0" err="1"/>
              <a:t>reduced</a:t>
            </a:r>
            <a:r>
              <a:rPr lang="mi-NZ" dirty="0"/>
              <a:t> </a:t>
            </a:r>
            <a:r>
              <a:rPr lang="mi-NZ" dirty="0" err="1"/>
              <a:t>growth</a:t>
            </a:r>
            <a:r>
              <a:rPr lang="mi-NZ" dirty="0"/>
              <a:t> </a:t>
            </a:r>
            <a:r>
              <a:rPr lang="mi-NZ" dirty="0" err="1"/>
              <a:t>rates</a:t>
            </a:r>
            <a:endParaRPr lang="mi-NZ" dirty="0"/>
          </a:p>
          <a:p>
            <a:r>
              <a:rPr lang="en-NZ" dirty="0"/>
              <a:t>Changes in currents</a:t>
            </a:r>
          </a:p>
          <a:p>
            <a:pPr lvl="2"/>
            <a:r>
              <a:rPr lang="en-NZ" dirty="0"/>
              <a:t>Invasive species</a:t>
            </a:r>
          </a:p>
          <a:p>
            <a:r>
              <a:rPr lang="en-NZ" dirty="0"/>
              <a:t>Increased stratification</a:t>
            </a:r>
          </a:p>
          <a:p>
            <a:pPr lvl="2"/>
            <a:r>
              <a:rPr lang="en-NZ" dirty="0"/>
              <a:t>Reduced mixing of nutrients</a:t>
            </a:r>
          </a:p>
          <a:p>
            <a:pPr lvl="2"/>
            <a:r>
              <a:rPr lang="en-NZ" dirty="0"/>
              <a:t>Uncertain effects on productivity</a:t>
            </a:r>
          </a:p>
          <a:p>
            <a:r>
              <a:rPr lang="en-NZ" dirty="0"/>
              <a:t>Coastal erosion</a:t>
            </a:r>
          </a:p>
          <a:p>
            <a:pPr lvl="2"/>
            <a:r>
              <a:rPr lang="en-NZ" dirty="0"/>
              <a:t>Increased turbidity causes reduced productivity</a:t>
            </a:r>
          </a:p>
        </p:txBody>
      </p:sp>
      <p:pic>
        <p:nvPicPr>
          <p:cNvPr id="3074" name="Picture 2">
            <a:extLst>
              <a:ext uri="{FF2B5EF4-FFF2-40B4-BE49-F238E27FC236}">
                <a16:creationId xmlns:a16="http://schemas.microsoft.com/office/drawing/2014/main" id="{D87BA272-830D-C289-BBA9-440C42F372C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4564" y="1086299"/>
            <a:ext cx="5669248" cy="58689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31925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AE8A879-5713-2CDD-2BFE-EB66F9A1AC14}"/>
              </a:ext>
            </a:extLst>
          </p:cNvPr>
          <p:cNvSpPr>
            <a:spLocks noGrp="1"/>
          </p:cNvSpPr>
          <p:nvPr>
            <p:ph type="title"/>
          </p:nvPr>
        </p:nvSpPr>
        <p:spPr/>
        <p:txBody>
          <a:bodyPr/>
          <a:lstStyle/>
          <a:p>
            <a:r>
              <a:rPr lang="mi-NZ" dirty="0" err="1"/>
              <a:t>Impacts</a:t>
            </a:r>
            <a:r>
              <a:rPr lang="mi-NZ" dirty="0"/>
              <a:t> </a:t>
            </a:r>
            <a:r>
              <a:rPr lang="mi-NZ" dirty="0" err="1"/>
              <a:t>on</a:t>
            </a:r>
            <a:r>
              <a:rPr lang="mi-NZ" dirty="0"/>
              <a:t> </a:t>
            </a:r>
            <a:r>
              <a:rPr lang="mi-NZ" dirty="0" err="1"/>
              <a:t>agricultural</a:t>
            </a:r>
            <a:r>
              <a:rPr lang="mi-NZ" dirty="0"/>
              <a:t> </a:t>
            </a:r>
            <a:r>
              <a:rPr lang="mi-NZ" dirty="0" err="1"/>
              <a:t>animals</a:t>
            </a:r>
            <a:endParaRPr lang="en-NZ" dirty="0"/>
          </a:p>
        </p:txBody>
      </p:sp>
      <p:sp>
        <p:nvSpPr>
          <p:cNvPr id="5" name="Text Placeholder 4">
            <a:extLst>
              <a:ext uri="{FF2B5EF4-FFF2-40B4-BE49-F238E27FC236}">
                <a16:creationId xmlns:a16="http://schemas.microsoft.com/office/drawing/2014/main" id="{7DD62926-AA16-B723-4FCE-94947EF1E198}"/>
              </a:ext>
            </a:extLst>
          </p:cNvPr>
          <p:cNvSpPr>
            <a:spLocks noGrp="1"/>
          </p:cNvSpPr>
          <p:nvPr>
            <p:ph type="body" idx="1"/>
          </p:nvPr>
        </p:nvSpPr>
        <p:spPr>
          <a:xfrm>
            <a:off x="587198" y="1037685"/>
            <a:ext cx="10515600" cy="5664956"/>
          </a:xfrm>
        </p:spPr>
        <p:txBody>
          <a:bodyPr>
            <a:normAutofit fontScale="92500" lnSpcReduction="10000"/>
          </a:bodyPr>
          <a:lstStyle/>
          <a:p>
            <a:r>
              <a:rPr lang="mi-NZ" dirty="0" err="1"/>
              <a:t>Increased</a:t>
            </a:r>
            <a:r>
              <a:rPr lang="mi-NZ" dirty="0"/>
              <a:t> </a:t>
            </a:r>
            <a:r>
              <a:rPr lang="mi-NZ" dirty="0" err="1"/>
              <a:t>temperatures</a:t>
            </a:r>
            <a:r>
              <a:rPr lang="mi-NZ" dirty="0"/>
              <a:t>, more </a:t>
            </a:r>
            <a:r>
              <a:rPr lang="mi-NZ" dirty="0" err="1"/>
              <a:t>hot</a:t>
            </a:r>
            <a:r>
              <a:rPr lang="mi-NZ" dirty="0"/>
              <a:t> </a:t>
            </a:r>
            <a:r>
              <a:rPr lang="mi-NZ" dirty="0" err="1"/>
              <a:t>days</a:t>
            </a:r>
            <a:r>
              <a:rPr lang="mi-NZ" dirty="0"/>
              <a:t> = </a:t>
            </a:r>
            <a:r>
              <a:rPr lang="mi-NZ" dirty="0" err="1"/>
              <a:t>heat</a:t>
            </a:r>
            <a:r>
              <a:rPr lang="mi-NZ" dirty="0"/>
              <a:t> </a:t>
            </a:r>
            <a:r>
              <a:rPr lang="mi-NZ" dirty="0" err="1"/>
              <a:t>stress</a:t>
            </a:r>
            <a:endParaRPr lang="mi-NZ" dirty="0"/>
          </a:p>
          <a:p>
            <a:pPr lvl="2"/>
            <a:r>
              <a:rPr lang="mi-NZ" dirty="0" err="1"/>
              <a:t>Animal</a:t>
            </a:r>
            <a:r>
              <a:rPr lang="mi-NZ" dirty="0"/>
              <a:t> </a:t>
            </a:r>
            <a:r>
              <a:rPr lang="mi-NZ" dirty="0" err="1"/>
              <a:t>ethics</a:t>
            </a:r>
            <a:endParaRPr lang="mi-NZ" dirty="0"/>
          </a:p>
          <a:p>
            <a:pPr lvl="2"/>
            <a:r>
              <a:rPr lang="mi-NZ" dirty="0" err="1"/>
              <a:t>Reduced</a:t>
            </a:r>
            <a:r>
              <a:rPr lang="mi-NZ" dirty="0"/>
              <a:t> </a:t>
            </a:r>
            <a:r>
              <a:rPr lang="mi-NZ" dirty="0" err="1"/>
              <a:t>growth</a:t>
            </a:r>
            <a:endParaRPr lang="mi-NZ" dirty="0"/>
          </a:p>
          <a:p>
            <a:pPr lvl="2"/>
            <a:r>
              <a:rPr lang="en-NZ" dirty="0"/>
              <a:t>Lower fertility</a:t>
            </a:r>
            <a:endParaRPr lang="mi-NZ" dirty="0"/>
          </a:p>
          <a:p>
            <a:pPr lvl="2"/>
            <a:r>
              <a:rPr lang="mi-NZ" dirty="0" err="1"/>
              <a:t>Reduced</a:t>
            </a:r>
            <a:r>
              <a:rPr lang="mi-NZ" dirty="0"/>
              <a:t> </a:t>
            </a:r>
            <a:r>
              <a:rPr lang="mi-NZ" dirty="0" err="1"/>
              <a:t>milk</a:t>
            </a:r>
            <a:r>
              <a:rPr lang="mi-NZ" dirty="0"/>
              <a:t> </a:t>
            </a:r>
            <a:r>
              <a:rPr lang="mi-NZ" dirty="0" err="1"/>
              <a:t>production</a:t>
            </a:r>
            <a:endParaRPr lang="mi-NZ" dirty="0"/>
          </a:p>
          <a:p>
            <a:pPr lvl="2"/>
            <a:r>
              <a:rPr lang="mi-NZ" dirty="0" err="1"/>
              <a:t>Death</a:t>
            </a:r>
            <a:endParaRPr lang="mi-NZ" dirty="0"/>
          </a:p>
          <a:p>
            <a:pPr lvl="2"/>
            <a:endParaRPr lang="mi-NZ" dirty="0"/>
          </a:p>
          <a:p>
            <a:r>
              <a:rPr lang="en-NZ" dirty="0"/>
              <a:t>More frequent and severe droughts = reduced pasture growth</a:t>
            </a:r>
          </a:p>
          <a:p>
            <a:pPr lvl="2"/>
            <a:r>
              <a:rPr lang="en-NZ" dirty="0"/>
              <a:t>Reduced animal growth and milk production</a:t>
            </a:r>
          </a:p>
          <a:p>
            <a:pPr lvl="2"/>
            <a:r>
              <a:rPr lang="en-NZ" dirty="0"/>
              <a:t>Lower fertility</a:t>
            </a:r>
          </a:p>
          <a:p>
            <a:pPr lvl="2"/>
            <a:r>
              <a:rPr lang="en-NZ" dirty="0"/>
              <a:t>Lower quality feed; more methane produced</a:t>
            </a:r>
          </a:p>
          <a:p>
            <a:pPr lvl="2"/>
            <a:r>
              <a:rPr lang="en-NZ" dirty="0"/>
              <a:t>More supplementary feed ($$)</a:t>
            </a:r>
          </a:p>
          <a:p>
            <a:pPr lvl="2"/>
            <a:r>
              <a:rPr lang="en-NZ" dirty="0"/>
              <a:t>Lower prices when sold, reduced profitability</a:t>
            </a:r>
          </a:p>
          <a:p>
            <a:pPr lvl="2"/>
            <a:endParaRPr lang="en-NZ" dirty="0"/>
          </a:p>
          <a:p>
            <a:r>
              <a:rPr lang="en-NZ" dirty="0"/>
              <a:t>More frequent and severe storms = reduced pasture growth</a:t>
            </a:r>
          </a:p>
          <a:p>
            <a:pPr lvl="2"/>
            <a:r>
              <a:rPr lang="en-NZ" dirty="0"/>
              <a:t>Stock loss due to floods</a:t>
            </a:r>
          </a:p>
          <a:p>
            <a:pPr lvl="2"/>
            <a:r>
              <a:rPr lang="en-NZ" dirty="0"/>
              <a:t>Soil contamination by floods</a:t>
            </a:r>
          </a:p>
        </p:txBody>
      </p:sp>
      <p:pic>
        <p:nvPicPr>
          <p:cNvPr id="2050" name="Picture 2" descr="Cow washed away in floods hoofs it and ends up at KFC | Stuff.co.nz">
            <a:extLst>
              <a:ext uri="{FF2B5EF4-FFF2-40B4-BE49-F238E27FC236}">
                <a16:creationId xmlns:a16="http://schemas.microsoft.com/office/drawing/2014/main" id="{D28F446C-1949-ECEA-F147-0621CB73CB2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9945"/>
          <a:stretch/>
        </p:blipFill>
        <p:spPr bwMode="auto">
          <a:xfrm>
            <a:off x="7522195" y="3774353"/>
            <a:ext cx="3914378" cy="176102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eat Stress and Immune Responses in Livestock: Current Challenges and  Intervention Strategies | Frontiers Research Topic">
            <a:extLst>
              <a:ext uri="{FF2B5EF4-FFF2-40B4-BE49-F238E27FC236}">
                <a16:creationId xmlns:a16="http://schemas.microsoft.com/office/drawing/2014/main" id="{3E82F253-D016-37A2-0E65-5BFF5204C4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50889" y="1685072"/>
            <a:ext cx="2441359" cy="16296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5113630"/>
      </p:ext>
    </p:extLst>
  </p:cSld>
  <p:clrMapOvr>
    <a:masterClrMapping/>
  </p:clrMapOvr>
</p:sld>
</file>

<file path=ppt/theme/theme1.xml><?xml version="1.0" encoding="utf-8"?>
<a:theme xmlns:a="http://schemas.openxmlformats.org/drawingml/2006/main" name="1_Custom Design">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6_Office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5845</TotalTime>
  <Words>1088</Words>
  <Application>Microsoft Office PowerPoint</Application>
  <PresentationFormat>Widescreen</PresentationFormat>
  <Paragraphs>215</Paragraphs>
  <Slides>24</Slides>
  <Notes>6</Notes>
  <HiddenSlides>0</HiddenSlides>
  <MMClips>1</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24</vt:i4>
      </vt:variant>
    </vt:vector>
  </HeadingPairs>
  <TitlesOfParts>
    <vt:vector size="29" baseType="lpstr">
      <vt:lpstr>Arial</vt:lpstr>
      <vt:lpstr>Arial Black</vt:lpstr>
      <vt:lpstr>Calibri</vt:lpstr>
      <vt:lpstr>1_Custom Design</vt:lpstr>
      <vt:lpstr>6_Office Theme</vt:lpstr>
      <vt:lpstr>Climate change impacts and opportunities: NZ agriculture, horticulture and aquaculture </vt:lpstr>
      <vt:lpstr>Outline </vt:lpstr>
      <vt:lpstr>Climate projections to 2100</vt:lpstr>
      <vt:lpstr>Climate projections to 2100</vt:lpstr>
      <vt:lpstr>Climate projections to 2100</vt:lpstr>
      <vt:lpstr>Climate projections to 2100</vt:lpstr>
      <vt:lpstr>Warmer, wetter and wilder</vt:lpstr>
      <vt:lpstr>Impacts on aquaculture and fisheries</vt:lpstr>
      <vt:lpstr>Impacts on agricultural animals</vt:lpstr>
      <vt:lpstr>Impacts on horticulture and cropping</vt:lpstr>
      <vt:lpstr>Impacts on plants: Atmospheric CO2 concentration</vt:lpstr>
      <vt:lpstr> Impacts on plants: Atmospheric CO2 concentration</vt:lpstr>
      <vt:lpstr>Impacts on plants:  Increased temperature</vt:lpstr>
      <vt:lpstr>Welcome to the leaf interior</vt:lpstr>
      <vt:lpstr>Impacts on plants:  Increased temperature</vt:lpstr>
      <vt:lpstr>Weeds, crop pests and diseases</vt:lpstr>
      <vt:lpstr>New opportunities</vt:lpstr>
      <vt:lpstr>New opportunities</vt:lpstr>
      <vt:lpstr>New opportunities</vt:lpstr>
      <vt:lpstr>New opportunities</vt:lpstr>
      <vt:lpstr>New opportunities: regenerative agriculture in Aotearoa</vt:lpstr>
      <vt:lpstr>New opportunities: regenerative agriculture in Aotearoa</vt:lpstr>
      <vt:lpstr>PowerPoint Presentation</vt:lpstr>
      <vt:lpstr>Summary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air-sea gas exchange</dc:title>
  <dc:creator>Libby Cameron</dc:creator>
  <cp:lastModifiedBy>Kerry Allen</cp:lastModifiedBy>
  <cp:revision>41</cp:revision>
  <dcterms:created xsi:type="dcterms:W3CDTF">2015-03-09T02:40:29Z</dcterms:created>
  <dcterms:modified xsi:type="dcterms:W3CDTF">2023-06-27T07:38:07Z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0x0101005AE2D7F6FAC7C848BE62386792F9F5F8</vt:lpwstr>
  </property>
  <property fmtid="{D5CDD505-2E9C-101B-9397-08002B2CF9AE}" pid="3" name="_dlc_DocIdItemGuid">
    <vt:lpwstr>75c162e1-afdf-4619-bdca-68410d25e75d</vt:lpwstr>
  </property>
</Properties>
</file>