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3B7E05-1FE1-4D99-9506-1B2700E9AC8B}" type="datetimeFigureOut">
              <a:rPr lang="en-NZ" smtClean="0"/>
              <a:t>17/02/2016</a:t>
            </a:fld>
            <a:endParaRPr lang="en-NZ"/>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4B40E8-EAB0-4808-B078-11880E4C72BE}" type="slidenum">
              <a:rPr lang="en-NZ" smtClean="0"/>
              <a:t>‹#›</a:t>
            </a:fld>
            <a:endParaRPr lang="en-NZ"/>
          </a:p>
        </p:txBody>
      </p:sp>
    </p:spTree>
    <p:extLst>
      <p:ext uri="{BB962C8B-B14F-4D97-AF65-F5344CB8AC3E}">
        <p14:creationId xmlns:p14="http://schemas.microsoft.com/office/powerpoint/2010/main" val="87773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NZ" dirty="0"/>
          </a:p>
        </p:txBody>
      </p:sp>
      <p:sp>
        <p:nvSpPr>
          <p:cNvPr id="4" name="Slide Number Placeholder 3"/>
          <p:cNvSpPr>
            <a:spLocks noGrp="1"/>
          </p:cNvSpPr>
          <p:nvPr>
            <p:ph type="sldNum" sz="quarter" idx="10"/>
          </p:nvPr>
        </p:nvSpPr>
        <p:spPr/>
        <p:txBody>
          <a:bodyPr/>
          <a:lstStyle/>
          <a:p>
            <a:fld id="{AB4B40E8-EAB0-4808-B078-11880E4C72BE}" type="slidenum">
              <a:rPr lang="en-NZ" smtClean="0"/>
              <a:t>9</a:t>
            </a:fld>
            <a:endParaRPr lang="en-NZ"/>
          </a:p>
        </p:txBody>
      </p:sp>
    </p:spTree>
    <p:extLst>
      <p:ext uri="{BB962C8B-B14F-4D97-AF65-F5344CB8AC3E}">
        <p14:creationId xmlns:p14="http://schemas.microsoft.com/office/powerpoint/2010/main" val="1940900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AB4B40E8-EAB0-4808-B078-11880E4C72BE}" type="slidenum">
              <a:rPr lang="en-NZ" smtClean="0"/>
              <a:t>11</a:t>
            </a:fld>
            <a:endParaRPr lang="en-NZ"/>
          </a:p>
        </p:txBody>
      </p:sp>
    </p:spTree>
    <p:extLst>
      <p:ext uri="{BB962C8B-B14F-4D97-AF65-F5344CB8AC3E}">
        <p14:creationId xmlns:p14="http://schemas.microsoft.com/office/powerpoint/2010/main" val="1172514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45B8EAA2-C8CD-47ED-9BF9-37CF180B0FA5}" type="datetimeFigureOut">
              <a:rPr lang="en-NZ" smtClean="0"/>
              <a:t>17/02/2016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73750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5B8EAA2-C8CD-47ED-9BF9-37CF180B0FA5}" type="datetimeFigureOut">
              <a:rPr lang="en-NZ" smtClean="0"/>
              <a:t>17/02/2016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2774951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5B8EAA2-C8CD-47ED-9BF9-37CF180B0FA5}" type="datetimeFigureOut">
              <a:rPr lang="en-NZ" smtClean="0"/>
              <a:t>17/02/2016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993315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45B8EAA2-C8CD-47ED-9BF9-37CF180B0FA5}" type="datetimeFigureOut">
              <a:rPr lang="en-NZ" smtClean="0"/>
              <a:t>17/02/2016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373760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B8EAA2-C8CD-47ED-9BF9-37CF180B0FA5}" type="datetimeFigureOut">
              <a:rPr lang="en-NZ" smtClean="0"/>
              <a:t>17/02/2016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268656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45B8EAA2-C8CD-47ED-9BF9-37CF180B0FA5}" type="datetimeFigureOut">
              <a:rPr lang="en-NZ" smtClean="0"/>
              <a:t>17/02/2016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75236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45B8EAA2-C8CD-47ED-9BF9-37CF180B0FA5}" type="datetimeFigureOut">
              <a:rPr lang="en-NZ" smtClean="0"/>
              <a:t>17/02/2016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61383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45B8EAA2-C8CD-47ED-9BF9-37CF180B0FA5}" type="datetimeFigureOut">
              <a:rPr lang="en-NZ" smtClean="0"/>
              <a:t>17/02/2016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13199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8EAA2-C8CD-47ED-9BF9-37CF180B0FA5}" type="datetimeFigureOut">
              <a:rPr lang="en-NZ" smtClean="0"/>
              <a:t>17/02/2016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94892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8EAA2-C8CD-47ED-9BF9-37CF180B0FA5}" type="datetimeFigureOut">
              <a:rPr lang="en-NZ" smtClean="0"/>
              <a:t>17/02/2016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1543380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B8EAA2-C8CD-47ED-9BF9-37CF180B0FA5}" type="datetimeFigureOut">
              <a:rPr lang="en-NZ" smtClean="0"/>
              <a:t>17/02/2016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480CD37E-9DD0-4880-98DE-9A7EB6DD947C}" type="slidenum">
              <a:rPr lang="en-NZ" smtClean="0"/>
              <a:t>‹#›</a:t>
            </a:fld>
            <a:endParaRPr lang="en-NZ"/>
          </a:p>
        </p:txBody>
      </p:sp>
    </p:spTree>
    <p:extLst>
      <p:ext uri="{BB962C8B-B14F-4D97-AF65-F5344CB8AC3E}">
        <p14:creationId xmlns:p14="http://schemas.microsoft.com/office/powerpoint/2010/main" val="283681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8EAA2-C8CD-47ED-9BF9-37CF180B0FA5}" type="datetimeFigureOut">
              <a:rPr lang="en-NZ" smtClean="0"/>
              <a:t>17/02/2016</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0CD37E-9DD0-4880-98DE-9A7EB6DD947C}" type="slidenum">
              <a:rPr lang="en-NZ" smtClean="0"/>
              <a:t>‹#›</a:t>
            </a:fld>
            <a:endParaRPr lang="en-NZ"/>
          </a:p>
        </p:txBody>
      </p:sp>
    </p:spTree>
    <p:extLst>
      <p:ext uri="{BB962C8B-B14F-4D97-AF65-F5344CB8AC3E}">
        <p14:creationId xmlns:p14="http://schemas.microsoft.com/office/powerpoint/2010/main" val="32581231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youtube.com/watch?v=k2-9utkVq4k"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www.youtube.com/watch?v=FBBo-sYCmXs" TargetMode="External"/><Relationship Id="rId5" Type="http://schemas.openxmlformats.org/officeDocument/2006/relationships/image" Target="../media/image3.emf"/><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emf"/><Relationship Id="rId1" Type="http://schemas.openxmlformats.org/officeDocument/2006/relationships/slideLayout" Target="../slideLayouts/slideLayout4.xml"/><Relationship Id="rId6" Type="http://schemas.openxmlformats.org/officeDocument/2006/relationships/image" Target="../media/image8.emf"/><Relationship Id="rId11" Type="http://schemas.openxmlformats.org/officeDocument/2006/relationships/hyperlink" Target="https://www.youtube.com/watch?v=25EPdi_WjZ8" TargetMode="External"/><Relationship Id="rId5" Type="http://schemas.openxmlformats.org/officeDocument/2006/relationships/image" Target="../media/image7.emf"/><Relationship Id="rId10" Type="http://schemas.openxmlformats.org/officeDocument/2006/relationships/hyperlink" Target="https://www.youtube.com/watch?v=T27XIpmEGcI" TargetMode="External"/><Relationship Id="rId4" Type="http://schemas.openxmlformats.org/officeDocument/2006/relationships/image" Target="../media/image6.emf"/><Relationship Id="rId9" Type="http://schemas.openxmlformats.org/officeDocument/2006/relationships/image" Target="../media/image11.emf"/></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4.xml"/><Relationship Id="rId4" Type="http://schemas.openxmlformats.org/officeDocument/2006/relationships/image" Target="../media/image14.emf"/></Relationships>
</file>

<file path=ppt/slides/_rels/slide1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4.xml"/><Relationship Id="rId4" Type="http://schemas.openxmlformats.org/officeDocument/2006/relationships/image" Target="../media/image17.emf"/></Relationships>
</file>

<file path=ppt/slides/_rels/slide1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emf"/><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4.xml"/><Relationship Id="rId6" Type="http://schemas.openxmlformats.org/officeDocument/2006/relationships/image" Target="../media/image24.emf"/><Relationship Id="rId5" Type="http://schemas.openxmlformats.org/officeDocument/2006/relationships/image" Target="../media/image23.emf"/><Relationship Id="rId4" Type="http://schemas.openxmlformats.org/officeDocument/2006/relationships/image" Target="../media/image22.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C6Ay2SvfN_w" TargetMode="External"/><Relationship Id="rId2" Type="http://schemas.openxmlformats.org/officeDocument/2006/relationships/hyperlink" Target="https://www.youtube.com/watch?v=IoNgT7qO12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Demonstrate knowledge of safety with Agrichemicals</a:t>
            </a:r>
            <a:endParaRPr lang="en-NZ" dirty="0"/>
          </a:p>
        </p:txBody>
      </p:sp>
      <p:sp>
        <p:nvSpPr>
          <p:cNvPr id="3" name="Subtitle 2"/>
          <p:cNvSpPr>
            <a:spLocks noGrp="1"/>
          </p:cNvSpPr>
          <p:nvPr>
            <p:ph type="subTitle" idx="1"/>
          </p:nvPr>
        </p:nvSpPr>
        <p:spPr/>
        <p:txBody>
          <a:bodyPr/>
          <a:lstStyle/>
          <a:p>
            <a:r>
              <a:rPr lang="en-US" dirty="0" smtClean="0"/>
              <a:t>21544</a:t>
            </a:r>
          </a:p>
          <a:p>
            <a:r>
              <a:rPr lang="en-US" dirty="0" smtClean="0"/>
              <a:t>Level 2 : Credits 3</a:t>
            </a:r>
            <a:endParaRPr lang="en-NZ" dirty="0"/>
          </a:p>
        </p:txBody>
      </p:sp>
    </p:spTree>
    <p:extLst>
      <p:ext uri="{BB962C8B-B14F-4D97-AF65-F5344CB8AC3E}">
        <p14:creationId xmlns:p14="http://schemas.microsoft.com/office/powerpoint/2010/main" val="31864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81000"/>
            <a:ext cx="4038600" cy="5745163"/>
          </a:xfrm>
        </p:spPr>
        <p:txBody>
          <a:bodyPr>
            <a:normAutofit fontScale="47500" lnSpcReduction="20000"/>
          </a:bodyPr>
          <a:lstStyle/>
          <a:p>
            <a:pPr marL="0" indent="0">
              <a:buNone/>
            </a:pPr>
            <a:r>
              <a:rPr lang="en-AU" b="1" u="sng" dirty="0"/>
              <a:t>Liquids</a:t>
            </a:r>
            <a:endParaRPr lang="en-NZ" u="sng" dirty="0"/>
          </a:p>
          <a:p>
            <a:r>
              <a:rPr lang="en-AU" b="1" dirty="0"/>
              <a:t>Aqueous Concentrates</a:t>
            </a:r>
            <a:endParaRPr lang="en-NZ" dirty="0"/>
          </a:p>
          <a:p>
            <a:r>
              <a:rPr lang="en-AU" dirty="0"/>
              <a:t>These are mixtures of active ingredient and water, and form a true solution when mixed with water.</a:t>
            </a:r>
            <a:endParaRPr lang="en-NZ" dirty="0"/>
          </a:p>
          <a:p>
            <a:pPr marL="0" indent="0">
              <a:buNone/>
            </a:pPr>
            <a:r>
              <a:rPr lang="en-AU" dirty="0"/>
              <a:t> </a:t>
            </a:r>
            <a:endParaRPr lang="en-NZ" dirty="0"/>
          </a:p>
          <a:p>
            <a:pPr marL="0" indent="0">
              <a:buNone/>
            </a:pPr>
            <a:r>
              <a:rPr lang="en-AU" b="1" u="sng" dirty="0"/>
              <a:t>Non- Aqueous Concentrates</a:t>
            </a:r>
            <a:endParaRPr lang="en-NZ" u="sng" dirty="0"/>
          </a:p>
          <a:p>
            <a:r>
              <a:rPr lang="en-AU" dirty="0"/>
              <a:t>These are mixtures of active ingredient and oil or another solvent and are never mixed with water</a:t>
            </a:r>
            <a:endParaRPr lang="en-NZ" dirty="0"/>
          </a:p>
          <a:p>
            <a:pPr marL="0" indent="0">
              <a:buNone/>
            </a:pPr>
            <a:r>
              <a:rPr lang="en-AU" dirty="0"/>
              <a:t> </a:t>
            </a:r>
            <a:endParaRPr lang="en-NZ" dirty="0"/>
          </a:p>
          <a:p>
            <a:pPr marL="0" indent="0">
              <a:buNone/>
            </a:pPr>
            <a:r>
              <a:rPr lang="en-AU" b="1" u="sng" dirty="0" err="1"/>
              <a:t>Emulsifiable</a:t>
            </a:r>
            <a:r>
              <a:rPr lang="en-AU" b="1" u="sng" dirty="0"/>
              <a:t> Concentrate </a:t>
            </a:r>
            <a:endParaRPr lang="en-NZ" u="sng" dirty="0"/>
          </a:p>
          <a:p>
            <a:r>
              <a:rPr lang="en-AU" dirty="0"/>
              <a:t>These are mixtures of active ingredient and oil/solvent which are mixed with water to form an emulsion. These are easily mixed and applied.</a:t>
            </a:r>
            <a:endParaRPr lang="en-NZ" dirty="0"/>
          </a:p>
          <a:p>
            <a:pPr marL="0" indent="0">
              <a:buNone/>
            </a:pPr>
            <a:r>
              <a:rPr lang="en-AU" dirty="0"/>
              <a:t> </a:t>
            </a:r>
            <a:endParaRPr lang="en-NZ" dirty="0"/>
          </a:p>
          <a:p>
            <a:pPr marL="0" indent="0">
              <a:buNone/>
            </a:pPr>
            <a:r>
              <a:rPr lang="en-AU" b="1" u="sng" dirty="0"/>
              <a:t>Suspension Concentrates</a:t>
            </a:r>
            <a:endParaRPr lang="en-NZ" u="sng" dirty="0"/>
          </a:p>
          <a:p>
            <a:r>
              <a:rPr lang="en-AU" dirty="0"/>
              <a:t>These are a mixture of a finely ground insoluble active (solid particles), a dispersant and a thickener</a:t>
            </a:r>
            <a:endParaRPr lang="en-NZ" dirty="0"/>
          </a:p>
          <a:p>
            <a:pPr marL="0" indent="0">
              <a:buNone/>
            </a:pPr>
            <a:endParaRPr lang="en-NZ" dirty="0"/>
          </a:p>
          <a:p>
            <a:pPr marL="0" indent="0">
              <a:buNone/>
            </a:pPr>
            <a:r>
              <a:rPr lang="en-AU" b="1" u="sng" dirty="0"/>
              <a:t>Colloidal Suspensions</a:t>
            </a:r>
            <a:endParaRPr lang="en-NZ" u="sng" dirty="0"/>
          </a:p>
          <a:p>
            <a:r>
              <a:rPr lang="en-AU" dirty="0"/>
              <a:t>These are similar to suspension concentrates but the solid particles are much finer.</a:t>
            </a:r>
            <a:endParaRPr lang="en-NZ" dirty="0"/>
          </a:p>
          <a:p>
            <a:pPr marL="0" indent="0">
              <a:buNone/>
            </a:pPr>
            <a:r>
              <a:rPr lang="en-AU" dirty="0"/>
              <a:t> </a:t>
            </a:r>
            <a:endParaRPr lang="en-NZ" dirty="0"/>
          </a:p>
          <a:p>
            <a:r>
              <a:rPr lang="en-NZ" dirty="0" smtClean="0">
                <a:hlinkClick r:id="rId2"/>
              </a:rPr>
              <a:t>https://www.youtube.com/watch?v=k2-9utkVq4k</a:t>
            </a:r>
            <a:endParaRPr lang="en-NZ" dirty="0"/>
          </a:p>
        </p:txBody>
      </p:sp>
      <p:sp>
        <p:nvSpPr>
          <p:cNvPr id="4" name="Content Placeholder 3"/>
          <p:cNvSpPr>
            <a:spLocks noGrp="1"/>
          </p:cNvSpPr>
          <p:nvPr>
            <p:ph sz="half" idx="2"/>
          </p:nvPr>
        </p:nvSpPr>
        <p:spPr>
          <a:xfrm>
            <a:off x="4648200" y="381000"/>
            <a:ext cx="4038600" cy="5745163"/>
          </a:xfrm>
        </p:spPr>
        <p:txBody>
          <a:bodyPr>
            <a:normAutofit fontScale="47500" lnSpcReduction="20000"/>
          </a:bodyPr>
          <a:lstStyle/>
          <a:p>
            <a:pPr marL="0" indent="0">
              <a:buNone/>
            </a:pPr>
            <a:r>
              <a:rPr lang="en-AU" sz="2900" b="1" u="sng" dirty="0"/>
              <a:t>Gases</a:t>
            </a:r>
            <a:endParaRPr lang="en-NZ" sz="2900" u="sng" dirty="0"/>
          </a:p>
          <a:p>
            <a:pPr marL="0" indent="0">
              <a:buNone/>
            </a:pPr>
            <a:r>
              <a:rPr lang="en-AU" sz="2200" b="1" dirty="0"/>
              <a:t>Fumigant</a:t>
            </a:r>
            <a:endParaRPr lang="en-NZ" sz="2200" dirty="0"/>
          </a:p>
          <a:p>
            <a:r>
              <a:rPr lang="en-AU" sz="2200" dirty="0"/>
              <a:t>These are mixtures of active ingredient and other substances which, when released, produce a gas</a:t>
            </a:r>
            <a:endParaRPr lang="en-NZ" sz="2200" dirty="0"/>
          </a:p>
          <a:p>
            <a:pPr marL="0" indent="0">
              <a:buNone/>
            </a:pPr>
            <a:r>
              <a:rPr lang="en-AU" sz="2200" b="1" dirty="0"/>
              <a:t>Aerosols</a:t>
            </a:r>
            <a:endParaRPr lang="en-NZ" sz="2200" dirty="0"/>
          </a:p>
          <a:p>
            <a:r>
              <a:rPr lang="en-AU" sz="2200" dirty="0"/>
              <a:t>These contain the active ingredient mixed with a liquefied gas which, when released, forms a fine mist of very finely divided solid and/or liquid particles that can remain suspended in the air for several hours.</a:t>
            </a:r>
            <a:endParaRPr lang="en-NZ" sz="2200" dirty="0"/>
          </a:p>
          <a:p>
            <a:pPr marL="0" indent="0">
              <a:buNone/>
            </a:pPr>
            <a:r>
              <a:rPr lang="en-AU" sz="2200" b="1" dirty="0"/>
              <a:t>Smoke</a:t>
            </a:r>
            <a:endParaRPr lang="en-NZ" sz="2200" dirty="0"/>
          </a:p>
          <a:p>
            <a:r>
              <a:rPr lang="en-AU" sz="2200" dirty="0"/>
              <a:t>These are preparations of active ingredient and a heat producing material which, when it burns, spreads the active ingredient as a vapour</a:t>
            </a:r>
            <a:endParaRPr lang="en-NZ" sz="2200" dirty="0"/>
          </a:p>
          <a:p>
            <a:endParaRPr lang="en-US" dirty="0" smtClean="0"/>
          </a:p>
          <a:p>
            <a:endParaRPr lang="en-NZ" dirty="0"/>
          </a:p>
        </p:txBody>
      </p:sp>
    </p:spTree>
    <p:extLst>
      <p:ext uri="{BB962C8B-B14F-4D97-AF65-F5344CB8AC3E}">
        <p14:creationId xmlns:p14="http://schemas.microsoft.com/office/powerpoint/2010/main" val="24814152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4545" y="64399"/>
            <a:ext cx="8229600" cy="868362"/>
          </a:xfrm>
        </p:spPr>
        <p:txBody>
          <a:bodyPr/>
          <a:lstStyle/>
          <a:p>
            <a:r>
              <a:rPr lang="en-US" dirty="0" smtClean="0"/>
              <a:t>Adjuvants</a:t>
            </a:r>
            <a:endParaRPr lang="en-US" dirty="0"/>
          </a:p>
        </p:txBody>
      </p:sp>
      <p:pic>
        <p:nvPicPr>
          <p:cNvPr id="5" name="Content Placeholder 4"/>
          <p:cNvPicPr>
            <a:picLocks noGrp="1" noChangeAspect="1"/>
          </p:cNvPicPr>
          <p:nvPr>
            <p:ph sz="half" idx="1"/>
          </p:nvPr>
        </p:nvPicPr>
        <p:blipFill>
          <a:blip r:embed="rId3"/>
          <a:stretch>
            <a:fillRect/>
          </a:stretch>
        </p:blipFill>
        <p:spPr>
          <a:xfrm>
            <a:off x="504022" y="932761"/>
            <a:ext cx="4038600" cy="4724400"/>
          </a:xfrm>
          <a:prstGeom prst="rect">
            <a:avLst/>
          </a:prstGeom>
        </p:spPr>
      </p:pic>
      <p:pic>
        <p:nvPicPr>
          <p:cNvPr id="6" name="Content Placeholder 5"/>
          <p:cNvPicPr>
            <a:picLocks noGrp="1" noChangeAspect="1"/>
          </p:cNvPicPr>
          <p:nvPr>
            <p:ph sz="half" idx="2"/>
          </p:nvPr>
        </p:nvPicPr>
        <p:blipFill>
          <a:blip r:embed="rId4"/>
          <a:stretch>
            <a:fillRect/>
          </a:stretch>
        </p:blipFill>
        <p:spPr>
          <a:xfrm>
            <a:off x="4821716" y="762000"/>
            <a:ext cx="4191000" cy="1834865"/>
          </a:xfrm>
          <a:prstGeom prst="rect">
            <a:avLst/>
          </a:prstGeom>
        </p:spPr>
      </p:pic>
      <p:pic>
        <p:nvPicPr>
          <p:cNvPr id="7" name="Picture 6"/>
          <p:cNvPicPr>
            <a:picLocks noChangeAspect="1"/>
          </p:cNvPicPr>
          <p:nvPr/>
        </p:nvPicPr>
        <p:blipFill>
          <a:blip r:embed="rId5"/>
          <a:stretch>
            <a:fillRect/>
          </a:stretch>
        </p:blipFill>
        <p:spPr>
          <a:xfrm>
            <a:off x="4876800" y="2347156"/>
            <a:ext cx="4267200" cy="1894619"/>
          </a:xfrm>
          <a:prstGeom prst="rect">
            <a:avLst/>
          </a:prstGeom>
        </p:spPr>
      </p:pic>
      <p:sp>
        <p:nvSpPr>
          <p:cNvPr id="3" name="TextBox 2"/>
          <p:cNvSpPr txBox="1"/>
          <p:nvPr/>
        </p:nvSpPr>
        <p:spPr>
          <a:xfrm>
            <a:off x="3429000" y="5826931"/>
            <a:ext cx="4921797" cy="369332"/>
          </a:xfrm>
          <a:prstGeom prst="rect">
            <a:avLst/>
          </a:prstGeom>
          <a:noFill/>
        </p:spPr>
        <p:txBody>
          <a:bodyPr wrap="none" rtlCol="0">
            <a:spAutoFit/>
          </a:bodyPr>
          <a:lstStyle/>
          <a:p>
            <a:r>
              <a:rPr lang="en-NZ" dirty="0" smtClean="0">
                <a:hlinkClick r:id="rId6"/>
              </a:rPr>
              <a:t>https://www.youtube.com/watch?v=FBBo-sYCmXs</a:t>
            </a:r>
            <a:endParaRPr lang="en-NZ" dirty="0"/>
          </a:p>
        </p:txBody>
      </p:sp>
    </p:spTree>
    <p:extLst>
      <p:ext uri="{BB962C8B-B14F-4D97-AF65-F5344CB8AC3E}">
        <p14:creationId xmlns:p14="http://schemas.microsoft.com/office/powerpoint/2010/main" val="1251606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04" y="112947"/>
            <a:ext cx="8229600" cy="749518"/>
          </a:xfrm>
        </p:spPr>
        <p:txBody>
          <a:bodyPr>
            <a:normAutofit fontScale="90000"/>
          </a:bodyPr>
          <a:lstStyle/>
          <a:p>
            <a:r>
              <a:rPr lang="en-US" dirty="0" smtClean="0"/>
              <a:t>Toxicity</a:t>
            </a:r>
            <a:endParaRPr lang="en-NZ" dirty="0"/>
          </a:p>
        </p:txBody>
      </p:sp>
      <p:pic>
        <p:nvPicPr>
          <p:cNvPr id="5" name="Content Placeholder 4"/>
          <p:cNvPicPr>
            <a:picLocks noGrp="1" noChangeAspect="1"/>
          </p:cNvPicPr>
          <p:nvPr>
            <p:ph sz="half" idx="1"/>
          </p:nvPr>
        </p:nvPicPr>
        <p:blipFill>
          <a:blip r:embed="rId2"/>
          <a:stretch>
            <a:fillRect/>
          </a:stretch>
        </p:blipFill>
        <p:spPr>
          <a:xfrm>
            <a:off x="228600" y="957484"/>
            <a:ext cx="4038600" cy="1306845"/>
          </a:xfrm>
          <a:prstGeom prst="rect">
            <a:avLst/>
          </a:prstGeom>
        </p:spPr>
      </p:pic>
      <p:pic>
        <p:nvPicPr>
          <p:cNvPr id="8" name="Content Placeholder 7"/>
          <p:cNvPicPr>
            <a:picLocks noGrp="1" noChangeAspect="1"/>
          </p:cNvPicPr>
          <p:nvPr>
            <p:ph sz="half" idx="2"/>
          </p:nvPr>
        </p:nvPicPr>
        <p:blipFill>
          <a:blip r:embed="rId3"/>
          <a:stretch>
            <a:fillRect/>
          </a:stretch>
        </p:blipFill>
        <p:spPr>
          <a:xfrm>
            <a:off x="4606704" y="1354264"/>
            <a:ext cx="4308695" cy="1103620"/>
          </a:xfrm>
          <a:prstGeom prst="rect">
            <a:avLst/>
          </a:prstGeom>
        </p:spPr>
      </p:pic>
      <p:pic>
        <p:nvPicPr>
          <p:cNvPr id="6" name="Picture 5"/>
          <p:cNvPicPr>
            <a:picLocks noChangeAspect="1"/>
          </p:cNvPicPr>
          <p:nvPr/>
        </p:nvPicPr>
        <p:blipFill>
          <a:blip r:embed="rId4"/>
          <a:stretch>
            <a:fillRect/>
          </a:stretch>
        </p:blipFill>
        <p:spPr>
          <a:xfrm>
            <a:off x="266700" y="2677707"/>
            <a:ext cx="4191000" cy="1741893"/>
          </a:xfrm>
          <a:prstGeom prst="rect">
            <a:avLst/>
          </a:prstGeom>
        </p:spPr>
      </p:pic>
      <p:pic>
        <p:nvPicPr>
          <p:cNvPr id="7" name="Picture 6"/>
          <p:cNvPicPr>
            <a:picLocks noChangeAspect="1"/>
          </p:cNvPicPr>
          <p:nvPr/>
        </p:nvPicPr>
        <p:blipFill>
          <a:blip r:embed="rId5"/>
          <a:stretch>
            <a:fillRect/>
          </a:stretch>
        </p:blipFill>
        <p:spPr>
          <a:xfrm>
            <a:off x="228600" y="4191000"/>
            <a:ext cx="4229100" cy="2667000"/>
          </a:xfrm>
          <a:prstGeom prst="rect">
            <a:avLst/>
          </a:prstGeom>
        </p:spPr>
      </p:pic>
      <p:pic>
        <p:nvPicPr>
          <p:cNvPr id="9" name="Picture 8"/>
          <p:cNvPicPr>
            <a:picLocks noChangeAspect="1"/>
          </p:cNvPicPr>
          <p:nvPr/>
        </p:nvPicPr>
        <p:blipFill>
          <a:blip r:embed="rId6"/>
          <a:stretch>
            <a:fillRect/>
          </a:stretch>
        </p:blipFill>
        <p:spPr>
          <a:xfrm>
            <a:off x="4612212" y="2305559"/>
            <a:ext cx="4537296" cy="1840503"/>
          </a:xfrm>
          <a:prstGeom prst="rect">
            <a:avLst/>
          </a:prstGeom>
        </p:spPr>
      </p:pic>
      <p:pic>
        <p:nvPicPr>
          <p:cNvPr id="10" name="Picture 9"/>
          <p:cNvPicPr>
            <a:picLocks noChangeAspect="1"/>
          </p:cNvPicPr>
          <p:nvPr/>
        </p:nvPicPr>
        <p:blipFill>
          <a:blip r:embed="rId7"/>
          <a:stretch>
            <a:fillRect/>
          </a:stretch>
        </p:blipFill>
        <p:spPr>
          <a:xfrm>
            <a:off x="4457700" y="4419600"/>
            <a:ext cx="2006475" cy="1295400"/>
          </a:xfrm>
          <a:prstGeom prst="rect">
            <a:avLst/>
          </a:prstGeom>
        </p:spPr>
      </p:pic>
      <p:pic>
        <p:nvPicPr>
          <p:cNvPr id="11" name="Picture 10"/>
          <p:cNvPicPr>
            <a:picLocks noChangeAspect="1"/>
          </p:cNvPicPr>
          <p:nvPr/>
        </p:nvPicPr>
        <p:blipFill>
          <a:blip r:embed="rId8"/>
          <a:stretch>
            <a:fillRect/>
          </a:stretch>
        </p:blipFill>
        <p:spPr>
          <a:xfrm>
            <a:off x="4569981" y="5827509"/>
            <a:ext cx="3429001" cy="1063800"/>
          </a:xfrm>
          <a:prstGeom prst="rect">
            <a:avLst/>
          </a:prstGeom>
        </p:spPr>
      </p:pic>
      <p:pic>
        <p:nvPicPr>
          <p:cNvPr id="12" name="Picture 11"/>
          <p:cNvPicPr>
            <a:picLocks noChangeAspect="1"/>
          </p:cNvPicPr>
          <p:nvPr/>
        </p:nvPicPr>
        <p:blipFill>
          <a:blip r:embed="rId9"/>
          <a:stretch>
            <a:fillRect/>
          </a:stretch>
        </p:blipFill>
        <p:spPr>
          <a:xfrm>
            <a:off x="7180836" y="4322149"/>
            <a:ext cx="1636291" cy="1424065"/>
          </a:xfrm>
          <a:prstGeom prst="rect">
            <a:avLst/>
          </a:prstGeom>
        </p:spPr>
      </p:pic>
      <p:sp>
        <p:nvSpPr>
          <p:cNvPr id="3" name="TextBox 2"/>
          <p:cNvSpPr txBox="1"/>
          <p:nvPr/>
        </p:nvSpPr>
        <p:spPr>
          <a:xfrm>
            <a:off x="76200" y="2188203"/>
            <a:ext cx="4648200" cy="246221"/>
          </a:xfrm>
          <a:prstGeom prst="rect">
            <a:avLst/>
          </a:prstGeom>
          <a:noFill/>
        </p:spPr>
        <p:txBody>
          <a:bodyPr wrap="square" rtlCol="0">
            <a:spAutoFit/>
          </a:bodyPr>
          <a:lstStyle/>
          <a:p>
            <a:r>
              <a:rPr lang="en-NZ" sz="1000" dirty="0" smtClean="0">
                <a:hlinkClick r:id="rId10"/>
              </a:rPr>
              <a:t>https://www.youtube.com/watch?v=T27XIpmEGcI</a:t>
            </a:r>
            <a:endParaRPr lang="en-NZ" sz="1000" dirty="0"/>
          </a:p>
        </p:txBody>
      </p:sp>
      <p:sp>
        <p:nvSpPr>
          <p:cNvPr id="4" name="TextBox 3"/>
          <p:cNvSpPr txBox="1"/>
          <p:nvPr/>
        </p:nvSpPr>
        <p:spPr>
          <a:xfrm>
            <a:off x="4606704" y="4016220"/>
            <a:ext cx="4363261" cy="246221"/>
          </a:xfrm>
          <a:prstGeom prst="rect">
            <a:avLst/>
          </a:prstGeom>
          <a:noFill/>
        </p:spPr>
        <p:txBody>
          <a:bodyPr wrap="square" rtlCol="0">
            <a:spAutoFit/>
          </a:bodyPr>
          <a:lstStyle/>
          <a:p>
            <a:r>
              <a:rPr lang="en-NZ" sz="1000" dirty="0" smtClean="0">
                <a:hlinkClick r:id="rId11"/>
              </a:rPr>
              <a:t>https://www.youtube.com/watch?v=25EPdi_WjZ8</a:t>
            </a:r>
            <a:endParaRPr lang="en-NZ" sz="1000" dirty="0"/>
          </a:p>
        </p:txBody>
      </p:sp>
    </p:spTree>
    <p:extLst>
      <p:ext uri="{BB962C8B-B14F-4D97-AF65-F5344CB8AC3E}">
        <p14:creationId xmlns:p14="http://schemas.microsoft.com/office/powerpoint/2010/main" val="2173159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Withholding and Waiting Periods</a:t>
            </a:r>
            <a:endParaRPr lang="en-NZ" dirty="0"/>
          </a:p>
        </p:txBody>
      </p:sp>
      <p:pic>
        <p:nvPicPr>
          <p:cNvPr id="5" name="Content Placeholder 4"/>
          <p:cNvPicPr>
            <a:picLocks noGrp="1" noChangeAspect="1"/>
          </p:cNvPicPr>
          <p:nvPr>
            <p:ph sz="half" idx="1"/>
          </p:nvPr>
        </p:nvPicPr>
        <p:blipFill>
          <a:blip r:embed="rId2"/>
          <a:stretch>
            <a:fillRect/>
          </a:stretch>
        </p:blipFill>
        <p:spPr>
          <a:xfrm>
            <a:off x="457200" y="1828800"/>
            <a:ext cx="4038600" cy="3581400"/>
          </a:xfrm>
          <a:prstGeom prst="rect">
            <a:avLst/>
          </a:prstGeom>
        </p:spPr>
      </p:pic>
      <p:pic>
        <p:nvPicPr>
          <p:cNvPr id="6" name="Picture 5"/>
          <p:cNvPicPr>
            <a:picLocks noChangeAspect="1"/>
          </p:cNvPicPr>
          <p:nvPr/>
        </p:nvPicPr>
        <p:blipFill>
          <a:blip r:embed="rId3"/>
          <a:stretch>
            <a:fillRect/>
          </a:stretch>
        </p:blipFill>
        <p:spPr>
          <a:xfrm>
            <a:off x="256388" y="5562600"/>
            <a:ext cx="7820812" cy="419657"/>
          </a:xfrm>
          <a:prstGeom prst="rect">
            <a:avLst/>
          </a:prstGeom>
        </p:spPr>
      </p:pic>
      <p:pic>
        <p:nvPicPr>
          <p:cNvPr id="7" name="Picture 6"/>
          <p:cNvPicPr>
            <a:picLocks noChangeAspect="1"/>
          </p:cNvPicPr>
          <p:nvPr/>
        </p:nvPicPr>
        <p:blipFill>
          <a:blip r:embed="rId4"/>
          <a:stretch>
            <a:fillRect/>
          </a:stretch>
        </p:blipFill>
        <p:spPr>
          <a:xfrm>
            <a:off x="4876800" y="1816729"/>
            <a:ext cx="2896457" cy="2871772"/>
          </a:xfrm>
          <a:prstGeom prst="rect">
            <a:avLst/>
          </a:prstGeom>
        </p:spPr>
      </p:pic>
    </p:spTree>
    <p:extLst>
      <p:ext uri="{BB962C8B-B14F-4D97-AF65-F5344CB8AC3E}">
        <p14:creationId xmlns:p14="http://schemas.microsoft.com/office/powerpoint/2010/main" val="14226643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Codes of Practice</a:t>
            </a:r>
            <a:endParaRPr lang="en-NZ" dirty="0"/>
          </a:p>
        </p:txBody>
      </p:sp>
      <p:pic>
        <p:nvPicPr>
          <p:cNvPr id="5" name="Content Placeholder 4"/>
          <p:cNvPicPr>
            <a:picLocks noGrp="1" noChangeAspect="1"/>
          </p:cNvPicPr>
          <p:nvPr>
            <p:ph sz="half" idx="1"/>
          </p:nvPr>
        </p:nvPicPr>
        <p:blipFill>
          <a:blip r:embed="rId2"/>
          <a:stretch>
            <a:fillRect/>
          </a:stretch>
        </p:blipFill>
        <p:spPr>
          <a:xfrm>
            <a:off x="152400" y="1416884"/>
            <a:ext cx="4648200" cy="2393116"/>
          </a:xfrm>
          <a:prstGeom prst="rect">
            <a:avLst/>
          </a:prstGeom>
        </p:spPr>
      </p:pic>
      <p:pic>
        <p:nvPicPr>
          <p:cNvPr id="6" name="Content Placeholder 5"/>
          <p:cNvPicPr>
            <a:picLocks noGrp="1" noChangeAspect="1"/>
          </p:cNvPicPr>
          <p:nvPr>
            <p:ph sz="half" idx="2"/>
          </p:nvPr>
        </p:nvPicPr>
        <p:blipFill>
          <a:blip r:embed="rId3"/>
          <a:stretch>
            <a:fillRect/>
          </a:stretch>
        </p:blipFill>
        <p:spPr>
          <a:xfrm>
            <a:off x="4813454" y="1416884"/>
            <a:ext cx="4239657" cy="2482858"/>
          </a:xfrm>
          <a:prstGeom prst="rect">
            <a:avLst/>
          </a:prstGeom>
        </p:spPr>
      </p:pic>
      <p:pic>
        <p:nvPicPr>
          <p:cNvPr id="3" name="Picture 2"/>
          <p:cNvPicPr>
            <a:picLocks noChangeAspect="1"/>
          </p:cNvPicPr>
          <p:nvPr/>
        </p:nvPicPr>
        <p:blipFill>
          <a:blip r:embed="rId4"/>
          <a:stretch>
            <a:fillRect/>
          </a:stretch>
        </p:blipFill>
        <p:spPr>
          <a:xfrm>
            <a:off x="158827" y="3505200"/>
            <a:ext cx="4648200" cy="2380800"/>
          </a:xfrm>
          <a:prstGeom prst="rect">
            <a:avLst/>
          </a:prstGeom>
        </p:spPr>
      </p:pic>
    </p:spTree>
    <p:extLst>
      <p:ext uri="{BB962C8B-B14F-4D97-AF65-F5344CB8AC3E}">
        <p14:creationId xmlns:p14="http://schemas.microsoft.com/office/powerpoint/2010/main" val="32659088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Handling Chemicals</a:t>
            </a:r>
            <a:endParaRPr lang="en-NZ" dirty="0"/>
          </a:p>
        </p:txBody>
      </p:sp>
      <p:sp>
        <p:nvSpPr>
          <p:cNvPr id="3" name="Content Placeholder 2"/>
          <p:cNvSpPr>
            <a:spLocks noGrp="1"/>
          </p:cNvSpPr>
          <p:nvPr>
            <p:ph sz="half" idx="1"/>
          </p:nvPr>
        </p:nvSpPr>
        <p:spPr>
          <a:xfrm>
            <a:off x="457200" y="2286000"/>
            <a:ext cx="4038600" cy="4191000"/>
          </a:xfrm>
        </p:spPr>
        <p:txBody>
          <a:bodyPr/>
          <a:lstStyle/>
          <a:p>
            <a:endParaRPr lang="en-NZ" dirty="0"/>
          </a:p>
        </p:txBody>
      </p:sp>
      <p:pic>
        <p:nvPicPr>
          <p:cNvPr id="6" name="Content Placeholder 5"/>
          <p:cNvPicPr>
            <a:picLocks noGrp="1" noChangeAspect="1"/>
          </p:cNvPicPr>
          <p:nvPr>
            <p:ph sz="half" idx="2"/>
          </p:nvPr>
        </p:nvPicPr>
        <p:blipFill>
          <a:blip r:embed="rId2"/>
          <a:stretch>
            <a:fillRect/>
          </a:stretch>
        </p:blipFill>
        <p:spPr>
          <a:xfrm>
            <a:off x="4649255" y="2133600"/>
            <a:ext cx="4342345" cy="4495800"/>
          </a:xfrm>
          <a:prstGeom prst="rect">
            <a:avLst/>
          </a:prstGeom>
        </p:spPr>
      </p:pic>
      <p:pic>
        <p:nvPicPr>
          <p:cNvPr id="5" name="Picture 4"/>
          <p:cNvPicPr>
            <a:picLocks noChangeAspect="1"/>
          </p:cNvPicPr>
          <p:nvPr/>
        </p:nvPicPr>
        <p:blipFill>
          <a:blip r:embed="rId3"/>
          <a:stretch>
            <a:fillRect/>
          </a:stretch>
        </p:blipFill>
        <p:spPr>
          <a:xfrm>
            <a:off x="304800" y="1295399"/>
            <a:ext cx="8534400" cy="1003453"/>
          </a:xfrm>
          <a:prstGeom prst="rect">
            <a:avLst/>
          </a:prstGeom>
        </p:spPr>
      </p:pic>
    </p:spTree>
    <p:extLst>
      <p:ext uri="{BB962C8B-B14F-4D97-AF65-F5344CB8AC3E}">
        <p14:creationId xmlns:p14="http://schemas.microsoft.com/office/powerpoint/2010/main" val="2553859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Chemicals</a:t>
            </a:r>
            <a:endParaRPr lang="en-NZ" dirty="0"/>
          </a:p>
        </p:txBody>
      </p:sp>
      <p:pic>
        <p:nvPicPr>
          <p:cNvPr id="5" name="Content Placeholder 4"/>
          <p:cNvPicPr>
            <a:picLocks noGrp="1" noChangeAspect="1"/>
          </p:cNvPicPr>
          <p:nvPr>
            <p:ph sz="half" idx="1"/>
          </p:nvPr>
        </p:nvPicPr>
        <p:blipFill>
          <a:blip r:embed="rId2"/>
          <a:stretch>
            <a:fillRect/>
          </a:stretch>
        </p:blipFill>
        <p:spPr>
          <a:xfrm>
            <a:off x="228600" y="1417638"/>
            <a:ext cx="4419600" cy="2392362"/>
          </a:xfrm>
          <a:prstGeom prst="rect">
            <a:avLst/>
          </a:prstGeom>
        </p:spPr>
      </p:pic>
      <p:pic>
        <p:nvPicPr>
          <p:cNvPr id="6" name="Content Placeholder 5"/>
          <p:cNvPicPr>
            <a:picLocks noGrp="1" noChangeAspect="1"/>
          </p:cNvPicPr>
          <p:nvPr>
            <p:ph sz="half" idx="2"/>
          </p:nvPr>
        </p:nvPicPr>
        <p:blipFill>
          <a:blip r:embed="rId3"/>
          <a:stretch>
            <a:fillRect/>
          </a:stretch>
        </p:blipFill>
        <p:spPr>
          <a:xfrm>
            <a:off x="4599542" y="1383546"/>
            <a:ext cx="4419600" cy="3188454"/>
          </a:xfrm>
          <a:prstGeom prst="rect">
            <a:avLst/>
          </a:prstGeom>
        </p:spPr>
      </p:pic>
      <p:pic>
        <p:nvPicPr>
          <p:cNvPr id="7" name="Picture 6"/>
          <p:cNvPicPr>
            <a:picLocks noChangeAspect="1"/>
          </p:cNvPicPr>
          <p:nvPr/>
        </p:nvPicPr>
        <p:blipFill>
          <a:blip r:embed="rId4"/>
          <a:stretch>
            <a:fillRect/>
          </a:stretch>
        </p:blipFill>
        <p:spPr>
          <a:xfrm>
            <a:off x="3039737" y="4889529"/>
            <a:ext cx="5979405" cy="1817690"/>
          </a:xfrm>
          <a:prstGeom prst="rect">
            <a:avLst/>
          </a:prstGeom>
        </p:spPr>
      </p:pic>
      <p:pic>
        <p:nvPicPr>
          <p:cNvPr id="8" name="Picture 7"/>
          <p:cNvPicPr>
            <a:picLocks noChangeAspect="1"/>
          </p:cNvPicPr>
          <p:nvPr/>
        </p:nvPicPr>
        <p:blipFill>
          <a:blip r:embed="rId5"/>
          <a:stretch>
            <a:fillRect/>
          </a:stretch>
        </p:blipFill>
        <p:spPr>
          <a:xfrm>
            <a:off x="7002650" y="431047"/>
            <a:ext cx="1684150" cy="1563600"/>
          </a:xfrm>
          <a:prstGeom prst="rect">
            <a:avLst/>
          </a:prstGeom>
        </p:spPr>
      </p:pic>
      <p:pic>
        <p:nvPicPr>
          <p:cNvPr id="9" name="Picture 8"/>
          <p:cNvPicPr>
            <a:picLocks noChangeAspect="1"/>
          </p:cNvPicPr>
          <p:nvPr/>
        </p:nvPicPr>
        <p:blipFill>
          <a:blip r:embed="rId6"/>
          <a:stretch>
            <a:fillRect/>
          </a:stretch>
        </p:blipFill>
        <p:spPr>
          <a:xfrm>
            <a:off x="685800" y="4343400"/>
            <a:ext cx="2105237" cy="1791600"/>
          </a:xfrm>
          <a:prstGeom prst="rect">
            <a:avLst/>
          </a:prstGeom>
        </p:spPr>
      </p:pic>
    </p:spTree>
    <p:extLst>
      <p:ext uri="{BB962C8B-B14F-4D97-AF65-F5344CB8AC3E}">
        <p14:creationId xmlns:p14="http://schemas.microsoft.com/office/powerpoint/2010/main" val="85847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sp>
        <p:nvSpPr>
          <p:cNvPr id="3" name="Content Placeholder 2"/>
          <p:cNvSpPr>
            <a:spLocks noGrp="1"/>
          </p:cNvSpPr>
          <p:nvPr>
            <p:ph sz="half" idx="1"/>
          </p:nvPr>
        </p:nvSpPr>
        <p:spPr/>
        <p:txBody>
          <a:bodyPr/>
          <a:lstStyle/>
          <a:p>
            <a:endParaRPr lang="en-NZ"/>
          </a:p>
        </p:txBody>
      </p:sp>
      <p:sp>
        <p:nvSpPr>
          <p:cNvPr id="4" name="Content Placeholder 3"/>
          <p:cNvSpPr>
            <a:spLocks noGrp="1"/>
          </p:cNvSpPr>
          <p:nvPr>
            <p:ph sz="half" idx="2"/>
          </p:nvPr>
        </p:nvSpPr>
        <p:spPr/>
        <p:txBody>
          <a:bodyPr/>
          <a:lstStyle/>
          <a:p>
            <a:endParaRPr lang="en-NZ"/>
          </a:p>
        </p:txBody>
      </p:sp>
    </p:spTree>
    <p:extLst>
      <p:ext uri="{BB962C8B-B14F-4D97-AF65-F5344CB8AC3E}">
        <p14:creationId xmlns:p14="http://schemas.microsoft.com/office/powerpoint/2010/main" val="852672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sz="2400" dirty="0" smtClean="0"/>
              <a:t>Throughout history, the onslaught of pests, diseases and weeds has caused great destruction to crops and livestock that have been produced by man. These problems have to a large degree been overcome in the last 50 years by the development of agricultural chemicals. Today the range of agrichemicals available to huge.</a:t>
            </a:r>
          </a:p>
          <a:p>
            <a:r>
              <a:rPr lang="en-US" sz="2400" dirty="0" smtClean="0"/>
              <a:t>To control a pest, disease or weed an agrichemical must be toxic to some degree, the toxicity will be confined to the pest, disease or weed. Handling agrichemical therefore involves an element of risk to humans, and other animals/plants</a:t>
            </a:r>
          </a:p>
          <a:p>
            <a:r>
              <a:rPr lang="en-US" sz="2400" dirty="0" smtClean="0">
                <a:hlinkClick r:id="rId2"/>
              </a:rPr>
              <a:t>https://www.youtube.com/watch?v=IoNgT7qO12Y</a:t>
            </a:r>
            <a:endParaRPr lang="en-US" sz="2400" dirty="0" smtClean="0"/>
          </a:p>
          <a:p>
            <a:r>
              <a:rPr lang="en-US" sz="2400" smtClean="0">
                <a:hlinkClick r:id="rId3"/>
              </a:rPr>
              <a:t>https://www.youtube.com/watch?v=C6Ay2SvfN_w</a:t>
            </a:r>
            <a:endParaRPr lang="en-US" sz="2400" dirty="0" smtClean="0"/>
          </a:p>
        </p:txBody>
      </p:sp>
    </p:spTree>
    <p:extLst>
      <p:ext uri="{BB962C8B-B14F-4D97-AF65-F5344CB8AC3E}">
        <p14:creationId xmlns:p14="http://schemas.microsoft.com/office/powerpoint/2010/main" val="41452440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AU" b="1" dirty="0"/>
              <a:t>Types of Agrichemicals</a:t>
            </a:r>
            <a:r>
              <a:rPr lang="en-NZ" b="1" dirty="0"/>
              <a:t/>
            </a:r>
            <a:br>
              <a:rPr lang="en-NZ" b="1" dirty="0"/>
            </a:br>
            <a:endParaRPr lang="en-NZ" dirty="0"/>
          </a:p>
        </p:txBody>
      </p:sp>
      <p:sp>
        <p:nvSpPr>
          <p:cNvPr id="7" name="Content Placeholder 6"/>
          <p:cNvSpPr>
            <a:spLocks noGrp="1"/>
          </p:cNvSpPr>
          <p:nvPr>
            <p:ph idx="1"/>
          </p:nvPr>
        </p:nvSpPr>
        <p:spPr/>
        <p:txBody>
          <a:bodyPr>
            <a:normAutofit fontScale="70000" lnSpcReduction="20000"/>
          </a:bodyPr>
          <a:lstStyle/>
          <a:p>
            <a:pPr marL="0" indent="0">
              <a:buNone/>
            </a:pPr>
            <a:r>
              <a:rPr lang="en-AU" b="1" dirty="0"/>
              <a:t>Agrichemicals</a:t>
            </a:r>
            <a:r>
              <a:rPr lang="en-AU" dirty="0"/>
              <a:t> can be divided into the following groups:</a:t>
            </a:r>
            <a:endParaRPr lang="en-NZ" dirty="0"/>
          </a:p>
          <a:p>
            <a:pPr lvl="0"/>
            <a:r>
              <a:rPr lang="en-AU" b="1" dirty="0"/>
              <a:t>Fungicides</a:t>
            </a:r>
            <a:r>
              <a:rPr lang="en-AU" dirty="0"/>
              <a:t> – these are used to control fungi</a:t>
            </a:r>
            <a:endParaRPr lang="en-NZ" dirty="0"/>
          </a:p>
          <a:p>
            <a:pPr lvl="0"/>
            <a:r>
              <a:rPr lang="en-AU" b="1" dirty="0"/>
              <a:t>Herbicides </a:t>
            </a:r>
            <a:r>
              <a:rPr lang="en-AU" dirty="0"/>
              <a:t>– these are used to control unwanted plants</a:t>
            </a:r>
            <a:endParaRPr lang="en-NZ" dirty="0"/>
          </a:p>
          <a:p>
            <a:pPr lvl="0"/>
            <a:r>
              <a:rPr lang="en-AU" b="1" dirty="0"/>
              <a:t>Insecticides-</a:t>
            </a:r>
            <a:r>
              <a:rPr lang="en-AU" dirty="0"/>
              <a:t> these are used to control insects</a:t>
            </a:r>
            <a:endParaRPr lang="en-NZ" dirty="0"/>
          </a:p>
          <a:p>
            <a:pPr lvl="0"/>
            <a:r>
              <a:rPr lang="en-AU" b="1" dirty="0" err="1"/>
              <a:t>Miticides</a:t>
            </a:r>
            <a:r>
              <a:rPr lang="en-AU" b="1" dirty="0"/>
              <a:t> </a:t>
            </a:r>
            <a:r>
              <a:rPr lang="en-AU" dirty="0"/>
              <a:t>- these are used to control </a:t>
            </a:r>
            <a:r>
              <a:rPr lang="en-AU" dirty="0" err="1"/>
              <a:t>mits</a:t>
            </a:r>
            <a:endParaRPr lang="en-NZ" dirty="0"/>
          </a:p>
          <a:p>
            <a:pPr lvl="0"/>
            <a:r>
              <a:rPr lang="en-AU" b="1" dirty="0" err="1"/>
              <a:t>Nematicide</a:t>
            </a:r>
            <a:r>
              <a:rPr lang="en-AU" b="1" dirty="0"/>
              <a:t> </a:t>
            </a:r>
            <a:r>
              <a:rPr lang="en-AU" dirty="0"/>
              <a:t>- these are used to control nematodes</a:t>
            </a:r>
            <a:endParaRPr lang="en-NZ" dirty="0"/>
          </a:p>
          <a:p>
            <a:pPr lvl="0"/>
            <a:r>
              <a:rPr lang="en-AU" b="1" dirty="0"/>
              <a:t>Drenches - </a:t>
            </a:r>
            <a:r>
              <a:rPr lang="en-AU" dirty="0"/>
              <a:t>these are used to control internal and external parasites of livestock</a:t>
            </a:r>
            <a:endParaRPr lang="en-NZ" dirty="0"/>
          </a:p>
          <a:p>
            <a:pPr lvl="0"/>
            <a:r>
              <a:rPr lang="en-AU" b="1" dirty="0"/>
              <a:t>Plant growth regulators- </a:t>
            </a:r>
            <a:r>
              <a:rPr lang="en-AU" dirty="0"/>
              <a:t>these are used to alter the growth of crop plants</a:t>
            </a:r>
            <a:endParaRPr lang="en-NZ" dirty="0"/>
          </a:p>
          <a:p>
            <a:pPr marL="0" indent="0">
              <a:buNone/>
            </a:pPr>
            <a:r>
              <a:rPr lang="en-AU" dirty="0"/>
              <a:t>Agrichemicals all have different modes of action. A mode of action is the way in which agrichemicals works or is effective.</a:t>
            </a:r>
            <a:endParaRPr lang="en-NZ" dirty="0"/>
          </a:p>
          <a:p>
            <a:pPr marL="0" indent="0">
              <a:buNone/>
            </a:pPr>
            <a:r>
              <a:rPr lang="en-AU" dirty="0"/>
              <a:t> </a:t>
            </a:r>
            <a:endParaRPr lang="en-NZ" dirty="0"/>
          </a:p>
          <a:p>
            <a:endParaRPr lang="en-NZ" dirty="0"/>
          </a:p>
        </p:txBody>
      </p:sp>
    </p:spTree>
    <p:extLst>
      <p:ext uri="{BB962C8B-B14F-4D97-AF65-F5344CB8AC3E}">
        <p14:creationId xmlns:p14="http://schemas.microsoft.com/office/powerpoint/2010/main" val="767627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Insecticides</a:t>
            </a:r>
            <a:r>
              <a:rPr lang="en-NZ" dirty="0"/>
              <a:t/>
            </a:r>
            <a:br>
              <a:rPr lang="en-NZ" dirty="0"/>
            </a:br>
            <a:endParaRPr lang="en-NZ"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pPr lvl="0"/>
            <a:r>
              <a:rPr lang="en-AU" dirty="0"/>
              <a:t> Contact – these can penetrate the bony surface of an insect either by direct contact with a spray droplet or by the insect walking on a surface where there is an insecticide droplet.</a:t>
            </a:r>
            <a:endParaRPr lang="en-NZ" dirty="0"/>
          </a:p>
          <a:p>
            <a:pPr lvl="0"/>
            <a:r>
              <a:rPr lang="en-AU" dirty="0"/>
              <a:t>Stomach poison – these have to be ingested eaten by the insect for them to be effective.</a:t>
            </a:r>
            <a:endParaRPr lang="en-NZ" dirty="0"/>
          </a:p>
          <a:p>
            <a:pPr lvl="0"/>
            <a:r>
              <a:rPr lang="en-AU" dirty="0"/>
              <a:t>Systemic – these agrichemicals are absorbed into the sap stream of the plant, either through the roots or leaves, and are translocated to other parts of the plant. They affect </a:t>
            </a:r>
            <a:r>
              <a:rPr lang="en-AU" dirty="0" err="1"/>
              <a:t>nsects</a:t>
            </a:r>
            <a:r>
              <a:rPr lang="en-AU" dirty="0"/>
              <a:t> when the insect bite or chew or suck sap from the plant</a:t>
            </a:r>
            <a:endParaRPr lang="en-NZ" dirty="0"/>
          </a:p>
          <a:p>
            <a:endParaRPr lang="en-NZ" dirty="0"/>
          </a:p>
        </p:txBody>
      </p:sp>
    </p:spTree>
    <p:extLst>
      <p:ext uri="{BB962C8B-B14F-4D97-AF65-F5344CB8AC3E}">
        <p14:creationId xmlns:p14="http://schemas.microsoft.com/office/powerpoint/2010/main" val="165939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Fungicides</a:t>
            </a:r>
            <a:r>
              <a:rPr lang="en-NZ" dirty="0"/>
              <a:t/>
            </a:r>
            <a:br>
              <a:rPr lang="en-NZ" dirty="0"/>
            </a:br>
            <a:endParaRPr lang="en-NZ" dirty="0"/>
          </a:p>
        </p:txBody>
      </p:sp>
      <p:sp>
        <p:nvSpPr>
          <p:cNvPr id="3" name="Content Placeholder 2"/>
          <p:cNvSpPr>
            <a:spLocks noGrp="1"/>
          </p:cNvSpPr>
          <p:nvPr>
            <p:ph idx="1"/>
          </p:nvPr>
        </p:nvSpPr>
        <p:spPr/>
        <p:txBody>
          <a:bodyPr>
            <a:normAutofit lnSpcReduction="10000"/>
          </a:bodyPr>
          <a:lstStyle/>
          <a:p>
            <a:pPr lvl="0"/>
            <a:r>
              <a:rPr lang="en-AU" dirty="0"/>
              <a:t>Protectant- to be affective, these agrichemicals must be in place on the surface before the fungal spore land on the surface. The fungicide then prevents the spore from germinating and penetrating into the plant.</a:t>
            </a:r>
            <a:endParaRPr lang="en-NZ" dirty="0"/>
          </a:p>
          <a:p>
            <a:pPr lvl="0"/>
            <a:r>
              <a:rPr lang="en-AU" dirty="0" err="1"/>
              <a:t>Eradicant</a:t>
            </a:r>
            <a:r>
              <a:rPr lang="en-AU" dirty="0"/>
              <a:t> – the agrichemicals are effective when applied to the plant that already is infected. They are often translocated throughout the plant</a:t>
            </a:r>
            <a:endParaRPr lang="en-NZ" dirty="0"/>
          </a:p>
          <a:p>
            <a:endParaRPr lang="en-NZ" dirty="0"/>
          </a:p>
        </p:txBody>
      </p:sp>
    </p:spTree>
    <p:extLst>
      <p:ext uri="{BB962C8B-B14F-4D97-AF65-F5344CB8AC3E}">
        <p14:creationId xmlns:p14="http://schemas.microsoft.com/office/powerpoint/2010/main" val="17135248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Herbicide</a:t>
            </a:r>
            <a:r>
              <a:rPr lang="en-NZ" dirty="0"/>
              <a:t/>
            </a:r>
            <a:br>
              <a:rPr lang="en-NZ" dirty="0"/>
            </a:br>
            <a:endParaRPr lang="en-NZ" dirty="0"/>
          </a:p>
        </p:txBody>
      </p:sp>
      <p:sp>
        <p:nvSpPr>
          <p:cNvPr id="3" name="Content Placeholder 2"/>
          <p:cNvSpPr>
            <a:spLocks noGrp="1"/>
          </p:cNvSpPr>
          <p:nvPr>
            <p:ph idx="1"/>
          </p:nvPr>
        </p:nvSpPr>
        <p:spPr/>
        <p:txBody>
          <a:bodyPr/>
          <a:lstStyle/>
          <a:p>
            <a:pPr lvl="0"/>
            <a:r>
              <a:rPr lang="en-AU" dirty="0"/>
              <a:t>Residual these interfere with the germination of  weed </a:t>
            </a:r>
            <a:r>
              <a:rPr lang="en-AU" dirty="0" err="1"/>
              <a:t>seeds,so</a:t>
            </a:r>
            <a:r>
              <a:rPr lang="en-AU" dirty="0"/>
              <a:t> they need to be applied before the weeds germinate</a:t>
            </a:r>
            <a:endParaRPr lang="en-NZ" dirty="0"/>
          </a:p>
          <a:p>
            <a:pPr lvl="0"/>
            <a:r>
              <a:rPr lang="en-AU" dirty="0"/>
              <a:t>Contact- these kill plant tissue and only control the aboveground parts of weeds</a:t>
            </a:r>
            <a:endParaRPr lang="en-NZ" dirty="0"/>
          </a:p>
          <a:p>
            <a:pPr lvl="0"/>
            <a:r>
              <a:rPr lang="en-AU" dirty="0"/>
              <a:t>Systemic- these are </a:t>
            </a:r>
            <a:r>
              <a:rPr lang="en-AU" dirty="0" err="1"/>
              <a:t>absorded</a:t>
            </a:r>
            <a:r>
              <a:rPr lang="en-AU" dirty="0"/>
              <a:t> by the weeds, translocated through the whole plant, killing the whole plant</a:t>
            </a:r>
            <a:endParaRPr lang="en-NZ" dirty="0"/>
          </a:p>
          <a:p>
            <a:endParaRPr lang="en-NZ" dirty="0"/>
          </a:p>
        </p:txBody>
      </p:sp>
    </p:spTree>
    <p:extLst>
      <p:ext uri="{BB962C8B-B14F-4D97-AF65-F5344CB8AC3E}">
        <p14:creationId xmlns:p14="http://schemas.microsoft.com/office/powerpoint/2010/main" val="26008143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Agrichemical Names</a:t>
            </a:r>
            <a:r>
              <a:rPr lang="en-NZ" dirty="0"/>
              <a:t/>
            </a:r>
            <a:br>
              <a:rPr lang="en-NZ" dirty="0"/>
            </a:br>
            <a:endParaRPr lang="en-NZ" dirty="0"/>
          </a:p>
        </p:txBody>
      </p:sp>
      <p:sp>
        <p:nvSpPr>
          <p:cNvPr id="3" name="Content Placeholder 2"/>
          <p:cNvSpPr>
            <a:spLocks noGrp="1"/>
          </p:cNvSpPr>
          <p:nvPr>
            <p:ph idx="1"/>
          </p:nvPr>
        </p:nvSpPr>
        <p:spPr>
          <a:xfrm>
            <a:off x="457200" y="1600200"/>
            <a:ext cx="8229600" cy="5029200"/>
          </a:xfrm>
        </p:spPr>
        <p:txBody>
          <a:bodyPr>
            <a:normAutofit fontScale="70000" lnSpcReduction="20000"/>
          </a:bodyPr>
          <a:lstStyle/>
          <a:p>
            <a:r>
              <a:rPr lang="en-AU" dirty="0"/>
              <a:t>Most agrichemicals have three names:</a:t>
            </a:r>
            <a:endParaRPr lang="en-NZ" dirty="0"/>
          </a:p>
          <a:p>
            <a:r>
              <a:rPr lang="en-AU" dirty="0"/>
              <a:t> </a:t>
            </a:r>
            <a:endParaRPr lang="en-NZ" dirty="0"/>
          </a:p>
          <a:p>
            <a:pPr lvl="0"/>
            <a:r>
              <a:rPr lang="en-AU" dirty="0"/>
              <a:t>A chemical name</a:t>
            </a:r>
            <a:endParaRPr lang="en-NZ" dirty="0"/>
          </a:p>
          <a:p>
            <a:pPr lvl="0"/>
            <a:r>
              <a:rPr lang="en-AU" dirty="0"/>
              <a:t>A common name</a:t>
            </a:r>
            <a:endParaRPr lang="en-NZ" dirty="0"/>
          </a:p>
          <a:p>
            <a:pPr lvl="0"/>
            <a:r>
              <a:rPr lang="en-AU" dirty="0"/>
              <a:t>A trade name</a:t>
            </a:r>
            <a:endParaRPr lang="en-NZ" dirty="0"/>
          </a:p>
          <a:p>
            <a:pPr marL="0" indent="0">
              <a:buNone/>
            </a:pPr>
            <a:r>
              <a:rPr lang="en-AU" dirty="0"/>
              <a:t>A chemist would recognise an agrichemical by its chemical name. This is made up of the chemicals that are included in the agrichemical. The chemical name is often too long and too complicated to be used regularly, so common names are given to agrichemicals.</a:t>
            </a:r>
            <a:endParaRPr lang="en-NZ" dirty="0"/>
          </a:p>
          <a:p>
            <a:pPr marL="0" indent="0">
              <a:buNone/>
            </a:pPr>
            <a:r>
              <a:rPr lang="en-AU" dirty="0"/>
              <a:t> </a:t>
            </a:r>
            <a:endParaRPr lang="en-NZ" dirty="0"/>
          </a:p>
          <a:p>
            <a:pPr marL="0" indent="0">
              <a:buNone/>
            </a:pPr>
            <a:r>
              <a:rPr lang="en-AU" dirty="0"/>
              <a:t>Common names( which are approved by national organisations) are used throughout the world.  Makers of agrichemicals usually give their product a trade name, such as “Roundup” or “</a:t>
            </a:r>
            <a:r>
              <a:rPr lang="en-AU" dirty="0" err="1"/>
              <a:t>tordon</a:t>
            </a:r>
            <a:r>
              <a:rPr lang="en-AU" dirty="0"/>
              <a:t>”. This can cause misunderstandings as several makers may manufacture the same agrichemical, but each maker will give it a different trade name.</a:t>
            </a:r>
            <a:endParaRPr lang="en-NZ" dirty="0"/>
          </a:p>
          <a:p>
            <a:endParaRPr lang="en-NZ" dirty="0"/>
          </a:p>
        </p:txBody>
      </p:sp>
    </p:spTree>
    <p:extLst>
      <p:ext uri="{BB962C8B-B14F-4D97-AF65-F5344CB8AC3E}">
        <p14:creationId xmlns:p14="http://schemas.microsoft.com/office/powerpoint/2010/main" val="420160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Formulations</a:t>
            </a:r>
            <a:r>
              <a:rPr lang="en-NZ" dirty="0"/>
              <a:t/>
            </a:r>
            <a:br>
              <a:rPr lang="en-NZ" dirty="0"/>
            </a:br>
            <a:endParaRPr lang="en-NZ" dirty="0"/>
          </a:p>
        </p:txBody>
      </p:sp>
      <p:sp>
        <p:nvSpPr>
          <p:cNvPr id="3" name="Content Placeholder 2"/>
          <p:cNvSpPr>
            <a:spLocks noGrp="1"/>
          </p:cNvSpPr>
          <p:nvPr>
            <p:ph idx="1"/>
          </p:nvPr>
        </p:nvSpPr>
        <p:spPr/>
        <p:txBody>
          <a:bodyPr>
            <a:normAutofit fontScale="85000" lnSpcReduction="10000"/>
          </a:bodyPr>
          <a:lstStyle/>
          <a:p>
            <a:r>
              <a:rPr lang="en-AU" dirty="0"/>
              <a:t>The chemical ( or chemicals) in an agrichemical that enable the agrichemical to control a pest, disease or weed is called the active ingredient. Depending on the form that the agrichemical is on, the active ingredient (</a:t>
            </a:r>
            <a:r>
              <a:rPr lang="en-AU" dirty="0" err="1"/>
              <a:t>a.i</a:t>
            </a:r>
            <a:r>
              <a:rPr lang="en-AU" dirty="0"/>
              <a:t>) present will be shown as either:</a:t>
            </a:r>
            <a:endParaRPr lang="en-NZ" dirty="0"/>
          </a:p>
          <a:p>
            <a:r>
              <a:rPr lang="en-AU" dirty="0"/>
              <a:t> </a:t>
            </a:r>
            <a:endParaRPr lang="en-NZ" dirty="0"/>
          </a:p>
          <a:p>
            <a:pPr lvl="0"/>
            <a:r>
              <a:rPr lang="en-AU" dirty="0"/>
              <a:t>Grams per </a:t>
            </a:r>
            <a:r>
              <a:rPr lang="en-AU" dirty="0" err="1"/>
              <a:t>liter</a:t>
            </a:r>
            <a:r>
              <a:rPr lang="en-AU" dirty="0"/>
              <a:t>; g/l ( for liquids)</a:t>
            </a:r>
            <a:endParaRPr lang="en-NZ" dirty="0"/>
          </a:p>
          <a:p>
            <a:pPr lvl="0"/>
            <a:r>
              <a:rPr lang="en-AU" dirty="0"/>
              <a:t>Grams per kilogram; </a:t>
            </a:r>
            <a:r>
              <a:rPr lang="en-AU" dirty="0" err="1"/>
              <a:t>g’kg</a:t>
            </a:r>
            <a:r>
              <a:rPr lang="en-AU" dirty="0"/>
              <a:t> (for solids</a:t>
            </a:r>
            <a:r>
              <a:rPr lang="en-AU" dirty="0" smtClean="0"/>
              <a:t>)</a:t>
            </a:r>
          </a:p>
          <a:p>
            <a:pPr marL="0" lvl="0" indent="0">
              <a:buNone/>
            </a:pPr>
            <a:endParaRPr lang="en-NZ" dirty="0"/>
          </a:p>
          <a:p>
            <a:pPr marL="0" indent="0">
              <a:buNone/>
            </a:pPr>
            <a:r>
              <a:rPr lang="en-AU" dirty="0"/>
              <a:t>Agrichemicals commonly come in three forms;</a:t>
            </a:r>
            <a:endParaRPr lang="en-NZ" dirty="0"/>
          </a:p>
          <a:p>
            <a:endParaRPr lang="en-NZ" dirty="0"/>
          </a:p>
        </p:txBody>
      </p:sp>
    </p:spTree>
    <p:extLst>
      <p:ext uri="{BB962C8B-B14F-4D97-AF65-F5344CB8AC3E}">
        <p14:creationId xmlns:p14="http://schemas.microsoft.com/office/powerpoint/2010/main" val="191658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533400"/>
            <a:ext cx="4038600" cy="5592763"/>
          </a:xfrm>
        </p:spPr>
        <p:txBody>
          <a:bodyPr>
            <a:normAutofit/>
          </a:bodyPr>
          <a:lstStyle/>
          <a:p>
            <a:pPr marL="0" indent="0">
              <a:buNone/>
            </a:pPr>
            <a:r>
              <a:rPr lang="en-AU" sz="1400" b="1" u="sng" dirty="0"/>
              <a:t>Solids</a:t>
            </a:r>
            <a:endParaRPr lang="en-NZ" sz="1400" u="sng" dirty="0"/>
          </a:p>
          <a:p>
            <a:r>
              <a:rPr lang="en-AU" sz="1400" b="1" dirty="0"/>
              <a:t>Powders</a:t>
            </a:r>
            <a:endParaRPr lang="en-NZ" sz="1400" b="1" dirty="0"/>
          </a:p>
          <a:p>
            <a:r>
              <a:rPr lang="en-AU" sz="1400" b="1" dirty="0"/>
              <a:t>Water Soluble	finely ground </a:t>
            </a:r>
            <a:r>
              <a:rPr lang="en-AU" sz="1400" b="1" dirty="0" err="1"/>
              <a:t>a.i</a:t>
            </a:r>
            <a:r>
              <a:rPr lang="en-AU" sz="1400" b="1" dirty="0"/>
              <a:t> which easily dissolves in water, easy to   measure and mix with no settling</a:t>
            </a:r>
            <a:endParaRPr lang="en-NZ" sz="1400" b="1" dirty="0"/>
          </a:p>
          <a:p>
            <a:r>
              <a:rPr lang="en-AU" sz="1400" b="1" dirty="0"/>
              <a:t>Water insoluble	does not easily dissolve in water</a:t>
            </a:r>
            <a:r>
              <a:rPr lang="en-AU" sz="1400" b="1" dirty="0" smtClean="0"/>
              <a:t>, requires </a:t>
            </a:r>
            <a:r>
              <a:rPr lang="en-AU" sz="1400" b="1" dirty="0"/>
              <a:t>constant mixing to prevent settling. </a:t>
            </a:r>
            <a:r>
              <a:rPr lang="en-AU" sz="1400" b="1" dirty="0" err="1"/>
              <a:t>Eg</a:t>
            </a:r>
            <a:endParaRPr lang="en-NZ" sz="1400" b="1" dirty="0"/>
          </a:p>
          <a:p>
            <a:pPr marL="0" lvl="0" indent="0">
              <a:buNone/>
            </a:pPr>
            <a:r>
              <a:rPr lang="en-AU" sz="1400" b="1" u="sng" dirty="0" smtClean="0"/>
              <a:t>Dusts</a:t>
            </a:r>
          </a:p>
          <a:p>
            <a:pPr marL="0" lvl="0" indent="0">
              <a:buNone/>
            </a:pPr>
            <a:r>
              <a:rPr lang="en-AU" sz="1400" b="1" dirty="0" smtClean="0"/>
              <a:t>finely </a:t>
            </a:r>
            <a:r>
              <a:rPr lang="en-AU" sz="1400" b="1" dirty="0"/>
              <a:t>divided powders that are not soluble in water</a:t>
            </a:r>
            <a:endParaRPr lang="en-NZ" sz="1400" b="1" dirty="0"/>
          </a:p>
          <a:p>
            <a:pPr lvl="0"/>
            <a:r>
              <a:rPr lang="en-AU" sz="1400" b="1" dirty="0"/>
              <a:t>Wettable powders finely divided powders that form a stable suspension in water</a:t>
            </a:r>
            <a:endParaRPr lang="en-NZ" sz="1400" b="1" dirty="0"/>
          </a:p>
          <a:p>
            <a:pPr lvl="0"/>
            <a:r>
              <a:rPr lang="en-AU" sz="1400" b="1" dirty="0"/>
              <a:t>Colloidal powders-very finer than wettable powders and form a non-settling suspension in water.</a:t>
            </a:r>
            <a:endParaRPr lang="en-NZ" sz="1400" b="1" dirty="0"/>
          </a:p>
          <a:p>
            <a:pPr marL="0" indent="0">
              <a:buNone/>
            </a:pPr>
            <a:r>
              <a:rPr lang="en-AU" sz="1400" b="1" u="sng" dirty="0"/>
              <a:t>Granules</a:t>
            </a:r>
            <a:endParaRPr lang="en-NZ" sz="1400" b="1" u="sng" dirty="0"/>
          </a:p>
          <a:p>
            <a:r>
              <a:rPr lang="en-AU" sz="1400" b="1" dirty="0"/>
              <a:t>The active ingredient is mixed with clay into a granule, dissolves when ,mixed with water. They are also called </a:t>
            </a:r>
            <a:r>
              <a:rPr lang="en-AU" sz="1400" b="1" i="1" dirty="0"/>
              <a:t>pellets</a:t>
            </a:r>
            <a:r>
              <a:rPr lang="en-AU" sz="1400" b="1" dirty="0"/>
              <a:t> or </a:t>
            </a:r>
            <a:r>
              <a:rPr lang="en-AU" sz="1400" b="1" i="1" dirty="0" err="1"/>
              <a:t>prills</a:t>
            </a:r>
            <a:r>
              <a:rPr lang="en-AU" sz="1400" b="1" dirty="0"/>
              <a:t>. There are two types;</a:t>
            </a:r>
            <a:endParaRPr lang="en-NZ" sz="1400" b="1" dirty="0"/>
          </a:p>
          <a:p>
            <a:r>
              <a:rPr lang="en-AU" sz="1400" b="1" i="1" dirty="0" err="1" smtClean="0"/>
              <a:t>Dispersable</a:t>
            </a:r>
            <a:r>
              <a:rPr lang="en-AU" sz="1400" b="1" dirty="0" smtClean="0"/>
              <a:t> break </a:t>
            </a:r>
            <a:r>
              <a:rPr lang="en-AU" sz="1400" b="1" dirty="0"/>
              <a:t>down quickly especially on contact with water</a:t>
            </a:r>
            <a:r>
              <a:rPr lang="en-AU" sz="1400" b="1" dirty="0" smtClean="0"/>
              <a:t>.</a:t>
            </a:r>
            <a:r>
              <a:rPr lang="en-AU" sz="1400" b="1" dirty="0"/>
              <a:t> </a:t>
            </a:r>
            <a:endParaRPr lang="en-NZ" sz="1400" b="1" dirty="0"/>
          </a:p>
          <a:p>
            <a:r>
              <a:rPr lang="en-AU" sz="1400" b="1" i="1" dirty="0" smtClean="0"/>
              <a:t>Non-dispersible   </a:t>
            </a:r>
            <a:r>
              <a:rPr lang="en-AU" sz="1400" b="1" dirty="0" smtClean="0"/>
              <a:t>breaks </a:t>
            </a:r>
            <a:r>
              <a:rPr lang="en-AU" sz="1400" b="1" dirty="0"/>
              <a:t>down relatively slowly.</a:t>
            </a:r>
            <a:endParaRPr lang="en-NZ" sz="1400" b="1" dirty="0"/>
          </a:p>
          <a:p>
            <a:pPr marL="0" indent="0">
              <a:buNone/>
            </a:pPr>
            <a:endParaRPr lang="en-NZ" dirty="0"/>
          </a:p>
        </p:txBody>
      </p:sp>
      <p:sp>
        <p:nvSpPr>
          <p:cNvPr id="6" name="Content Placeholder 5"/>
          <p:cNvSpPr>
            <a:spLocks noGrp="1"/>
          </p:cNvSpPr>
          <p:nvPr>
            <p:ph sz="half" idx="2"/>
          </p:nvPr>
        </p:nvSpPr>
        <p:spPr>
          <a:xfrm>
            <a:off x="4876800" y="533400"/>
            <a:ext cx="3810000" cy="5592763"/>
          </a:xfrm>
        </p:spPr>
        <p:txBody>
          <a:bodyPr>
            <a:normAutofit/>
          </a:bodyPr>
          <a:lstStyle/>
          <a:p>
            <a:pPr marL="0" indent="0">
              <a:buNone/>
            </a:pPr>
            <a:r>
              <a:rPr lang="en-AU" sz="1200" b="1" u="sng" dirty="0"/>
              <a:t>Baits</a:t>
            </a:r>
            <a:endParaRPr lang="en-NZ" sz="1200" u="sng" dirty="0"/>
          </a:p>
          <a:p>
            <a:pPr marL="0" indent="0">
              <a:buNone/>
            </a:pPr>
            <a:r>
              <a:rPr lang="en-AU" sz="1200" dirty="0"/>
              <a:t>The active ingredient is mixed with a food or other material that will attract pests.</a:t>
            </a:r>
            <a:endParaRPr lang="en-NZ" sz="1200" dirty="0"/>
          </a:p>
          <a:p>
            <a:endParaRPr lang="en-NZ" dirty="0"/>
          </a:p>
        </p:txBody>
      </p:sp>
    </p:spTree>
    <p:extLst>
      <p:ext uri="{BB962C8B-B14F-4D97-AF65-F5344CB8AC3E}">
        <p14:creationId xmlns:p14="http://schemas.microsoft.com/office/powerpoint/2010/main" val="2601090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14455</TotalTime>
  <Words>640</Words>
  <Application>Microsoft Office PowerPoint</Application>
  <PresentationFormat>On-screen Show (4:3)</PresentationFormat>
  <Paragraphs>95</Paragraphs>
  <Slides>17</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Demonstrate knowledge of safety with Agrichemicals</vt:lpstr>
      <vt:lpstr>PowerPoint Presentation</vt:lpstr>
      <vt:lpstr>Types of Agrichemicals </vt:lpstr>
      <vt:lpstr>Insecticides </vt:lpstr>
      <vt:lpstr>Fungicides </vt:lpstr>
      <vt:lpstr>Herbicide </vt:lpstr>
      <vt:lpstr>Agrichemical Names </vt:lpstr>
      <vt:lpstr>Formulations </vt:lpstr>
      <vt:lpstr>PowerPoint Presentation</vt:lpstr>
      <vt:lpstr>PowerPoint Presentation</vt:lpstr>
      <vt:lpstr>Adjuvants</vt:lpstr>
      <vt:lpstr>Toxicity</vt:lpstr>
      <vt:lpstr>Withholding and Waiting Periods</vt:lpstr>
      <vt:lpstr>Codes of Practice</vt:lpstr>
      <vt:lpstr>Handling Chemicals</vt:lpstr>
      <vt:lpstr>Handling Chemicals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Demonstrate knowledge of safety with Agrichemicals</dc:title>
  <dc:creator>Richard Shannon</dc:creator>
  <cp:lastModifiedBy>Richard Shannon</cp:lastModifiedBy>
  <cp:revision>15</cp:revision>
  <dcterms:created xsi:type="dcterms:W3CDTF">2016-02-04T18:42:08Z</dcterms:created>
  <dcterms:modified xsi:type="dcterms:W3CDTF">2016-02-16T21:30:51Z</dcterms:modified>
</cp:coreProperties>
</file>