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5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a:t>Exchange Rate </a:t>
            </a:r>
          </a:p>
        </p:txBody>
      </p:sp>
    </p:spTree>
    <p:extLst>
      <p:ext uri="{BB962C8B-B14F-4D97-AF65-F5344CB8AC3E}">
        <p14:creationId xmlns:p14="http://schemas.microsoft.com/office/powerpoint/2010/main" val="1604141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NZ" altLang="en-US" b="1"/>
              <a:t>Exchange Rate Appreciation and Depreciation</a:t>
            </a:r>
            <a:endParaRPr lang="en-NZ" altLang="en-US"/>
          </a:p>
        </p:txBody>
      </p:sp>
      <p:sp>
        <p:nvSpPr>
          <p:cNvPr id="3" name="Content Placeholder 2"/>
          <p:cNvSpPr>
            <a:spLocks noGrp="1"/>
          </p:cNvSpPr>
          <p:nvPr>
            <p:ph idx="1"/>
          </p:nvPr>
        </p:nvSpPr>
        <p:spPr>
          <a:xfrm>
            <a:off x="677334" y="2289176"/>
            <a:ext cx="8838141" cy="3881437"/>
          </a:xfrm>
        </p:spPr>
        <p:txBody>
          <a:bodyPr/>
          <a:lstStyle/>
          <a:p>
            <a:pPr marL="0" indent="0">
              <a:buNone/>
              <a:defRPr/>
            </a:pPr>
            <a:r>
              <a:rPr lang="en-NZ" sz="3600" b="1" dirty="0">
                <a:solidFill>
                  <a:schemeClr val="accent1"/>
                </a:solidFill>
                <a:latin typeface="+mj-lt"/>
                <a:ea typeface="+mj-ea"/>
                <a:cs typeface="+mj-cs"/>
              </a:rPr>
              <a:t>Appreciation</a:t>
            </a:r>
          </a:p>
          <a:p>
            <a:pPr>
              <a:defRPr/>
            </a:pPr>
            <a:r>
              <a:rPr lang="en-NZ" sz="2400" dirty="0"/>
              <a:t>When the exchange rate in New Zealand appreciates it means the price of one New Zealand dollar just got more expensive in terms of the overseas currency that will be required to buy it (not good for exporters). </a:t>
            </a:r>
          </a:p>
          <a:p>
            <a:pPr>
              <a:defRPr/>
            </a:pPr>
            <a:r>
              <a:rPr lang="en-NZ" sz="2400" dirty="0"/>
              <a:t>It also means one New Zealand dollar will buy more foreign currency (good for importers).</a:t>
            </a:r>
          </a:p>
          <a:p>
            <a:pPr>
              <a:defRPr/>
            </a:pPr>
            <a:endParaRPr lang="en-NZ" dirty="0"/>
          </a:p>
        </p:txBody>
      </p:sp>
    </p:spTree>
    <p:extLst>
      <p:ext uri="{BB962C8B-B14F-4D97-AF65-F5344CB8AC3E}">
        <p14:creationId xmlns:p14="http://schemas.microsoft.com/office/powerpoint/2010/main" val="2948167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790576" y="609600"/>
            <a:ext cx="7810499" cy="1320800"/>
          </a:xfrm>
        </p:spPr>
        <p:txBody>
          <a:bodyPr>
            <a:normAutofit/>
          </a:bodyPr>
          <a:lstStyle/>
          <a:p>
            <a:r>
              <a:rPr lang="en-AU" altLang="en-US" b="1" dirty="0"/>
              <a:t>Depreciation of the Exchange Rate</a:t>
            </a:r>
            <a:br>
              <a:rPr lang="en-NZ" altLang="en-US" dirty="0"/>
            </a:br>
            <a:endParaRPr lang="en-NZ" altLang="en-US" dirty="0"/>
          </a:p>
        </p:txBody>
      </p:sp>
      <p:sp>
        <p:nvSpPr>
          <p:cNvPr id="74755" name="Content Placeholder 2"/>
          <p:cNvSpPr>
            <a:spLocks noGrp="1"/>
          </p:cNvSpPr>
          <p:nvPr>
            <p:ph idx="1"/>
          </p:nvPr>
        </p:nvSpPr>
        <p:spPr>
          <a:xfrm>
            <a:off x="105834" y="2346327"/>
            <a:ext cx="8596668" cy="3880773"/>
          </a:xfrm>
        </p:spPr>
        <p:txBody>
          <a:bodyPr/>
          <a:lstStyle/>
          <a:p>
            <a:r>
              <a:rPr lang="en-NZ" altLang="en-US" sz="2400" dirty="0"/>
              <a:t>When the exchange rate in New Zealand depreciates it means the price of one New Zealand dollar just got less expensive/ cheaper in terms of the overseas currency that will be required to buy it (good for exporters). </a:t>
            </a:r>
          </a:p>
          <a:p>
            <a:r>
              <a:rPr lang="en-NZ" altLang="en-US" sz="2400" dirty="0"/>
              <a:t>It also means one New Zealand dollar will buy less foreign currency (NOT good for importers).</a:t>
            </a:r>
          </a:p>
          <a:p>
            <a:endParaRPr lang="en-NZ" altLang="en-US" dirty="0"/>
          </a:p>
        </p:txBody>
      </p:sp>
    </p:spTree>
    <p:extLst>
      <p:ext uri="{BB962C8B-B14F-4D97-AF65-F5344CB8AC3E}">
        <p14:creationId xmlns:p14="http://schemas.microsoft.com/office/powerpoint/2010/main" val="45688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76289" y="487362"/>
            <a:ext cx="6348413" cy="658813"/>
          </a:xfrm>
        </p:spPr>
        <p:txBody>
          <a:bodyPr/>
          <a:lstStyle/>
          <a:p>
            <a:r>
              <a:rPr lang="en-NZ" altLang="en-US" dirty="0"/>
              <a:t>Exchange Rates</a:t>
            </a:r>
            <a:endParaRPr lang="en-GB" altLang="en-US" dirty="0"/>
          </a:p>
        </p:txBody>
      </p:sp>
      <p:sp>
        <p:nvSpPr>
          <p:cNvPr id="12291" name="Rectangle 3"/>
          <p:cNvSpPr>
            <a:spLocks noGrp="1" noChangeArrowheads="1"/>
          </p:cNvSpPr>
          <p:nvPr>
            <p:ph type="body" idx="1"/>
          </p:nvPr>
        </p:nvSpPr>
        <p:spPr>
          <a:xfrm>
            <a:off x="830264" y="1412082"/>
            <a:ext cx="6840537" cy="3913188"/>
          </a:xfrm>
        </p:spPr>
        <p:txBody>
          <a:bodyPr>
            <a:normAutofit lnSpcReduction="10000"/>
          </a:bodyPr>
          <a:lstStyle/>
          <a:p>
            <a:pPr marL="0" indent="0">
              <a:buNone/>
            </a:pPr>
            <a:r>
              <a:rPr lang="en-GB" altLang="en-US" sz="2000" dirty="0"/>
              <a:t>Every country has its own exchange rate – or in the case of the European Union a common currency.</a:t>
            </a:r>
          </a:p>
          <a:p>
            <a:pPr marL="0" indent="0">
              <a:buNone/>
            </a:pPr>
            <a:r>
              <a:rPr lang="en-GB" altLang="en-US" sz="2000" dirty="0"/>
              <a:t>New Zealand, Australia and the United States have the $. </a:t>
            </a:r>
          </a:p>
          <a:p>
            <a:pPr marL="0" indent="0">
              <a:buNone/>
            </a:pPr>
            <a:r>
              <a:rPr lang="en-GB" altLang="en-US" sz="2000" dirty="0"/>
              <a:t>Britain has the pound. </a:t>
            </a:r>
          </a:p>
          <a:p>
            <a:pPr marL="0" indent="0">
              <a:buNone/>
            </a:pPr>
            <a:r>
              <a:rPr lang="en-GB" altLang="en-US" sz="2000" dirty="0"/>
              <a:t>Japan has the yen. </a:t>
            </a:r>
          </a:p>
          <a:p>
            <a:pPr marL="0" indent="0">
              <a:buNone/>
            </a:pPr>
            <a:r>
              <a:rPr lang="en-GB" altLang="en-US" sz="2000" dirty="0"/>
              <a:t>Each currency has its own value. </a:t>
            </a:r>
          </a:p>
          <a:p>
            <a:pPr marL="0" indent="0">
              <a:buNone/>
            </a:pPr>
            <a:r>
              <a:rPr lang="en-NZ" altLang="en-US" sz="2000" dirty="0"/>
              <a:t>These values affect:</a:t>
            </a:r>
          </a:p>
          <a:p>
            <a:pPr lvl="1"/>
            <a:r>
              <a:rPr lang="en-NZ" altLang="en-US" sz="2000" dirty="0"/>
              <a:t>The prices producers received for their product. </a:t>
            </a:r>
          </a:p>
          <a:p>
            <a:pPr lvl="1"/>
            <a:r>
              <a:rPr lang="en-NZ" altLang="en-US" sz="2000" dirty="0"/>
              <a:t>The price producers will pay for items bought overseas that are used on the production process. </a:t>
            </a:r>
            <a:endParaRPr lang="en-GB" altLang="en-US" sz="2000" dirty="0"/>
          </a:p>
        </p:txBody>
      </p:sp>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0801" y="487362"/>
            <a:ext cx="1676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2736851"/>
            <a:ext cx="16764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4238" y="5627688"/>
            <a:ext cx="1676400" cy="9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7013" y="5664200"/>
            <a:ext cx="167640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39063" y="4355308"/>
            <a:ext cx="1676400" cy="9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8131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 calcmode="lin" valueType="num">
                                      <p:cBhvr>
                                        <p:cTn id="41" dur="500" fill="hold"/>
                                        <p:tgtEl>
                                          <p:spTgt spid="6"/>
                                        </p:tgtEl>
                                        <p:attrNameLst>
                                          <p:attrName>ppt_x</p:attrName>
                                        </p:attrNameLst>
                                      </p:cBhvr>
                                      <p:tavLst>
                                        <p:tav tm="0">
                                          <p:val>
                                            <p:fltVal val="0.5"/>
                                          </p:val>
                                        </p:tav>
                                        <p:tav tm="100000">
                                          <p:val>
                                            <p:strVal val="#ppt_x"/>
                                          </p:val>
                                        </p:tav>
                                      </p:tavLst>
                                    </p:anim>
                                    <p:anim calcmode="lin" valueType="num">
                                      <p:cBhvr>
                                        <p:cTn id="42"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anim calcmode="lin" valueType="num">
                                      <p:cBhvr>
                                        <p:cTn id="49" dur="500" fill="hold"/>
                                        <p:tgtEl>
                                          <p:spTgt spid="7"/>
                                        </p:tgtEl>
                                        <p:attrNameLst>
                                          <p:attrName>ppt_x</p:attrName>
                                        </p:attrNameLst>
                                      </p:cBhvr>
                                      <p:tavLst>
                                        <p:tav tm="0">
                                          <p:val>
                                            <p:fltVal val="0.5"/>
                                          </p:val>
                                        </p:tav>
                                        <p:tav tm="100000">
                                          <p:val>
                                            <p:strVal val="#ppt_x"/>
                                          </p:val>
                                        </p:tav>
                                      </p:tavLst>
                                    </p:anim>
                                    <p:anim calcmode="lin" valueType="num">
                                      <p:cBhvr>
                                        <p:cTn id="50"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528"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fltVal val="0"/>
                                          </p:val>
                                        </p:tav>
                                        <p:tav tm="100000">
                                          <p:val>
                                            <p:strVal val="#ppt_h"/>
                                          </p:val>
                                        </p:tav>
                                      </p:tavLst>
                                    </p:anim>
                                    <p:anim calcmode="lin" valueType="num">
                                      <p:cBhvr>
                                        <p:cTn id="57" dur="500" fill="hold"/>
                                        <p:tgtEl>
                                          <p:spTgt spid="8"/>
                                        </p:tgtEl>
                                        <p:attrNameLst>
                                          <p:attrName>ppt_x</p:attrName>
                                        </p:attrNameLst>
                                      </p:cBhvr>
                                      <p:tavLst>
                                        <p:tav tm="0">
                                          <p:val>
                                            <p:fltVal val="0.5"/>
                                          </p:val>
                                        </p:tav>
                                        <p:tav tm="100000">
                                          <p:val>
                                            <p:strVal val="#ppt_x"/>
                                          </p:val>
                                        </p:tav>
                                      </p:tavLst>
                                    </p:anim>
                                    <p:anim calcmode="lin" valueType="num">
                                      <p:cBhvr>
                                        <p:cTn id="58" dur="5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3" presetClass="entr" presetSubtype="528" fill="hold"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fill="hold"/>
                                        <p:tgtEl>
                                          <p:spTgt spid="9"/>
                                        </p:tgtEl>
                                        <p:attrNameLst>
                                          <p:attrName>ppt_w</p:attrName>
                                        </p:attrNameLst>
                                      </p:cBhvr>
                                      <p:tavLst>
                                        <p:tav tm="0">
                                          <p:val>
                                            <p:fltVal val="0"/>
                                          </p:val>
                                        </p:tav>
                                        <p:tav tm="100000">
                                          <p:val>
                                            <p:strVal val="#ppt_w"/>
                                          </p:val>
                                        </p:tav>
                                      </p:tavLst>
                                    </p:anim>
                                    <p:anim calcmode="lin" valueType="num">
                                      <p:cBhvr>
                                        <p:cTn id="64" dur="500" fill="hold"/>
                                        <p:tgtEl>
                                          <p:spTgt spid="9"/>
                                        </p:tgtEl>
                                        <p:attrNameLst>
                                          <p:attrName>ppt_h</p:attrName>
                                        </p:attrNameLst>
                                      </p:cBhvr>
                                      <p:tavLst>
                                        <p:tav tm="0">
                                          <p:val>
                                            <p:fltVal val="0"/>
                                          </p:val>
                                        </p:tav>
                                        <p:tav tm="100000">
                                          <p:val>
                                            <p:strVal val="#ppt_h"/>
                                          </p:val>
                                        </p:tav>
                                      </p:tavLst>
                                    </p:anim>
                                    <p:anim calcmode="lin" valueType="num">
                                      <p:cBhvr>
                                        <p:cTn id="65" dur="500" fill="hold"/>
                                        <p:tgtEl>
                                          <p:spTgt spid="9"/>
                                        </p:tgtEl>
                                        <p:attrNameLst>
                                          <p:attrName>ppt_x</p:attrName>
                                        </p:attrNameLst>
                                      </p:cBhvr>
                                      <p:tavLst>
                                        <p:tav tm="0">
                                          <p:val>
                                            <p:fltVal val="0.5"/>
                                          </p:val>
                                        </p:tav>
                                        <p:tav tm="100000">
                                          <p:val>
                                            <p:strVal val="#ppt_x"/>
                                          </p:val>
                                        </p:tav>
                                      </p:tavLst>
                                    </p:anim>
                                    <p:anim calcmode="lin" valueType="num">
                                      <p:cBhvr>
                                        <p:cTn id="66" dur="500" fill="hold"/>
                                        <p:tgtEl>
                                          <p:spTgt spid="9"/>
                                        </p:tgtEl>
                                        <p:attrNameLst>
                                          <p:attrName>ppt_y</p:attrName>
                                        </p:attrNameLst>
                                      </p:cBhvr>
                                      <p:tavLst>
                                        <p:tav tm="0">
                                          <p:val>
                                            <p:fltVal val="0.5"/>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3" presetClass="entr" presetSubtype="528" fill="hold" nodeType="click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p:cTn id="71" dur="500" fill="hold"/>
                                        <p:tgtEl>
                                          <p:spTgt spid="10"/>
                                        </p:tgtEl>
                                        <p:attrNameLst>
                                          <p:attrName>ppt_w</p:attrName>
                                        </p:attrNameLst>
                                      </p:cBhvr>
                                      <p:tavLst>
                                        <p:tav tm="0">
                                          <p:val>
                                            <p:fltVal val="0"/>
                                          </p:val>
                                        </p:tav>
                                        <p:tav tm="100000">
                                          <p:val>
                                            <p:strVal val="#ppt_w"/>
                                          </p:val>
                                        </p:tav>
                                      </p:tavLst>
                                    </p:anim>
                                    <p:anim calcmode="lin" valueType="num">
                                      <p:cBhvr>
                                        <p:cTn id="72" dur="500" fill="hold"/>
                                        <p:tgtEl>
                                          <p:spTgt spid="10"/>
                                        </p:tgtEl>
                                        <p:attrNameLst>
                                          <p:attrName>ppt_h</p:attrName>
                                        </p:attrNameLst>
                                      </p:cBhvr>
                                      <p:tavLst>
                                        <p:tav tm="0">
                                          <p:val>
                                            <p:fltVal val="0"/>
                                          </p:val>
                                        </p:tav>
                                        <p:tav tm="100000">
                                          <p:val>
                                            <p:strVal val="#ppt_h"/>
                                          </p:val>
                                        </p:tav>
                                      </p:tavLst>
                                    </p:anim>
                                    <p:anim calcmode="lin" valueType="num">
                                      <p:cBhvr>
                                        <p:cTn id="73" dur="500" fill="hold"/>
                                        <p:tgtEl>
                                          <p:spTgt spid="10"/>
                                        </p:tgtEl>
                                        <p:attrNameLst>
                                          <p:attrName>ppt_x</p:attrName>
                                        </p:attrNameLst>
                                      </p:cBhvr>
                                      <p:tavLst>
                                        <p:tav tm="0">
                                          <p:val>
                                            <p:fltVal val="0.5"/>
                                          </p:val>
                                        </p:tav>
                                        <p:tav tm="100000">
                                          <p:val>
                                            <p:strVal val="#ppt_x"/>
                                          </p:val>
                                        </p:tav>
                                      </p:tavLst>
                                    </p:anim>
                                    <p:anim calcmode="lin" valueType="num">
                                      <p:cBhvr>
                                        <p:cTn id="74" dur="500" fill="hold"/>
                                        <p:tgtEl>
                                          <p:spTgt spid="1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1"/>
          </p:nvPr>
        </p:nvSpPr>
        <p:spPr>
          <a:xfrm>
            <a:off x="819151" y="633413"/>
            <a:ext cx="8567737" cy="5637212"/>
          </a:xfrm>
        </p:spPr>
        <p:txBody>
          <a:bodyPr/>
          <a:lstStyle/>
          <a:p>
            <a:r>
              <a:rPr lang="en-GB" altLang="en-US" sz="2600" dirty="0"/>
              <a:t>Some countries have stronger currencies than others.  Currencies are compared against other currencies to measure their worth to another country.</a:t>
            </a:r>
          </a:p>
          <a:p>
            <a:r>
              <a:rPr lang="en-GB" altLang="en-US" sz="2600" dirty="0"/>
              <a:t>Some countries may have their exchange rate fixed – this means that no matter what happens in the global market their currency will be at a set rate.  </a:t>
            </a:r>
          </a:p>
          <a:p>
            <a:r>
              <a:rPr lang="en-GB" altLang="en-US" sz="2600" dirty="0"/>
              <a:t>Most industrial countries, including New Zealand have a floating exchange rate – the market of buyers and sellers sets the currency price.</a:t>
            </a:r>
            <a:r>
              <a:rPr lang="en-NZ" altLang="en-US" sz="2600" dirty="0"/>
              <a:t> </a:t>
            </a:r>
          </a:p>
          <a:p>
            <a:r>
              <a:rPr lang="en-NZ" altLang="en-US" sz="2600" dirty="0"/>
              <a:t>The value of the New Zealand dollar overseas affects the prices of New Zealand exports. </a:t>
            </a:r>
          </a:p>
          <a:p>
            <a:pPr marL="0" indent="0">
              <a:buNone/>
            </a:pPr>
            <a:endParaRPr lang="en-NZ" altLang="en-US" sz="2000" dirty="0"/>
          </a:p>
        </p:txBody>
      </p:sp>
    </p:spTree>
    <p:extLst>
      <p:ext uri="{BB962C8B-B14F-4D97-AF65-F5344CB8AC3E}">
        <p14:creationId xmlns:p14="http://schemas.microsoft.com/office/powerpoint/2010/main" val="3360917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14363" y="549275"/>
            <a:ext cx="8558212" cy="4967288"/>
          </a:xfrm>
        </p:spPr>
        <p:txBody>
          <a:bodyPr/>
          <a:lstStyle/>
          <a:p>
            <a:pPr marL="0" indent="0">
              <a:buNone/>
              <a:defRPr/>
            </a:pPr>
            <a:r>
              <a:rPr lang="en-NZ" altLang="en-US" sz="3600" dirty="0">
                <a:solidFill>
                  <a:schemeClr val="accent1"/>
                </a:solidFill>
                <a:latin typeface="+mj-lt"/>
                <a:ea typeface="+mj-ea"/>
                <a:cs typeface="+mj-cs"/>
              </a:rPr>
              <a:t>A high New Zealand dollar.</a:t>
            </a:r>
          </a:p>
          <a:p>
            <a:pPr marL="0" indent="0">
              <a:buNone/>
              <a:defRPr/>
            </a:pPr>
            <a:r>
              <a:rPr lang="en-NZ" altLang="en-US" sz="2800" dirty="0"/>
              <a:t>When the New Zealand dollar is valued highly against the US dollar then:</a:t>
            </a:r>
          </a:p>
          <a:p>
            <a:pPr lvl="1">
              <a:defRPr/>
            </a:pPr>
            <a:r>
              <a:rPr lang="en-NZ" altLang="en-US" sz="2800" dirty="0"/>
              <a:t>Imports are cheaper into the country. This is because we can get more for our money.</a:t>
            </a:r>
          </a:p>
          <a:p>
            <a:pPr lvl="1">
              <a:defRPr/>
            </a:pPr>
            <a:r>
              <a:rPr lang="en-NZ" altLang="en-US" sz="2800" dirty="0"/>
              <a:t>Exporters don’t get as much money as the people who buy their products can not buy as much, so they don’t.</a:t>
            </a:r>
            <a:endParaRPr lang="en-GB" altLang="en-US" sz="2800" dirty="0"/>
          </a:p>
        </p:txBody>
      </p:sp>
    </p:spTree>
    <p:extLst>
      <p:ext uri="{BB962C8B-B14F-4D97-AF65-F5344CB8AC3E}">
        <p14:creationId xmlns:p14="http://schemas.microsoft.com/office/powerpoint/2010/main" val="386263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NZ" altLang="en-US"/>
              <a:t>What this means for farmers</a:t>
            </a:r>
            <a:endParaRPr lang="en-GB" altLang="en-US"/>
          </a:p>
        </p:txBody>
      </p:sp>
      <p:sp>
        <p:nvSpPr>
          <p:cNvPr id="13315" name="Rectangle 3"/>
          <p:cNvSpPr>
            <a:spLocks noGrp="1" noChangeArrowheads="1"/>
          </p:cNvSpPr>
          <p:nvPr>
            <p:ph type="body" idx="1"/>
          </p:nvPr>
        </p:nvSpPr>
        <p:spPr>
          <a:xfrm>
            <a:off x="677334" y="1778001"/>
            <a:ext cx="8180916" cy="3265487"/>
          </a:xfrm>
        </p:spPr>
        <p:txBody>
          <a:bodyPr/>
          <a:lstStyle/>
          <a:p>
            <a:r>
              <a:rPr lang="en-NZ" altLang="en-US" sz="2400" dirty="0"/>
              <a:t>Fertiliser, tractors and other machinery imported into the country cost less so they could buy more.</a:t>
            </a:r>
          </a:p>
          <a:p>
            <a:r>
              <a:rPr lang="en-NZ" altLang="en-US" sz="2400" dirty="0"/>
              <a:t>They don’t make as much money as their products (wool etc.) aren’t worth as much.</a:t>
            </a:r>
          </a:p>
          <a:p>
            <a:r>
              <a:rPr lang="en-NZ" altLang="en-US" sz="2400" dirty="0"/>
              <a:t>Overall farmers prefer to have a low NZ dollar.</a:t>
            </a:r>
            <a:endParaRPr lang="en-GB" altLang="en-US" sz="2400" dirty="0"/>
          </a:p>
        </p:txBody>
      </p:sp>
      <p:pic>
        <p:nvPicPr>
          <p:cNvPr id="13317" name="Picture 5" descr="j02872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7264" y="4614863"/>
            <a:ext cx="2135187"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80887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3" presetClass="path" presetSubtype="0" accel="50000" decel="50000" fill="hold" nodeType="clickEffect">
                                  <p:stCondLst>
                                    <p:cond delay="0"/>
                                  </p:stCondLst>
                                  <p:childTnLst>
                                    <p:animMotion origin="layout" path="M -0.11667 0.00254 L 1.03698 0.00254 " pathEditMode="relative" rAng="0" ptsTypes="AA">
                                      <p:cBhvr>
                                        <p:cTn id="18" dur="2000" fill="hold"/>
                                        <p:tgtEl>
                                          <p:spTgt spid="13317"/>
                                        </p:tgtEl>
                                        <p:attrNameLst>
                                          <p:attrName>ppt_x</p:attrName>
                                          <p:attrName>ppt_y</p:attrName>
                                        </p:attrNameLst>
                                      </p:cBhvr>
                                      <p:rCtr x="5767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NZ" altLang="en-US"/>
              <a:t>A low New Zealand Dollar</a:t>
            </a:r>
            <a:endParaRPr lang="en-GB" altLang="en-US"/>
          </a:p>
        </p:txBody>
      </p:sp>
      <p:sp>
        <p:nvSpPr>
          <p:cNvPr id="14339" name="Rectangle 3"/>
          <p:cNvSpPr>
            <a:spLocks noGrp="1" noChangeArrowheads="1"/>
          </p:cNvSpPr>
          <p:nvPr>
            <p:ph type="body" idx="1"/>
          </p:nvPr>
        </p:nvSpPr>
        <p:spPr>
          <a:xfrm>
            <a:off x="677334" y="1656556"/>
            <a:ext cx="6348413" cy="3881438"/>
          </a:xfrm>
        </p:spPr>
        <p:txBody>
          <a:bodyPr/>
          <a:lstStyle/>
          <a:p>
            <a:r>
              <a:rPr lang="en-NZ" altLang="en-US" sz="2400" dirty="0"/>
              <a:t>When the New Zealand dollar is valued low against the US dollar then:</a:t>
            </a:r>
          </a:p>
          <a:p>
            <a:pPr lvl="1"/>
            <a:r>
              <a:rPr lang="en-NZ" altLang="en-US" sz="2400" dirty="0"/>
              <a:t>Imports are more expensive to get into the country. This is because we get less for our money.</a:t>
            </a:r>
          </a:p>
          <a:p>
            <a:pPr lvl="1"/>
            <a:r>
              <a:rPr lang="en-NZ" altLang="en-US" sz="2400" dirty="0"/>
              <a:t>Exporters earn more as the people who buy their products can buy more, so they do.</a:t>
            </a:r>
            <a:endParaRPr lang="en-GB" altLang="en-US" sz="2400" dirty="0"/>
          </a:p>
          <a:p>
            <a:endParaRPr lang="en-GB" altLang="en-US" dirty="0"/>
          </a:p>
        </p:txBody>
      </p:sp>
      <p:pic>
        <p:nvPicPr>
          <p:cNvPr id="69636" name="Picture 4" descr="j03033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70776" y="2824956"/>
            <a:ext cx="1978025"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8976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519113" y="495301"/>
            <a:ext cx="6348413" cy="803275"/>
          </a:xfrm>
        </p:spPr>
        <p:txBody>
          <a:bodyPr/>
          <a:lstStyle/>
          <a:p>
            <a:r>
              <a:rPr lang="en-NZ" altLang="en-US" b="1" dirty="0"/>
              <a:t>Foreign Exchange Market</a:t>
            </a:r>
            <a:endParaRPr lang="en-NZ" altLang="en-US" dirty="0"/>
          </a:p>
        </p:txBody>
      </p:sp>
      <p:sp>
        <p:nvSpPr>
          <p:cNvPr id="70659" name="Content Placeholder 2"/>
          <p:cNvSpPr>
            <a:spLocks noGrp="1"/>
          </p:cNvSpPr>
          <p:nvPr>
            <p:ph idx="1"/>
          </p:nvPr>
        </p:nvSpPr>
        <p:spPr>
          <a:xfrm>
            <a:off x="519113" y="1412876"/>
            <a:ext cx="8567737" cy="4413250"/>
          </a:xfrm>
        </p:spPr>
        <p:txBody>
          <a:bodyPr>
            <a:noAutofit/>
          </a:bodyPr>
          <a:lstStyle/>
          <a:p>
            <a:r>
              <a:rPr lang="en-NZ" altLang="en-US" sz="2400" dirty="0"/>
              <a:t>The buying and selling of a particular currency is carried out through the foreign exchange market. </a:t>
            </a:r>
          </a:p>
          <a:p>
            <a:r>
              <a:rPr lang="en-NZ" altLang="en-US" sz="2400" dirty="0"/>
              <a:t>This market operates the same as any other market with a demand and supply for currency determining </a:t>
            </a:r>
            <a:r>
              <a:rPr lang="en-NZ" altLang="en-US" sz="2400" b="1" dirty="0"/>
              <a:t>the price</a:t>
            </a:r>
            <a:r>
              <a:rPr lang="en-NZ" altLang="en-US" sz="2400" dirty="0"/>
              <a:t> e.g. 1NZD = 0.92AUD.  This means that $1 New Zealand will cost 92 cents Australian to buy OR $1 will buy 92 cents Australian. </a:t>
            </a:r>
          </a:p>
          <a:p>
            <a:r>
              <a:rPr lang="en-NZ" altLang="en-US" sz="2400" dirty="0"/>
              <a:t> There is a need for a foreign exchange market because different countries have different currencies and in order to make trade between countries easier it is necessary to establish the value of each currency in comparison to another.</a:t>
            </a:r>
          </a:p>
        </p:txBody>
      </p:sp>
    </p:spTree>
    <p:extLst>
      <p:ext uri="{BB962C8B-B14F-4D97-AF65-F5344CB8AC3E}">
        <p14:creationId xmlns:p14="http://schemas.microsoft.com/office/powerpoint/2010/main" val="231740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819150" y="494022"/>
            <a:ext cx="6699250" cy="803275"/>
          </a:xfrm>
        </p:spPr>
        <p:txBody>
          <a:bodyPr/>
          <a:lstStyle/>
          <a:p>
            <a:r>
              <a:rPr lang="en-AU" altLang="en-US" b="1" dirty="0"/>
              <a:t>Basics of Currency Conversion</a:t>
            </a:r>
            <a:endParaRPr lang="en-NZ" altLang="en-US" dirty="0"/>
          </a:p>
        </p:txBody>
      </p:sp>
      <p:sp>
        <p:nvSpPr>
          <p:cNvPr id="4" name="Rectangle 1"/>
          <p:cNvSpPr>
            <a:spLocks noGrp="1" noChangeArrowheads="1"/>
          </p:cNvSpPr>
          <p:nvPr>
            <p:ph idx="1"/>
          </p:nvPr>
        </p:nvSpPr>
        <p:spPr>
          <a:xfrm>
            <a:off x="819150" y="1297297"/>
            <a:ext cx="6986588" cy="489364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defTabSz="914400">
              <a:spcBef>
                <a:spcPct val="0"/>
              </a:spcBef>
              <a:buSzTx/>
              <a:defRPr/>
            </a:pPr>
            <a:r>
              <a:rPr lang="en-AU" altLang="en-US" sz="2400" dirty="0"/>
              <a:t>If $1NZ = US0.50</a:t>
            </a:r>
          </a:p>
          <a:p>
            <a:pPr marL="0" indent="0" defTabSz="914400">
              <a:spcBef>
                <a:spcPct val="0"/>
              </a:spcBef>
              <a:buSzTx/>
              <a:buNone/>
              <a:defRPr/>
            </a:pPr>
            <a:endParaRPr lang="en-NZ" altLang="en-US" sz="2400" dirty="0"/>
          </a:p>
          <a:p>
            <a:pPr defTabSz="914400">
              <a:spcBef>
                <a:spcPct val="0"/>
              </a:spcBef>
              <a:buSzTx/>
              <a:defRPr/>
            </a:pPr>
            <a:r>
              <a:rPr lang="en-AU" altLang="en-US" sz="2400" dirty="0"/>
              <a:t>Converting a foreign price e.g. $20,000 US to New Zealand dollar value requires the foreign price to be divided by the exchange rate.</a:t>
            </a:r>
          </a:p>
          <a:p>
            <a:pPr defTabSz="914400">
              <a:spcBef>
                <a:spcPct val="0"/>
              </a:spcBef>
              <a:buSzTx/>
              <a:defRPr/>
            </a:pPr>
            <a:endParaRPr lang="en-NZ" altLang="en-US" sz="2400" dirty="0"/>
          </a:p>
          <a:p>
            <a:pPr defTabSz="914400">
              <a:spcBef>
                <a:spcPct val="0"/>
              </a:spcBef>
              <a:buSzTx/>
              <a:defRPr/>
            </a:pPr>
            <a:r>
              <a:rPr lang="en-AU" altLang="en-US" sz="2400" dirty="0"/>
              <a:t>$20 000US / 0.5 = $40,000 New Zealand</a:t>
            </a:r>
          </a:p>
          <a:p>
            <a:pPr defTabSz="914400">
              <a:spcBef>
                <a:spcPct val="0"/>
              </a:spcBef>
              <a:buSzTx/>
              <a:defRPr/>
            </a:pPr>
            <a:endParaRPr lang="en-NZ" altLang="en-US" sz="2400" dirty="0"/>
          </a:p>
          <a:p>
            <a:pPr defTabSz="914400">
              <a:spcBef>
                <a:spcPct val="0"/>
              </a:spcBef>
              <a:buSzTx/>
              <a:defRPr/>
            </a:pPr>
            <a:r>
              <a:rPr lang="en-AU" altLang="en-US" sz="2400" dirty="0"/>
              <a:t>Converting a New Zealand price e.g. $40,000 NZ to a foreign dollar value requires the NZ price to be multiplied by the exchange rate.</a:t>
            </a:r>
          </a:p>
          <a:p>
            <a:pPr marL="0" indent="0" defTabSz="914400">
              <a:spcBef>
                <a:spcPct val="0"/>
              </a:spcBef>
              <a:buSzTx/>
              <a:buNone/>
              <a:defRPr/>
            </a:pPr>
            <a:endParaRPr lang="en-NZ" altLang="en-US" sz="2400" dirty="0"/>
          </a:p>
          <a:p>
            <a:pPr defTabSz="914400">
              <a:spcBef>
                <a:spcPct val="0"/>
              </a:spcBef>
              <a:buSzTx/>
              <a:defRPr/>
            </a:pPr>
            <a:r>
              <a:rPr lang="en-NZ" altLang="en-US" sz="2400" dirty="0"/>
              <a:t>$40 000NZ x 0.5 = $20,000 US </a:t>
            </a:r>
          </a:p>
        </p:txBody>
      </p:sp>
    </p:spTree>
    <p:extLst>
      <p:ext uri="{BB962C8B-B14F-4D97-AF65-F5344CB8AC3E}">
        <p14:creationId xmlns:p14="http://schemas.microsoft.com/office/powerpoint/2010/main" val="4255839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AU" altLang="en-US" dirty="0"/>
              <a:t>Floating (flexible) exchange rate</a:t>
            </a:r>
            <a:endParaRPr lang="en-NZ" altLang="en-US" dirty="0"/>
          </a:p>
        </p:txBody>
      </p:sp>
      <p:sp>
        <p:nvSpPr>
          <p:cNvPr id="72707" name="Content Placeholder 2"/>
          <p:cNvSpPr>
            <a:spLocks noGrp="1"/>
          </p:cNvSpPr>
          <p:nvPr>
            <p:ph idx="1"/>
          </p:nvPr>
        </p:nvSpPr>
        <p:spPr/>
        <p:txBody>
          <a:bodyPr/>
          <a:lstStyle/>
          <a:p>
            <a:r>
              <a:rPr lang="en-AU" altLang="en-US" sz="2800" dirty="0"/>
              <a:t>New Zealand has a floating (flexible) exchange rate, thus the price of New Zealand currency fluctuates on a day to day basis as determined by the forces of demand and supply. </a:t>
            </a:r>
          </a:p>
          <a:p>
            <a:r>
              <a:rPr lang="en-AU" altLang="en-US" sz="2800" dirty="0"/>
              <a:t>A change in demand or a change in supply will change the exchange rate i.e. the price of New Zealand currency will change.</a:t>
            </a:r>
            <a:endParaRPr lang="en-NZ" altLang="en-US" sz="2800" dirty="0"/>
          </a:p>
          <a:p>
            <a:endParaRPr lang="en-NZ" altLang="en-US" dirty="0"/>
          </a:p>
        </p:txBody>
      </p:sp>
    </p:spTree>
    <p:extLst>
      <p:ext uri="{BB962C8B-B14F-4D97-AF65-F5344CB8AC3E}">
        <p14:creationId xmlns:p14="http://schemas.microsoft.com/office/powerpoint/2010/main" val="30593970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7776</TotalTime>
  <Words>732</Words>
  <Application>Microsoft Macintosh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Exchange Rate </vt:lpstr>
      <vt:lpstr>Exchange Rates</vt:lpstr>
      <vt:lpstr>PowerPoint Presentation</vt:lpstr>
      <vt:lpstr>PowerPoint Presentation</vt:lpstr>
      <vt:lpstr>What this means for farmers</vt:lpstr>
      <vt:lpstr>A low New Zealand Dollar</vt:lpstr>
      <vt:lpstr>Foreign Exchange Market</vt:lpstr>
      <vt:lpstr>Basics of Currency Conversion</vt:lpstr>
      <vt:lpstr>Floating (flexible) exchange rate</vt:lpstr>
      <vt:lpstr>Exchange Rate Appreciation and Depreciation</vt:lpstr>
      <vt:lpstr>Depreciation of the Exchange Rate </vt:lpstr>
    </vt:vector>
  </TitlesOfParts>
  <Company>St Pauls Collegiate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Exchange Rate </dc:title>
  <dc:creator>Kerry Allen</dc:creator>
  <cp:lastModifiedBy>Richard Shannon</cp:lastModifiedBy>
  <cp:revision>1</cp:revision>
  <dcterms:created xsi:type="dcterms:W3CDTF">2019-04-13T03:46:18Z</dcterms:created>
  <dcterms:modified xsi:type="dcterms:W3CDTF">2023-04-18T07:04:39Z</dcterms:modified>
</cp:coreProperties>
</file>