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8" r:id="rId8"/>
    <p:sldId id="289" r:id="rId9"/>
    <p:sldId id="264" r:id="rId10"/>
    <p:sldId id="262" r:id="rId11"/>
    <p:sldId id="263" r:id="rId12"/>
    <p:sldId id="265" r:id="rId13"/>
    <p:sldId id="266" r:id="rId14"/>
    <p:sldId id="267" r:id="rId15"/>
    <p:sldId id="270" r:id="rId16"/>
    <p:sldId id="268" r:id="rId17"/>
    <p:sldId id="272" r:id="rId18"/>
    <p:sldId id="271" r:id="rId19"/>
    <p:sldId id="287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Qt-qPSvW6vM" TargetMode="Externa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t.co.nz/tags/agriculture/3988/nz-avoids-boycotts-dropping-mulesing" TargetMode="External"/><Relationship Id="rId4" Type="http://schemas.openxmlformats.org/officeDocument/2006/relationships/hyperlink" Target="https://www.google.co.nz/webhp?source=search_app&amp;gws_rd=cr&amp;ei=6K4jUvGBFInqiAfV0YEI#q=Mules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pp.co.nz/zque/animal-health-and-welfar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zque.com/modules/winter-warmth/index.php" TargetMode="External"/><Relationship Id="rId4" Type="http://schemas.openxmlformats.org/officeDocument/2006/relationships/hyperlink" Target="http://www.discoverzque.com/modules/super-soft/index.php" TargetMode="External"/><Relationship Id="rId5" Type="http://schemas.openxmlformats.org/officeDocument/2006/relationships/hyperlink" Target="http://www.discoverzque.com/modules/summer-comfort/index.php" TargetMode="Externa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scoverzque.com/modules/what-is-zque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yafkK0uk65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LoXPQTW1P4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1Pa5OLWXZ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MS154AN2mfk" TargetMode="Externa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ranslate.google.co.nz/translate?hl=en&amp;sl=it&amp;u=http://www.reda.it/&amp;prev=/search?q=REDA&amp;biw=1454&amp;bih=704" TargetMode="External"/><Relationship Id="rId3" Type="http://schemas.openxmlformats.org/officeDocument/2006/relationships/hyperlink" Target="http://www.nzherald.co.nz/business/news/article.cfm?c_id=3&amp;objectid=10602359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FWecIJ_30Q&amp;list=PLA7F9B057C044E055" TargetMode="External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9ieuFQy8Rx8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.icebreaker.com/on/demandware.store/Sites-IB-US-Site/en/Page-Show?cid=what-is-our-supply-chain" TargetMode="External"/><Relationship Id="rId3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XFWecIJ_30Q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zTwe4hIWE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2vjKrGkKEB8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w31knfaMzkE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UstiZBvs5w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9VwDiCgCB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L1WvAM6hZ8&amp;list=PLBACB12E96006435F" TargetMode="External"/><Relationship Id="rId4" Type="http://schemas.openxmlformats.org/officeDocument/2006/relationships/hyperlink" Target="http://www.youtube.com/watch?v=2yPFFmae5C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2t9b3Qfe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Fine wool farming – The Merino </a:t>
            </a:r>
            <a:endParaRPr lang="en-NZ" dirty="0"/>
          </a:p>
        </p:txBody>
      </p:sp>
      <p:pic>
        <p:nvPicPr>
          <p:cNvPr id="4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54" y="4991100"/>
            <a:ext cx="2427069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2.gstatic.com/images?q=tbn:ANd9GcQjyy6h8vkmaqhcWYfxXNukg8eW3v1amoz4nwCVXhzvlxG-jZT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2362200" cy="176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ylegirlfriend.com/wp-content/uploads/2012/07/icebreaker-ra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88424"/>
            <a:ext cx="3733800" cy="181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NZ" dirty="0" smtClean="0"/>
              <a:t>What are quality requirements?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Micron</a:t>
            </a:r>
          </a:p>
          <a:p>
            <a:r>
              <a:rPr lang="en-NZ" sz="2800" dirty="0" smtClean="0"/>
              <a:t>Colour</a:t>
            </a:r>
          </a:p>
          <a:p>
            <a:r>
              <a:rPr lang="en-NZ" sz="2800" dirty="0" smtClean="0"/>
              <a:t>Length</a:t>
            </a:r>
          </a:p>
          <a:p>
            <a:r>
              <a:rPr lang="en-NZ" sz="2800" dirty="0" smtClean="0"/>
              <a:t>Tensile strength</a:t>
            </a:r>
          </a:p>
          <a:p>
            <a:r>
              <a:rPr lang="en-NZ" sz="2800" dirty="0" smtClean="0"/>
              <a:t>Free of vegetable matter</a:t>
            </a:r>
          </a:p>
          <a:p>
            <a:r>
              <a:rPr lang="en-NZ" sz="2800" dirty="0" smtClean="0"/>
              <a:t>Free of chemicals</a:t>
            </a:r>
          </a:p>
          <a:p>
            <a:r>
              <a:rPr lang="en-NZ" sz="2800" dirty="0" smtClean="0"/>
              <a:t>Free of animal cruelty</a:t>
            </a:r>
          </a:p>
          <a:p>
            <a:r>
              <a:rPr lang="en-NZ" sz="2800" dirty="0" smtClean="0"/>
              <a:t>Sustainable practices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7811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Micron (</a:t>
            </a:r>
            <a:r>
              <a:rPr lang="en-NZ" dirty="0" smtClean="0">
                <a:sym typeface="Symbol"/>
              </a:rPr>
              <a:t>)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Micron – this is how we measure the “width” of each fibre</a:t>
            </a:r>
          </a:p>
          <a:p>
            <a:r>
              <a:rPr lang="en-NZ" sz="2800" dirty="0" smtClean="0"/>
              <a:t>The lower the micron the “finer” the wool and finer the fabric is made from this wool</a:t>
            </a:r>
          </a:p>
          <a:p>
            <a:r>
              <a:rPr lang="en-NZ" sz="2800" dirty="0" smtClean="0"/>
              <a:t>Woollen suits are made from 11-15</a:t>
            </a:r>
            <a:r>
              <a:rPr lang="en-NZ" sz="2800" dirty="0" smtClean="0">
                <a:sym typeface="Symbol"/>
              </a:rPr>
              <a:t></a:t>
            </a:r>
          </a:p>
          <a:p>
            <a:r>
              <a:rPr lang="en-NZ" sz="2800" dirty="0" smtClean="0">
                <a:sym typeface="Symbol"/>
              </a:rPr>
              <a:t>Icebreaker garments are made from 16-19</a:t>
            </a:r>
            <a:r>
              <a:rPr lang="en-NZ" sz="2800" dirty="0">
                <a:sym typeface="Symbol"/>
              </a:rPr>
              <a:t> 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6622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Colour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 smtClean="0"/>
              <a:t>Bright white wool is able to be dyed pastel shades and have a consistent look for fashion garments.</a:t>
            </a:r>
          </a:p>
          <a:p>
            <a:r>
              <a:rPr lang="en-NZ" sz="3200" dirty="0" smtClean="0"/>
              <a:t>Bright white wool is a demanded by all high end manufactures of merino such as Italian Woollen mills for high fashion garments, Icebreaker or Untouched World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327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Length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Long fibres are easier to process</a:t>
            </a:r>
          </a:p>
          <a:p>
            <a:r>
              <a:rPr lang="en-NZ" sz="3200" dirty="0" smtClean="0"/>
              <a:t>Long fibres cause less wastage</a:t>
            </a:r>
          </a:p>
          <a:p>
            <a:r>
              <a:rPr lang="en-NZ" sz="3200" dirty="0" smtClean="0"/>
              <a:t>Therefore contract specify fibre length from their suppliers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3100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NZ" dirty="0" smtClean="0"/>
              <a:t>Tensile Strength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Each bale has their staple (bunch of fibres) tested for tensile strength</a:t>
            </a:r>
          </a:p>
          <a:p>
            <a:r>
              <a:rPr lang="en-NZ" sz="2800" dirty="0" smtClean="0"/>
              <a:t>Tensile strength is how well in copes with being “stretched” before breaking.</a:t>
            </a:r>
          </a:p>
          <a:p>
            <a:r>
              <a:rPr lang="en-NZ" sz="2800" dirty="0" smtClean="0"/>
              <a:t>This is important because the processing of wool requires it to be stretched during carding and spinning and breakages cause wastage of fibre and the time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4524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Sexy and I shear 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http://www.youtube.com/watch?v=Qt-qPSvW6vM</a:t>
            </a:r>
            <a:endParaRPr lang="en-NZ" dirty="0"/>
          </a:p>
        </p:txBody>
      </p:sp>
      <p:pic>
        <p:nvPicPr>
          <p:cNvPr id="1026" name="Picture 2" descr="http://th09.deviantart.net/fs71/PRE/i/2012/193/c/2/merino_sheep_practice_by_flammingcorn-d56y72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1873434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06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NZ" dirty="0" smtClean="0"/>
              <a:t>Free of foreign matter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Autofit/>
          </a:bodyPr>
          <a:lstStyle/>
          <a:p>
            <a:r>
              <a:rPr lang="en-NZ" sz="2800" dirty="0" smtClean="0"/>
              <a:t>Small pieces of matter such as plant seeds, dog hair or string can cause huge problems in the spinning and fabric process.</a:t>
            </a:r>
          </a:p>
          <a:p>
            <a:r>
              <a:rPr lang="en-NZ" sz="2800" dirty="0" smtClean="0"/>
              <a:t>Each piece of foreign matter must be hand removed after a fabric had been made and this is very costly</a:t>
            </a:r>
          </a:p>
          <a:p>
            <a:r>
              <a:rPr lang="en-NZ" sz="2800" dirty="0" smtClean="0"/>
              <a:t>Wool with imperfections will therefore be rejected and our ZQUE accreditation has increased demand for NZ merino because it gives and assurance that this will not be present.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7652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Animal Welfare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>
                <a:hlinkClick r:id="rId2"/>
              </a:rPr>
              <a:t>http://www.mapp.co.nz/zque/animal-health-and-welfare</a:t>
            </a:r>
            <a:r>
              <a:rPr lang="en-NZ" sz="2800" dirty="0" smtClean="0">
                <a:hlinkClick r:id="rId2"/>
              </a:rPr>
              <a:t>/</a:t>
            </a:r>
            <a:endParaRPr lang="en-NZ" sz="2800" dirty="0" smtClean="0"/>
          </a:p>
          <a:p>
            <a:r>
              <a:rPr lang="en-NZ" sz="2800" dirty="0" smtClean="0"/>
              <a:t>Research indicates that good animal welfare practices rate higher in UK consumer purchasing decisions that prices or carbon-footprint</a:t>
            </a:r>
          </a:p>
          <a:p>
            <a:r>
              <a:rPr lang="en-NZ" sz="2800" dirty="0">
                <a:hlinkClick r:id="rId3"/>
              </a:rPr>
              <a:t>http://</a:t>
            </a:r>
            <a:r>
              <a:rPr lang="en-NZ" sz="2800" dirty="0" smtClean="0">
                <a:hlinkClick r:id="rId3"/>
              </a:rPr>
              <a:t>www.odt.co.nz/tags/agriculture/3988/nz-avoids-boycotts-dropping-mulesing</a:t>
            </a:r>
            <a:endParaRPr lang="en-NZ" sz="2800" dirty="0" smtClean="0"/>
          </a:p>
          <a:p>
            <a:pPr lvl="1"/>
            <a:r>
              <a:rPr lang="en-NZ" dirty="0">
                <a:hlinkClick r:id="rId4"/>
              </a:rPr>
              <a:t>https://www.google.co.nz/webhp?source=search_app&amp;gws_rd=cr&amp;ei=6K4jUvGBFInqiAfV0YEI#q=Mulesing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5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NZ" dirty="0" smtClean="0"/>
              <a:t>What is ZQUE?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http://www.discoverzque.com/modules/what-is-zque/</a:t>
            </a:r>
            <a:endParaRPr lang="en-NZ" dirty="0" smtClean="0">
              <a:hlinkClick r:id="rId3"/>
            </a:endParaRPr>
          </a:p>
          <a:p>
            <a:r>
              <a:rPr lang="en-NZ" dirty="0">
                <a:hlinkClick r:id="rId4"/>
              </a:rPr>
              <a:t>http://www.discoverzque.com/modules/super-soft/index.php</a:t>
            </a:r>
            <a:endParaRPr lang="en-NZ" dirty="0">
              <a:hlinkClick r:id="rId3"/>
            </a:endParaRPr>
          </a:p>
          <a:p>
            <a:r>
              <a:rPr lang="en-NZ" dirty="0">
                <a:hlinkClick r:id="rId5"/>
              </a:rPr>
              <a:t>http://www.discoverzque.com/modules/summer-comfort/index.php</a:t>
            </a:r>
            <a:endParaRPr lang="en-NZ" dirty="0" smtClean="0">
              <a:hlinkClick r:id="rId3"/>
            </a:endParaRPr>
          </a:p>
          <a:p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www.discoverzque.com/modules/winter-warmth/index.php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  <p:pic>
        <p:nvPicPr>
          <p:cNvPr id="4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54" y="4991100"/>
            <a:ext cx="2427069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2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wool process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http://www.youtube.com/watch?v=yafkK0uk65U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78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NZ" sz="3600" u="sng" dirty="0"/>
              <a:t>Research and report </a:t>
            </a:r>
            <a:r>
              <a:rPr lang="en-NZ" sz="3600" dirty="0"/>
              <a:t>on the impact of </a:t>
            </a:r>
            <a:r>
              <a:rPr lang="en-NZ" sz="3600" b="1" dirty="0"/>
              <a:t>factors</a:t>
            </a:r>
            <a:r>
              <a:rPr lang="en-NZ" sz="3600" dirty="0"/>
              <a:t> on the </a:t>
            </a:r>
            <a:r>
              <a:rPr lang="en-NZ" sz="3600" b="1" dirty="0"/>
              <a:t>profitability</a:t>
            </a:r>
            <a:r>
              <a:rPr lang="en-NZ" sz="3600" dirty="0"/>
              <a:t> of a </a:t>
            </a:r>
            <a:r>
              <a:rPr lang="en-NZ" sz="3600" u="sng" dirty="0"/>
              <a:t>New Zealand primary product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0"/>
            <a:ext cx="4572000" cy="99060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581400" y="381000"/>
            <a:ext cx="5181600" cy="1600200"/>
          </a:xfrm>
          <a:prstGeom prst="wedgeRoundRectCallout">
            <a:avLst>
              <a:gd name="adj1" fmla="val 17517"/>
              <a:gd name="adj2" fmla="val 9175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000" dirty="0">
                <a:cs typeface="Arial" pitchFamily="34" charset="0"/>
              </a:rPr>
              <a:t>P</a:t>
            </a:r>
            <a:r>
              <a:rPr lang="en-NZ" sz="2000" dirty="0" smtClean="0">
                <a:cs typeface="Arial" pitchFamily="34" charset="0"/>
              </a:rPr>
              <a:t>hysical </a:t>
            </a:r>
            <a:r>
              <a:rPr lang="en-NZ" sz="2000" dirty="0">
                <a:cs typeface="Arial" pitchFamily="34" charset="0"/>
              </a:rPr>
              <a:t>and climatic conditions; social, technological (</a:t>
            </a:r>
            <a:r>
              <a:rPr lang="en-NZ" sz="2000" dirty="0" err="1">
                <a:cs typeface="Arial" pitchFamily="34" charset="0"/>
              </a:rPr>
              <a:t>eg</a:t>
            </a:r>
            <a:r>
              <a:rPr lang="en-NZ" sz="2000" dirty="0">
                <a:cs typeface="Arial" pitchFamily="34" charset="0"/>
              </a:rPr>
              <a:t> value-added innovations), economic, political, and cultural factors</a:t>
            </a:r>
            <a:endParaRPr lang="en-NZ" sz="2000" b="1" dirty="0"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85800" y="4191000"/>
            <a:ext cx="5181600" cy="1600200"/>
          </a:xfrm>
          <a:prstGeom prst="wedgeRoundRectCallout">
            <a:avLst>
              <a:gd name="adj1" fmla="val -34793"/>
              <a:gd name="adj2" fmla="val -8988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000" i="1" dirty="0"/>
              <a:t>Profitability </a:t>
            </a:r>
            <a:r>
              <a:rPr lang="en-NZ" sz="2000" dirty="0"/>
              <a:t>refers to the ability to make a profit for the producer.  Profitability may be determined by on-farm practices, off-farm processes, and other factors</a:t>
            </a:r>
            <a:endParaRPr lang="en-N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172200" y="4212771"/>
            <a:ext cx="2667000" cy="664029"/>
          </a:xfrm>
          <a:prstGeom prst="wedgeRoundRectCallout">
            <a:avLst>
              <a:gd name="adj1" fmla="val -34313"/>
              <a:gd name="adj2" fmla="val -13349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000" b="1" dirty="0" smtClean="0">
                <a:latin typeface="Arial" pitchFamily="34" charset="0"/>
                <a:cs typeface="Arial" pitchFamily="34" charset="0"/>
              </a:rPr>
              <a:t>Merino Wool</a:t>
            </a:r>
            <a:endParaRPr lang="en-N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54" y="4991100"/>
            <a:ext cx="2427069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6"/>
          <p:cNvSpPr/>
          <p:nvPr/>
        </p:nvSpPr>
        <p:spPr>
          <a:xfrm>
            <a:off x="152400" y="391886"/>
            <a:ext cx="2895600" cy="1447800"/>
          </a:xfrm>
          <a:prstGeom prst="clou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Arial Black" pitchFamily="34" charset="0"/>
              </a:rPr>
              <a:t>INTERNAL</a:t>
            </a:r>
            <a:endParaRPr lang="en-NZ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Merino farmer wool contract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>
                <a:hlinkClick r:id="rId2"/>
              </a:rPr>
              <a:t>http://</a:t>
            </a:r>
            <a:r>
              <a:rPr lang="en-NZ" sz="2800" dirty="0" smtClean="0">
                <a:hlinkClick r:id="rId2"/>
              </a:rPr>
              <a:t>www.youtube.com/watch?v=t1Pa5OLWXZ0</a:t>
            </a:r>
            <a:r>
              <a:rPr lang="en-NZ" sz="2800" dirty="0" smtClean="0"/>
              <a:t> </a:t>
            </a:r>
          </a:p>
          <a:p>
            <a:endParaRPr lang="en-NZ" sz="2800" dirty="0"/>
          </a:p>
          <a:p>
            <a:pPr marL="0" indent="0">
              <a:buNone/>
            </a:pPr>
            <a:r>
              <a:rPr lang="en-NZ" sz="2800" dirty="0" smtClean="0"/>
              <a:t>Soldiers</a:t>
            </a:r>
          </a:p>
          <a:p>
            <a:r>
              <a:rPr lang="en-NZ" sz="2800" dirty="0">
                <a:hlinkClick r:id="rId3"/>
              </a:rPr>
              <a:t>http://</a:t>
            </a:r>
            <a:r>
              <a:rPr lang="en-NZ" sz="2800" dirty="0" smtClean="0">
                <a:hlinkClick r:id="rId3"/>
              </a:rPr>
              <a:t>www.youtube.com/watch?v=sLoXPQTW1P4</a:t>
            </a:r>
            <a:endParaRPr lang="en-NZ" sz="2800" dirty="0" smtClean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54" y="4991100"/>
            <a:ext cx="2427069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43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Smart wool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800" dirty="0">
                <a:hlinkClick r:id="rId2"/>
              </a:rPr>
              <a:t>http://www.youtube.com/watch?v=MS154AN2mfk</a:t>
            </a:r>
            <a:endParaRPr lang="en-NZ" sz="2800" dirty="0"/>
          </a:p>
        </p:txBody>
      </p:sp>
      <p:pic>
        <p:nvPicPr>
          <p:cNvPr id="4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54" y="4991100"/>
            <a:ext cx="2427069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012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http://translate.google.co.nz/translate?hl=en&amp;sl=it&amp;u=http://www.reda.it/&amp;prev=/search%3Fq%3DREDA%26biw%3D1454%26bih%3D704</a:t>
            </a:r>
            <a:endParaRPr lang="en-NZ" dirty="0" smtClean="0"/>
          </a:p>
          <a:p>
            <a:r>
              <a:rPr lang="en-NZ" dirty="0" smtClean="0"/>
              <a:t>REDA </a:t>
            </a:r>
            <a:r>
              <a:rPr lang="en-NZ" dirty="0"/>
              <a:t>– the Italian company will pay a premium for wool – around 20% more than would be achieved at </a:t>
            </a:r>
            <a:r>
              <a:rPr lang="en-NZ" dirty="0" smtClean="0"/>
              <a:t>auction</a:t>
            </a:r>
            <a:endParaRPr lang="en-NZ" dirty="0" smtClean="0">
              <a:hlinkClick r:id="rId3"/>
            </a:endParaRPr>
          </a:p>
          <a:p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www.nzherald.co.nz/business/news/article.cfm?c_id=3&amp;objectid=10602359</a:t>
            </a:r>
            <a:r>
              <a:rPr lang="en-NZ" dirty="0" smtClean="0"/>
              <a:t> </a:t>
            </a:r>
          </a:p>
          <a:p>
            <a:r>
              <a:rPr lang="en-NZ" dirty="0" smtClean="0"/>
              <a:t>So … why would REDA pay 20% more??</a:t>
            </a:r>
          </a:p>
        </p:txBody>
      </p:sp>
    </p:spTree>
    <p:extLst>
      <p:ext uri="{BB962C8B-B14F-4D97-AF65-F5344CB8AC3E}">
        <p14:creationId xmlns:p14="http://schemas.microsoft.com/office/powerpoint/2010/main" val="2757749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Icebreaker attributes video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>
                <a:hlinkClick r:id="rId2"/>
              </a:rPr>
              <a:t>http://</a:t>
            </a:r>
            <a:r>
              <a:rPr lang="en-NZ" sz="2800" dirty="0" smtClean="0">
                <a:hlinkClick r:id="rId2"/>
              </a:rPr>
              <a:t>www.youtube.com/watch?v=9ieuFQy8Rx8</a:t>
            </a:r>
            <a:r>
              <a:rPr lang="en-NZ" sz="2800" dirty="0" smtClean="0"/>
              <a:t> </a:t>
            </a:r>
          </a:p>
          <a:p>
            <a:r>
              <a:rPr lang="en-NZ" sz="2800" dirty="0">
                <a:hlinkClick r:id="rId3"/>
              </a:rPr>
              <a:t>http://www.youtube.com/watch?v=XFWecIJ_30Q&amp;list=PLA7F9B057C044E055</a:t>
            </a:r>
            <a:r>
              <a:rPr lang="en-NZ" sz="2800" dirty="0" smtClean="0"/>
              <a:t> </a:t>
            </a:r>
          </a:p>
          <a:p>
            <a:endParaRPr lang="en-NZ" dirty="0"/>
          </a:p>
        </p:txBody>
      </p:sp>
      <p:pic>
        <p:nvPicPr>
          <p:cNvPr id="2050" name="Picture 2" descr="http://2.bp.blogspot.com/_BHQ553Wq3QQ/S0gdxzHom2I/AAAAAAAAJ4Q/UHmWBGCP2Dk/s400/ic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95800"/>
            <a:ext cx="272142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3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NZ" dirty="0" smtClean="0"/>
              <a:t>Attributes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NZ" dirty="0" smtClean="0"/>
              <a:t>There are 5 main attributes</a:t>
            </a:r>
          </a:p>
          <a:p>
            <a:pPr lvl="1"/>
            <a:r>
              <a:rPr lang="en-NZ" dirty="0" smtClean="0"/>
              <a:t>Fibre diameter</a:t>
            </a:r>
          </a:p>
          <a:p>
            <a:pPr lvl="1"/>
            <a:r>
              <a:rPr lang="en-NZ" dirty="0" smtClean="0"/>
              <a:t>Fibre strength</a:t>
            </a:r>
          </a:p>
          <a:p>
            <a:pPr lvl="1"/>
            <a:r>
              <a:rPr lang="en-NZ" dirty="0" smtClean="0"/>
              <a:t>Length</a:t>
            </a:r>
          </a:p>
          <a:p>
            <a:pPr lvl="1"/>
            <a:r>
              <a:rPr lang="en-NZ" dirty="0" smtClean="0"/>
              <a:t>Diameter </a:t>
            </a:r>
          </a:p>
          <a:p>
            <a:pPr lvl="1"/>
            <a:r>
              <a:rPr lang="en-NZ" dirty="0" smtClean="0"/>
              <a:t>Purity </a:t>
            </a:r>
          </a:p>
          <a:p>
            <a:r>
              <a:rPr lang="en-NZ" dirty="0" smtClean="0"/>
              <a:t>They developed a system of paying forward price that is sustainably profitable to the grower</a:t>
            </a:r>
          </a:p>
          <a:p>
            <a:r>
              <a:rPr lang="en-NZ" dirty="0" smtClean="0"/>
              <a:t>In return growers supply the highest quality merino. It’s scanned by laser to ensure it meets their fibre specification. 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88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NZ" dirty="0" smtClean="0"/>
              <a:t>Icebreaker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Clean wool without seeds and other vegetable matter will produce clean, non-prickly fibre that will not be itchy if worn close to the skin</a:t>
            </a:r>
          </a:p>
          <a:p>
            <a:r>
              <a:rPr lang="en-NZ" dirty="0" smtClean="0"/>
              <a:t>Low </a:t>
            </a:r>
            <a:r>
              <a:rPr lang="en-NZ" dirty="0" smtClean="0">
                <a:sym typeface="Symbol"/>
              </a:rPr>
              <a:t> diameter wool ( 15-20</a:t>
            </a:r>
            <a:r>
              <a:rPr lang="en-NZ" dirty="0">
                <a:sym typeface="Symbol"/>
              </a:rPr>
              <a:t> </a:t>
            </a:r>
            <a:r>
              <a:rPr lang="en-NZ" dirty="0" smtClean="0">
                <a:sym typeface="Symbol"/>
              </a:rPr>
              <a:t>) produced by merino sheep will produce the fine yarn needed to make soft flexible fabric</a:t>
            </a:r>
          </a:p>
          <a:p>
            <a:r>
              <a:rPr lang="en-NZ" dirty="0" smtClean="0">
                <a:sym typeface="Symbol"/>
              </a:rPr>
              <a:t>Solid non-</a:t>
            </a:r>
            <a:r>
              <a:rPr lang="en-NZ" dirty="0" err="1" smtClean="0">
                <a:sym typeface="Symbol"/>
              </a:rPr>
              <a:t>medullated</a:t>
            </a:r>
            <a:r>
              <a:rPr lang="en-NZ" dirty="0" smtClean="0">
                <a:sym typeface="Symbol"/>
              </a:rPr>
              <a:t> (not hairy) fibres will take up brightly coloured dyes required by Icebreaker.</a:t>
            </a:r>
          </a:p>
          <a:p>
            <a:r>
              <a:rPr lang="en-NZ" dirty="0" smtClean="0">
                <a:sym typeface="Symbol"/>
              </a:rPr>
              <a:t>Tensile strength of 35-50N/</a:t>
            </a:r>
            <a:r>
              <a:rPr lang="en-NZ" dirty="0" err="1" smtClean="0">
                <a:sym typeface="Symbol"/>
              </a:rPr>
              <a:t>Ktex</a:t>
            </a:r>
            <a:endParaRPr lang="en-NZ" dirty="0" smtClean="0">
              <a:sym typeface="Symbol"/>
            </a:endParaRPr>
          </a:p>
          <a:p>
            <a:r>
              <a:rPr lang="en-NZ" dirty="0" smtClean="0">
                <a:sym typeface="Symbol"/>
              </a:rPr>
              <a:t>Low fibre colour Y-Z value of 0-2 is required so that high colour dye will be able to be absorbed</a:t>
            </a:r>
          </a:p>
          <a:p>
            <a:r>
              <a:rPr lang="en-NZ" dirty="0" smtClean="0">
                <a:sym typeface="Symbol"/>
              </a:rPr>
              <a:t>Length 70-90mm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84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What do they promise?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b="1" dirty="0" smtClean="0"/>
              <a:t>Odour Resistant</a:t>
            </a:r>
          </a:p>
          <a:p>
            <a:r>
              <a:rPr lang="en-NZ" dirty="0" smtClean="0"/>
              <a:t>Icebreaker has natural anti-bacterial properties so it won’t hold odour</a:t>
            </a:r>
          </a:p>
          <a:p>
            <a:pPr marL="0" indent="0">
              <a:buNone/>
            </a:pPr>
            <a:r>
              <a:rPr lang="en-NZ" b="1" dirty="0" smtClean="0"/>
              <a:t>Breathable</a:t>
            </a:r>
          </a:p>
          <a:p>
            <a:r>
              <a:rPr lang="en-NZ" dirty="0" smtClean="0"/>
              <a:t>Icebreaker merino pulls moisture vapour to the surface of fabric before it becomes sweet – leaving you drier and more comfortable </a:t>
            </a:r>
          </a:p>
          <a:p>
            <a:pPr marL="0" indent="0">
              <a:buNone/>
            </a:pPr>
            <a:r>
              <a:rPr lang="en-NZ" b="1" dirty="0" smtClean="0"/>
              <a:t>Regulates Temperature </a:t>
            </a:r>
          </a:p>
          <a:p>
            <a:r>
              <a:rPr lang="en-NZ" dirty="0" smtClean="0"/>
              <a:t>Icebreaker merino fibres were designed to buffer the body against extremes of temperatures. On cold days, the fibres trap body heat, on hot days, they release moisture.</a:t>
            </a:r>
          </a:p>
          <a:p>
            <a:pPr marL="0" indent="0">
              <a:buNone/>
            </a:pPr>
            <a:r>
              <a:rPr lang="en-NZ" b="1" dirty="0" smtClean="0"/>
              <a:t>Soft and Non-Itch</a:t>
            </a:r>
          </a:p>
          <a:p>
            <a:r>
              <a:rPr lang="en-NZ" dirty="0" smtClean="0"/>
              <a:t>Icebreaker merino feels soft as silk because it’s made from the same protein in your hair, skin and nails. It’s fibres are so fine that they wont itch.</a:t>
            </a:r>
          </a:p>
          <a:p>
            <a:pPr marL="0" indent="0">
              <a:buNone/>
            </a:pPr>
            <a:r>
              <a:rPr lang="en-NZ" b="1" dirty="0" smtClean="0"/>
              <a:t>Icebreaker BAACODE</a:t>
            </a:r>
          </a:p>
          <a:p>
            <a:r>
              <a:rPr lang="en-NZ" dirty="0" smtClean="0"/>
              <a:t>Trace your natural, sustainable Ice breaker right  back to the station in NZ. Simply type the unique </a:t>
            </a:r>
            <a:r>
              <a:rPr lang="en-NZ" dirty="0" err="1" smtClean="0"/>
              <a:t>Baacode</a:t>
            </a:r>
            <a:r>
              <a:rPr lang="en-NZ" dirty="0" smtClean="0"/>
              <a:t> on the tag inside your garment into www.icebreaker.co.nz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364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Icebreaker supply chain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us.icebreaker.com/on/demandware.store/Sites-IB-US-Site/en/Page-Show?cid=what-is-our-supply-chain</a:t>
            </a:r>
            <a:endParaRPr lang="en-NZ" dirty="0" smtClean="0"/>
          </a:p>
          <a:p>
            <a:endParaRPr lang="en-NZ" dirty="0"/>
          </a:p>
        </p:txBody>
      </p:sp>
      <p:pic>
        <p:nvPicPr>
          <p:cNvPr id="4" name="Picture 2" descr="https://encrypted-tbn2.gstatic.com/images?q=tbn:ANd9GcQjyy6h8vkmaqhcWYfxXNukg8eW3v1amoz4nwCVXhzvlxG-jZT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356058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6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1: The Fibre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www.youtube.com/watch?v=XFWecIJ_30Q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5805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2: The cleaning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www.youtube.com/watch?v=HzTwe4hIWEg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608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Production</a:t>
            </a:r>
            <a:r>
              <a:rPr lang="en-NZ" i="1" dirty="0"/>
              <a:t> </a:t>
            </a:r>
            <a:r>
              <a:rPr lang="en-NZ" i="1" dirty="0" smtClean="0"/>
              <a:t>– </a:t>
            </a:r>
            <a:r>
              <a:rPr lang="en-NZ" sz="4000" i="1" dirty="0" smtClean="0"/>
              <a:t>all aspects under the producer (farmers) control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7109"/>
            <a:ext cx="8229600" cy="4389120"/>
          </a:xfrm>
        </p:spPr>
        <p:txBody>
          <a:bodyPr/>
          <a:lstStyle/>
          <a:p>
            <a:r>
              <a:rPr lang="en-NZ" dirty="0"/>
              <a:t>P</a:t>
            </a:r>
            <a:r>
              <a:rPr lang="en-NZ" dirty="0" smtClean="0"/>
              <a:t>roduction process</a:t>
            </a:r>
          </a:p>
          <a:p>
            <a:r>
              <a:rPr lang="en-NZ" dirty="0"/>
              <a:t>M</a:t>
            </a:r>
            <a:r>
              <a:rPr lang="en-NZ" dirty="0" smtClean="0"/>
              <a:t>anagement practices</a:t>
            </a:r>
          </a:p>
          <a:p>
            <a:r>
              <a:rPr lang="en-NZ" dirty="0" smtClean="0"/>
              <a:t>Quantity</a:t>
            </a:r>
          </a:p>
          <a:p>
            <a:r>
              <a:rPr lang="en-NZ" dirty="0" smtClean="0"/>
              <a:t>Timing</a:t>
            </a:r>
          </a:p>
          <a:p>
            <a:r>
              <a:rPr lang="en-NZ" dirty="0"/>
              <a:t>P</a:t>
            </a:r>
            <a:r>
              <a:rPr lang="en-NZ" dirty="0" smtClean="0"/>
              <a:t>roduct attributes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69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3: The Yarn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www.youtube.com/watch?v=2vjKrGkKEB8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3793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4: The Fabric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www.youtube.com/watch?v=w31knfaMzkE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5030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Chapter 5: The Sewing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www.youtube.com/watch?v=lUstiZBvs5w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3879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Putting it together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http://www.youtube.com/watch?v=a9VwDiCgCBs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083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Product attributes</a:t>
            </a:r>
            <a:r>
              <a:rPr lang="en-NZ" i="1" dirty="0"/>
              <a:t> </a:t>
            </a:r>
            <a:r>
              <a:rPr lang="en-NZ" dirty="0" smtClean="0"/>
              <a:t>- </a:t>
            </a:r>
            <a:r>
              <a:rPr lang="en-NZ" sz="4000" i="1" dirty="0"/>
              <a:t>measurable characteristics that affect the profitability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pPr marL="0" lvl="0" indent="0">
              <a:buNone/>
            </a:pPr>
            <a:r>
              <a:rPr lang="en-NZ" dirty="0" smtClean="0"/>
              <a:t>For example </a:t>
            </a:r>
          </a:p>
          <a:p>
            <a:pPr lvl="0"/>
            <a:r>
              <a:rPr lang="en-NZ" dirty="0" smtClean="0"/>
              <a:t>Fat content</a:t>
            </a:r>
          </a:p>
          <a:p>
            <a:pPr lvl="0"/>
            <a:r>
              <a:rPr lang="en-NZ" dirty="0"/>
              <a:t>S</a:t>
            </a:r>
            <a:r>
              <a:rPr lang="en-NZ" dirty="0" smtClean="0"/>
              <a:t>ugar levels</a:t>
            </a:r>
          </a:p>
          <a:p>
            <a:pPr lvl="0"/>
            <a:r>
              <a:rPr lang="en-NZ" dirty="0" smtClean="0"/>
              <a:t>Size</a:t>
            </a:r>
          </a:p>
          <a:p>
            <a:pPr lvl="0"/>
            <a:r>
              <a:rPr lang="en-NZ" dirty="0" smtClean="0"/>
              <a:t>Mass</a:t>
            </a:r>
          </a:p>
          <a:p>
            <a:pPr lvl="0"/>
            <a:r>
              <a:rPr lang="en-NZ" dirty="0" smtClean="0"/>
              <a:t>Diameter</a:t>
            </a:r>
          </a:p>
          <a:p>
            <a:pPr lvl="0"/>
            <a:r>
              <a:rPr lang="en-NZ" dirty="0" smtClean="0"/>
              <a:t>Tenderness</a:t>
            </a:r>
          </a:p>
          <a:p>
            <a:pPr lvl="0"/>
            <a:r>
              <a:rPr lang="en-NZ" dirty="0" smtClean="0"/>
              <a:t>shelf life</a:t>
            </a:r>
          </a:p>
          <a:p>
            <a:pPr lvl="0"/>
            <a:r>
              <a:rPr lang="en-NZ" dirty="0" smtClean="0"/>
              <a:t>Yield</a:t>
            </a:r>
            <a:endParaRPr lang="en-NZ" dirty="0"/>
          </a:p>
          <a:p>
            <a:pPr marL="0" lv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939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838200" y="4419600"/>
            <a:ext cx="3733800" cy="1828800"/>
          </a:xfrm>
          <a:prstGeom prst="wedgeRoundRectCallout">
            <a:avLst>
              <a:gd name="adj1" fmla="val -31911"/>
              <a:gd name="adj2" fmla="val -11250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000" dirty="0"/>
              <a:t>R</a:t>
            </a:r>
            <a:r>
              <a:rPr lang="en-NZ" sz="2000" dirty="0" smtClean="0"/>
              <a:t>efers </a:t>
            </a:r>
            <a:r>
              <a:rPr lang="en-NZ" sz="2000" dirty="0"/>
              <a:t>to the sequence of manipulated management practices from establishment until harvest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NZ" sz="3200" dirty="0"/>
              <a:t>Demonstrate understanding of how the </a:t>
            </a:r>
            <a:r>
              <a:rPr lang="en-NZ" sz="3200" b="1" dirty="0"/>
              <a:t>production process </a:t>
            </a:r>
            <a:r>
              <a:rPr lang="en-NZ" sz="3200" dirty="0"/>
              <a:t>meets </a:t>
            </a:r>
            <a:r>
              <a:rPr lang="en-NZ" sz="3200" b="1" dirty="0"/>
              <a:t>market requirements </a:t>
            </a:r>
            <a:r>
              <a:rPr lang="en-NZ" sz="3200" dirty="0"/>
              <a:t>for a </a:t>
            </a:r>
            <a:r>
              <a:rPr lang="en-NZ" sz="3200" u="sng" dirty="0"/>
              <a:t>New Zealand primary product(s)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762000"/>
            <a:ext cx="6096000" cy="1077686"/>
          </a:xfrm>
        </p:spPr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sp>
        <p:nvSpPr>
          <p:cNvPr id="4" name="Cloud 3"/>
          <p:cNvSpPr/>
          <p:nvPr/>
        </p:nvSpPr>
        <p:spPr>
          <a:xfrm>
            <a:off x="152400" y="391886"/>
            <a:ext cx="2895600" cy="1447800"/>
          </a:xfrm>
          <a:prstGeom prst="clou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Arial Black" pitchFamily="34" charset="0"/>
              </a:rPr>
              <a:t>EXTERNAL</a:t>
            </a:r>
            <a:endParaRPr lang="en-NZ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191000" y="76200"/>
            <a:ext cx="4267200" cy="1828800"/>
          </a:xfrm>
          <a:prstGeom prst="wedgeRoundRectCallout">
            <a:avLst>
              <a:gd name="adj1" fmla="val 31471"/>
              <a:gd name="adj2" fmla="val 10640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000" dirty="0"/>
              <a:t>M</a:t>
            </a:r>
            <a:r>
              <a:rPr lang="en-NZ" sz="2000" dirty="0" smtClean="0"/>
              <a:t>ay </a:t>
            </a:r>
            <a:r>
              <a:rPr lang="en-NZ" sz="2000" dirty="0"/>
              <a:t>include quality (product attributes and other considerations such as consistency, uniformity, or presentation); quantity; timing, and price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4277288"/>
            <a:ext cx="2667000" cy="664029"/>
          </a:xfrm>
          <a:prstGeom prst="wedgeRoundRectCallout">
            <a:avLst>
              <a:gd name="adj1" fmla="val -34313"/>
              <a:gd name="adj2" fmla="val -13349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000" b="1" dirty="0" smtClean="0">
                <a:latin typeface="Arial" pitchFamily="34" charset="0"/>
                <a:cs typeface="Arial" pitchFamily="34" charset="0"/>
              </a:rPr>
              <a:t>Merino Wool and Lamb</a:t>
            </a:r>
            <a:endParaRPr lang="en-N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54" y="4991100"/>
            <a:ext cx="2427069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.bp.blogspot.com/-PaKHizo-bx4/Tcg1As7HdpI/AAAAAAAAAWM/sknqIz8d4nA/s1600/the_la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55" y="5050631"/>
            <a:ext cx="177799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Assessment Specifications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Candidates may be required to demonstrate: </a:t>
            </a:r>
            <a:endParaRPr lang="en-NZ" dirty="0" smtClean="0"/>
          </a:p>
          <a:p>
            <a:r>
              <a:rPr lang="en-NZ" sz="2400" dirty="0" smtClean="0"/>
              <a:t>understanding </a:t>
            </a:r>
            <a:r>
              <a:rPr lang="en-NZ" sz="2400" dirty="0"/>
              <a:t>of quality considerations such as consistency, </a:t>
            </a:r>
            <a:r>
              <a:rPr lang="en-NZ" sz="2400" dirty="0" smtClean="0"/>
              <a:t>uniformity</a:t>
            </a:r>
            <a:r>
              <a:rPr lang="en-NZ" sz="2400" dirty="0"/>
              <a:t>, or presentation for a specific </a:t>
            </a:r>
            <a:r>
              <a:rPr lang="en-NZ" sz="2400" dirty="0" smtClean="0"/>
              <a:t>market</a:t>
            </a:r>
            <a:endParaRPr lang="en-NZ" sz="2400" dirty="0"/>
          </a:p>
          <a:p>
            <a:pPr marL="393192" lvl="1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227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Cloud 3"/>
          <p:cNvSpPr/>
          <p:nvPr/>
        </p:nvSpPr>
        <p:spPr>
          <a:xfrm>
            <a:off x="152400" y="391886"/>
            <a:ext cx="2895600" cy="1447800"/>
          </a:xfrm>
          <a:prstGeom prst="clou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  <a:latin typeface="Arial Black" pitchFamily="34" charset="0"/>
              </a:rPr>
              <a:t>EXTERNAL</a:t>
            </a:r>
            <a:endParaRPr lang="en-NZ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667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200" dirty="0">
                <a:solidFill>
                  <a:schemeClr val="tx2"/>
                </a:solidFill>
                <a:latin typeface="+mj-lt"/>
              </a:rPr>
              <a:t>Demonstrate</a:t>
            </a:r>
            <a:r>
              <a:rPr lang="en-NZ" sz="3200" dirty="0">
                <a:solidFill>
                  <a:schemeClr val="tx2"/>
                </a:solidFill>
              </a:rPr>
              <a:t> understanding of </a:t>
            </a:r>
            <a:r>
              <a:rPr lang="en-NZ" sz="3200" b="1" dirty="0">
                <a:solidFill>
                  <a:schemeClr val="tx2"/>
                </a:solidFill>
              </a:rPr>
              <a:t>market forces</a:t>
            </a:r>
            <a:r>
              <a:rPr lang="en-NZ" sz="3200" dirty="0">
                <a:solidFill>
                  <a:schemeClr val="tx2"/>
                </a:solidFill>
              </a:rPr>
              <a:t> affect supply of and demand </a:t>
            </a:r>
            <a:r>
              <a:rPr lang="en-NZ" sz="3200" dirty="0" smtClean="0">
                <a:solidFill>
                  <a:schemeClr val="tx2"/>
                </a:solidFill>
              </a:rPr>
              <a:t>for </a:t>
            </a:r>
            <a:r>
              <a:rPr lang="en-NZ" sz="3200" u="sng" dirty="0">
                <a:solidFill>
                  <a:schemeClr val="tx2"/>
                </a:solidFill>
              </a:rPr>
              <a:t>New Zealand primary products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4495800"/>
            <a:ext cx="2667000" cy="664029"/>
          </a:xfrm>
          <a:prstGeom prst="wedgeRoundRectCallout">
            <a:avLst>
              <a:gd name="adj1" fmla="val -6558"/>
              <a:gd name="adj2" fmla="val -16627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000" b="1" dirty="0" smtClean="0">
                <a:latin typeface="Arial" pitchFamily="34" charset="0"/>
                <a:cs typeface="Arial" pitchFamily="34" charset="0"/>
              </a:rPr>
              <a:t>Merino Wool and Lamb</a:t>
            </a:r>
            <a:endParaRPr lang="en-N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2.bp.blogspot.com/-PaKHizo-bx4/Tcg1As7HdpI/AAAAAAAAAWM/sknqIz8d4nA/s1600/the_lam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110" y="5334000"/>
            <a:ext cx="1548190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search-best-cartoon.com/cartoon-sheep/cartoon-sheep-meri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34000"/>
            <a:ext cx="1943000" cy="1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3276600" y="76200"/>
            <a:ext cx="5562600" cy="2362200"/>
          </a:xfrm>
          <a:prstGeom prst="wedgeRoundRectCallout">
            <a:avLst>
              <a:gd name="adj1" fmla="val 11159"/>
              <a:gd name="adj2" fmla="val 6764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000" dirty="0"/>
              <a:t>may include: seasonality, quantity available, quality requirements, reliability of supply, prices, market manipulations, promotion, market trends, consumer preference, political intervention, </a:t>
            </a:r>
            <a:r>
              <a:rPr lang="en-NZ" sz="2000" dirty="0" err="1"/>
              <a:t>phytosanitary</a:t>
            </a:r>
            <a:r>
              <a:rPr lang="en-NZ" sz="2000" dirty="0"/>
              <a:t> regulations, exchange rate, weather events, production costs</a:t>
            </a:r>
          </a:p>
        </p:txBody>
      </p:sp>
    </p:spTree>
    <p:extLst>
      <p:ext uri="{BB962C8B-B14F-4D97-AF65-F5344CB8AC3E}">
        <p14:creationId xmlns:p14="http://schemas.microsoft.com/office/powerpoint/2010/main" val="385711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Assessment Specifications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Candidates may be required to demonstrate: </a:t>
            </a:r>
            <a:endParaRPr lang="en-NZ" dirty="0" smtClean="0"/>
          </a:p>
          <a:p>
            <a:pPr lvl="1"/>
            <a:r>
              <a:rPr lang="en-NZ" dirty="0"/>
              <a:t>at least two products</a:t>
            </a:r>
          </a:p>
          <a:p>
            <a:pPr lvl="1"/>
            <a:r>
              <a:rPr lang="en-NZ" dirty="0" smtClean="0"/>
              <a:t>both </a:t>
            </a:r>
            <a:r>
              <a:rPr lang="en-NZ" dirty="0"/>
              <a:t>supply and demand factors for at least one product that ‘earns </a:t>
            </a:r>
            <a:r>
              <a:rPr lang="en-NZ" dirty="0" smtClean="0"/>
              <a:t>significant </a:t>
            </a:r>
            <a:r>
              <a:rPr lang="en-NZ" dirty="0"/>
              <a:t>export </a:t>
            </a:r>
            <a:r>
              <a:rPr lang="en-NZ" dirty="0" smtClean="0"/>
              <a:t>revenue</a:t>
            </a:r>
          </a:p>
          <a:p>
            <a:pPr marL="393192" lvl="1" indent="0">
              <a:buNone/>
            </a:pPr>
            <a:endParaRPr lang="en-NZ" dirty="0" smtClean="0"/>
          </a:p>
          <a:p>
            <a:pPr marL="393192" lvl="1" indent="0">
              <a:buNone/>
            </a:pPr>
            <a:r>
              <a:rPr lang="en-NZ" dirty="0" smtClean="0"/>
              <a:t>Candidates may be required to compare and contrast the market trends on their selected export-orientated product provided in a resource.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70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NZ" dirty="0" smtClean="0"/>
              <a:t>Why use wool?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The base layer</a:t>
            </a:r>
            <a:endParaRPr lang="en-NZ" dirty="0" smtClean="0">
              <a:hlinkClick r:id="rId2"/>
            </a:endParaRPr>
          </a:p>
          <a:p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www.youtube.com/watch?v=p2t9b3Qfeas</a:t>
            </a:r>
            <a:r>
              <a:rPr lang="en-NZ" dirty="0" smtClean="0"/>
              <a:t> </a:t>
            </a:r>
          </a:p>
          <a:p>
            <a:pPr marL="0" indent="0">
              <a:buNone/>
            </a:pPr>
            <a:r>
              <a:rPr lang="en-NZ" dirty="0" smtClean="0"/>
              <a:t>We love wool</a:t>
            </a:r>
          </a:p>
          <a:p>
            <a:r>
              <a:rPr lang="en-NZ" dirty="0">
                <a:hlinkClick r:id="rId3"/>
              </a:rPr>
              <a:t>http://</a:t>
            </a:r>
            <a:r>
              <a:rPr lang="en-NZ" dirty="0" smtClean="0">
                <a:hlinkClick r:id="rId3"/>
              </a:rPr>
              <a:t>www.youtube.com/watch?v=0L1WvAM6hZ8&amp;list=PLBACB12E96006435F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Fashion</a:t>
            </a:r>
          </a:p>
          <a:p>
            <a:pPr marL="0" indent="0">
              <a:buNone/>
            </a:pPr>
            <a:r>
              <a:rPr lang="en-NZ" dirty="0">
                <a:hlinkClick r:id="rId4"/>
              </a:rPr>
              <a:t>http://</a:t>
            </a:r>
            <a:r>
              <a:rPr lang="en-NZ" dirty="0" smtClean="0">
                <a:hlinkClick r:id="rId4"/>
              </a:rPr>
              <a:t>www.youtube.com/watch?v=2yPFFmae5Ck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51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1062</Words>
  <Application>Microsoft Macintosh PowerPoint</Application>
  <PresentationFormat>On-screen Show (4:3)</PresentationFormat>
  <Paragraphs>146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Black</vt:lpstr>
      <vt:lpstr>Calibri</vt:lpstr>
      <vt:lpstr>Constantia</vt:lpstr>
      <vt:lpstr>Symbol</vt:lpstr>
      <vt:lpstr>Wingdings 2</vt:lpstr>
      <vt:lpstr>Arial</vt:lpstr>
      <vt:lpstr>Flow</vt:lpstr>
      <vt:lpstr>Fine wool farming – The Merino </vt:lpstr>
      <vt:lpstr>Research and report on the impact of factors on the profitability of a New Zealand primary product </vt:lpstr>
      <vt:lpstr>Production – all aspects under the producer (farmers) control</vt:lpstr>
      <vt:lpstr>Product attributes - measurable characteristics that affect the profitability</vt:lpstr>
      <vt:lpstr>Demonstrate understanding of how the production process meets market requirements for a New Zealand primary product(s)</vt:lpstr>
      <vt:lpstr>Assessment Specifications</vt:lpstr>
      <vt:lpstr>PowerPoint Presentation</vt:lpstr>
      <vt:lpstr>Assessment Specifications</vt:lpstr>
      <vt:lpstr>Why use wool?</vt:lpstr>
      <vt:lpstr>What are quality requirements? </vt:lpstr>
      <vt:lpstr>Micron ()</vt:lpstr>
      <vt:lpstr>Colour</vt:lpstr>
      <vt:lpstr>Length</vt:lpstr>
      <vt:lpstr>Tensile Strength</vt:lpstr>
      <vt:lpstr>Sexy and I shear it</vt:lpstr>
      <vt:lpstr>Free of foreign matter</vt:lpstr>
      <vt:lpstr>Animal Welfare </vt:lpstr>
      <vt:lpstr>What is ZQUE? </vt:lpstr>
      <vt:lpstr>The wool process</vt:lpstr>
      <vt:lpstr>Merino farmer wool contract</vt:lpstr>
      <vt:lpstr>Smart wool</vt:lpstr>
      <vt:lpstr>REDA</vt:lpstr>
      <vt:lpstr>Icebreaker attributes video</vt:lpstr>
      <vt:lpstr>Attributes</vt:lpstr>
      <vt:lpstr>Icebreaker</vt:lpstr>
      <vt:lpstr>What do they promise?</vt:lpstr>
      <vt:lpstr>Icebreaker supply chain</vt:lpstr>
      <vt:lpstr>Chapter 1: The Fibre</vt:lpstr>
      <vt:lpstr>Chapter 2: The cleaning</vt:lpstr>
      <vt:lpstr>Chapter 3: The Yarn</vt:lpstr>
      <vt:lpstr>Chapter 4: The Fabric</vt:lpstr>
      <vt:lpstr>Chapter 5: The Sewing</vt:lpstr>
      <vt:lpstr>Putting it together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Laughton</dc:creator>
  <cp:lastModifiedBy>Richard Shannon</cp:lastModifiedBy>
  <cp:revision>31</cp:revision>
  <dcterms:created xsi:type="dcterms:W3CDTF">2006-08-16T00:00:00Z</dcterms:created>
  <dcterms:modified xsi:type="dcterms:W3CDTF">2016-04-27T05:29:15Z</dcterms:modified>
</cp:coreProperties>
</file>