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63" r:id="rId5"/>
    <p:sldId id="264" r:id="rId6"/>
    <p:sldId id="265" r:id="rId7"/>
    <p:sldId id="258" r:id="rId8"/>
    <p:sldId id="262" r:id="rId9"/>
    <p:sldId id="266" r:id="rId10"/>
    <p:sldId id="259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0AF5-5949-468D-B6DB-7F655DC81626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F7CA-C802-4945-BC5E-1712E5AA47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334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http://www.beeflambnz.com/news-events/media-releases/2014/april/export-statistics-for-the-first-half-of-2013-14/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7F7CA-C802-4945-BC5E-1712E5AA4752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71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A/S 3.4 Demonstrate understanding of how the production process meets  market requirements for a New Zealand  primary product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 descr="http://i.dailymail.co.uk/i/pix/2012/09/18/article-2204915-151291AE000005DC-131_964x65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3251200" cy="220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encrypted-tbn3.gstatic.com/images?q=tbn:ANd9GcQBzPTs2-tq77lmsz0_nR9EaA9SY2FZqIk_pTbetk8eBQ7u27c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686" y="3759426"/>
            <a:ext cx="2323465" cy="167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4571999" y="4419600"/>
            <a:ext cx="555625" cy="63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07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NZ" b="1" dirty="0" smtClean="0"/>
              <a:t>Market requirements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dirty="0"/>
              <a:t>Market requirements are the things that the market wants in the lamb. This includes: </a:t>
            </a:r>
          </a:p>
          <a:p>
            <a:r>
              <a:rPr lang="en-NZ" dirty="0"/>
              <a:t>quality </a:t>
            </a:r>
          </a:p>
          <a:p>
            <a:r>
              <a:rPr lang="en-NZ" dirty="0" smtClean="0"/>
              <a:t>attributes </a:t>
            </a:r>
            <a:r>
              <a:rPr lang="en-NZ" dirty="0"/>
              <a:t>such as flavour, tenderness, colour, size, amount of fat </a:t>
            </a:r>
          </a:p>
          <a:p>
            <a:r>
              <a:rPr lang="en-NZ" dirty="0" smtClean="0"/>
              <a:t>consistency </a:t>
            </a:r>
            <a:endParaRPr lang="en-NZ" dirty="0"/>
          </a:p>
          <a:p>
            <a:r>
              <a:rPr lang="en-NZ" dirty="0" smtClean="0"/>
              <a:t>uniformity </a:t>
            </a:r>
            <a:endParaRPr lang="en-NZ" dirty="0"/>
          </a:p>
          <a:p>
            <a:r>
              <a:rPr lang="en-NZ" dirty="0" smtClean="0"/>
              <a:t>presentation </a:t>
            </a:r>
            <a:endParaRPr lang="en-NZ" dirty="0"/>
          </a:p>
          <a:p>
            <a:r>
              <a:rPr lang="en-NZ" dirty="0" smtClean="0"/>
              <a:t>quantity </a:t>
            </a:r>
            <a:r>
              <a:rPr lang="en-NZ" dirty="0"/>
              <a:t>(how much of the product is needed) </a:t>
            </a:r>
          </a:p>
          <a:p>
            <a:r>
              <a:rPr lang="en-NZ" dirty="0" smtClean="0"/>
              <a:t>timing </a:t>
            </a:r>
            <a:r>
              <a:rPr lang="en-NZ" dirty="0"/>
              <a:t>(when the product is required) </a:t>
            </a:r>
          </a:p>
          <a:p>
            <a:r>
              <a:rPr lang="en-NZ" dirty="0" smtClean="0"/>
              <a:t>price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2713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17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NZ" b="1" i="1" dirty="0"/>
              <a:t>Lamb </a:t>
            </a:r>
            <a:r>
              <a:rPr lang="en-NZ" b="1" i="1" dirty="0" smtClean="0"/>
              <a:t>exports – </a:t>
            </a:r>
            <a:r>
              <a:rPr lang="en-NZ" sz="2700" b="1" i="1" dirty="0" smtClean="0"/>
              <a:t>from Beef &amp; Lamb NZ</a:t>
            </a:r>
            <a:r>
              <a:rPr lang="en-NZ" sz="2700" i="1" dirty="0"/>
              <a:t/>
            </a:r>
            <a:br>
              <a:rPr lang="en-NZ" sz="2700" i="1" dirty="0"/>
            </a:br>
            <a:endParaRPr lang="en-NZ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en-NZ" dirty="0"/>
              <a:t>Total exports of lamb decreased by 2.5 per cent over the first half of the 2013-14 season, compared with same period last season, reflecting a smaller lamb crop. </a:t>
            </a:r>
            <a:endParaRPr lang="en-NZ" dirty="0" smtClean="0"/>
          </a:p>
          <a:p>
            <a:pPr fontAlgn="t"/>
            <a:r>
              <a:rPr lang="en-NZ" dirty="0" smtClean="0"/>
              <a:t>The </a:t>
            </a:r>
            <a:r>
              <a:rPr lang="en-NZ" dirty="0"/>
              <a:t>decrease in volume, to 158,200 tonnes shipped weight, was offset by a 14 per cent increase in average value. As a result, the total value of lamb exports rose by 11 per cent to $1.33 billion FOB.</a:t>
            </a:r>
          </a:p>
          <a:p>
            <a:pPr fontAlgn="t"/>
            <a:r>
              <a:rPr lang="en-NZ" dirty="0"/>
              <a:t>Lamb exports averaged $8,430 FOB per tonne over the six months. </a:t>
            </a:r>
            <a:endParaRPr lang="en-NZ" dirty="0" smtClean="0"/>
          </a:p>
          <a:p>
            <a:pPr fontAlgn="t"/>
            <a:r>
              <a:rPr lang="en-NZ" dirty="0" smtClean="0"/>
              <a:t>The </a:t>
            </a:r>
            <a:r>
              <a:rPr lang="en-NZ" dirty="0"/>
              <a:t>European Union remains the largest market region, accounting for 42 per cent of New Zealand's lamb exports by volume and worth $675 million FOB. </a:t>
            </a:r>
            <a:endParaRPr lang="en-NZ" dirty="0" smtClean="0"/>
          </a:p>
          <a:p>
            <a:pPr fontAlgn="t"/>
            <a:r>
              <a:rPr lang="en-NZ" dirty="0" smtClean="0"/>
              <a:t>North </a:t>
            </a:r>
            <a:r>
              <a:rPr lang="en-NZ" dirty="0"/>
              <a:t>Asia is second, accounting for 33 per cent by volume and worth $311 million FOB. </a:t>
            </a:r>
            <a:endParaRPr lang="en-NZ" dirty="0" smtClean="0"/>
          </a:p>
          <a:p>
            <a:pPr fontAlgn="t"/>
            <a:r>
              <a:rPr lang="en-NZ" dirty="0" smtClean="0"/>
              <a:t>However</a:t>
            </a:r>
            <a:r>
              <a:rPr lang="en-NZ" dirty="0"/>
              <a:t>, the European Union's market share is on a downward trend, while North Asia is trending upward. </a:t>
            </a:r>
            <a:endParaRPr lang="en-NZ" dirty="0" smtClean="0"/>
          </a:p>
          <a:p>
            <a:pPr fontAlgn="t"/>
            <a:r>
              <a:rPr lang="en-NZ" dirty="0" smtClean="0"/>
              <a:t>Total </a:t>
            </a:r>
            <a:r>
              <a:rPr lang="en-NZ" dirty="0"/>
              <a:t>returns achieved from North Asia averaged $6,000 FOB per tonne, compared with $10,200 FOB per tonne from the European Union, reflecting the different product mixes exported to the two regions</a:t>
            </a:r>
            <a:r>
              <a:rPr lang="en-NZ" dirty="0" smtClean="0"/>
              <a:t>.                              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8254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700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NZ" b="1" dirty="0" smtClean="0"/>
              <a:t>Lamb 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For meat production, lamb is a young sheep which is under 12 months of age, or which does not have any permanent incisor teeth in wear. </a:t>
            </a:r>
          </a:p>
          <a:p>
            <a:r>
              <a:rPr lang="en-NZ" dirty="0"/>
              <a:t>At birth, or within a week or two, a lamb has small front teeth on its bottom jaw. </a:t>
            </a:r>
          </a:p>
          <a:p>
            <a:r>
              <a:rPr lang="en-NZ" dirty="0"/>
              <a:t>These first teeth are called milk teeth and will last for about </a:t>
            </a:r>
            <a:r>
              <a:rPr lang="en-NZ" dirty="0" smtClean="0"/>
              <a:t>year. </a:t>
            </a:r>
            <a:endParaRPr lang="en-NZ" dirty="0"/>
          </a:p>
          <a:p>
            <a:r>
              <a:rPr lang="en-NZ" dirty="0"/>
              <a:t>Between 12 and 18 months the lamb will grow two new permanent incisors. Once these permanent incisors are in use the lamb can no longer be sold as ‘lamb’ 	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5665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NZ" b="1" dirty="0" smtClean="0"/>
              <a:t>Production process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Production </a:t>
            </a:r>
            <a:r>
              <a:rPr lang="en-NZ" dirty="0"/>
              <a:t>process refers to the sequence of farm management practices from establishment until harvest. </a:t>
            </a:r>
            <a:endParaRPr lang="en-NZ" dirty="0" smtClean="0"/>
          </a:p>
          <a:p>
            <a:r>
              <a:rPr lang="en-NZ" dirty="0" smtClean="0"/>
              <a:t>This is </a:t>
            </a:r>
            <a:r>
              <a:rPr lang="en-NZ" dirty="0"/>
              <a:t>sometimes called a </a:t>
            </a:r>
            <a:r>
              <a:rPr lang="en-NZ" u="sng" dirty="0"/>
              <a:t>schedule of </a:t>
            </a:r>
            <a:r>
              <a:rPr lang="en-NZ" u="sng" dirty="0" smtClean="0"/>
              <a:t>operations</a:t>
            </a:r>
            <a:r>
              <a:rPr lang="en-NZ" dirty="0" smtClean="0"/>
              <a:t>.</a:t>
            </a:r>
          </a:p>
          <a:p>
            <a:r>
              <a:rPr lang="en-NZ" dirty="0" smtClean="0"/>
              <a:t>In </a:t>
            </a:r>
            <a:r>
              <a:rPr lang="en-NZ" dirty="0"/>
              <a:t>the case of lamb management practices include everything from establishing the breeding flock of ewes to getting the lambs ready for transport. </a:t>
            </a:r>
          </a:p>
          <a:p>
            <a:r>
              <a:rPr lang="en-NZ" dirty="0"/>
              <a:t>Production is everything the farmer does to the lambs on the farm, but not things that happen once the lambs leave the farm. </a:t>
            </a:r>
            <a:endParaRPr lang="en-NZ" dirty="0" smtClean="0"/>
          </a:p>
          <a:p>
            <a:r>
              <a:rPr lang="en-NZ" b="1" i="1" dirty="0"/>
              <a:t>Calendar of operations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46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NZ" alt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Gantt Chart or calendar of operations</a:t>
            </a:r>
            <a:r>
              <a:rPr lang="en-NZ" altLang="en-US" sz="5400" dirty="0">
                <a:latin typeface="Arial" pitchFamily="34" charset="0"/>
                <a:cs typeface="Arial" pitchFamily="34" charset="0"/>
              </a:rPr>
              <a:t/>
            </a:r>
            <a:br>
              <a:rPr lang="en-NZ" altLang="en-US" sz="5400" dirty="0">
                <a:latin typeface="Arial" pitchFamily="34" charset="0"/>
                <a:cs typeface="Arial" pitchFamily="34" charset="0"/>
              </a:rPr>
            </a:b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16437"/>
              </p:ext>
            </p:extLst>
          </p:nvPr>
        </p:nvGraphicFramePr>
        <p:xfrm>
          <a:off x="258758" y="1636833"/>
          <a:ext cx="8610605" cy="482725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74842"/>
                <a:gridCol w="533400"/>
                <a:gridCol w="499219"/>
                <a:gridCol w="516977"/>
                <a:gridCol w="516369"/>
                <a:gridCol w="516977"/>
                <a:gridCol w="516369"/>
                <a:gridCol w="602633"/>
                <a:gridCol w="603240"/>
                <a:gridCol w="602633"/>
                <a:gridCol w="602633"/>
                <a:gridCol w="602633"/>
                <a:gridCol w="622680"/>
              </a:tblGrid>
              <a:tr h="632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Management Practice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Month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16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Jan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Feb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Mar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 dirty="0">
                          <a:effectLst/>
                        </a:rPr>
                        <a:t>Apr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 dirty="0">
                          <a:effectLst/>
                        </a:rPr>
                        <a:t>May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Jun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Jul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Aug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Sep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Oct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Nov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300">
                          <a:effectLst/>
                        </a:rPr>
                        <a:t>Dec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Flushing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err="1" smtClean="0">
                          <a:effectLst/>
                        </a:rPr>
                        <a:t>Tupping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Scanning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Vaccinating</a:t>
                      </a:r>
                      <a:endParaRPr lang="en-NZ" sz="2000" dirty="0"/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Lambing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Tailing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Ewe crutching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Weaning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Drenching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Lamb</a:t>
                      </a:r>
                      <a:r>
                        <a:rPr lang="en-NZ" sz="2000" baseline="0" dirty="0" smtClean="0">
                          <a:effectLst/>
                        </a:rPr>
                        <a:t> crutch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  <a:tr h="27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>Lamb</a:t>
                      </a:r>
                      <a:r>
                        <a:rPr lang="en-NZ" sz="2000" baseline="0" dirty="0" smtClean="0">
                          <a:effectLst/>
                        </a:rPr>
                        <a:t> weighing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Z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Z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/>
                </a:tc>
              </a:tr>
            </a:tbl>
          </a:graphicData>
        </a:graphic>
      </p:graphicFrame>
      <p:pic>
        <p:nvPicPr>
          <p:cNvPr id="2050" name="Picture 2" descr="http://t3.gstatic.com/images?q=tbn:ANd9GcRR-UZQaqZW_1s3Mv3kGvu8sFKAGd-eaoVVKuMuxtccNrvgPFXX5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096963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 descr="http://thumbs.dreamstime.com/z/raw-lamb-meat-105242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" y="533400"/>
            <a:ext cx="1676400" cy="111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563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33800" y="31242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70714" y="3505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41910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86600" y="45720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20000" y="6248400"/>
            <a:ext cx="12493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33600" y="6270171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20000" y="5943600"/>
            <a:ext cx="12493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33600" y="59436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620000" y="5617029"/>
            <a:ext cx="12493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33600" y="5584372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52657" y="52578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200400" y="48768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713514" y="48768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00400" y="28194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40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altLang="en-US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Calendar </a:t>
            </a:r>
            <a:r>
              <a:rPr lang="en-NZ" alt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of operations</a:t>
            </a:r>
            <a:r>
              <a:rPr lang="en-NZ" altLang="en-US" sz="5400" dirty="0">
                <a:latin typeface="Arial" pitchFamily="34" charset="0"/>
                <a:cs typeface="Arial" pitchFamily="34" charset="0"/>
              </a:rPr>
              <a:t/>
            </a:r>
            <a:br>
              <a:rPr lang="en-NZ" altLang="en-US" sz="5400" dirty="0">
                <a:latin typeface="Arial" pitchFamily="34" charset="0"/>
                <a:cs typeface="Arial" pitchFamily="34" charset="0"/>
              </a:rPr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Donut 3"/>
          <p:cNvSpPr/>
          <p:nvPr/>
        </p:nvSpPr>
        <p:spPr>
          <a:xfrm>
            <a:off x="1103948" y="914400"/>
            <a:ext cx="6936105" cy="5674360"/>
          </a:xfrm>
          <a:prstGeom prst="donut">
            <a:avLst>
              <a:gd name="adj" fmla="val 119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13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Example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074" name="Picture 2" descr="http://www2.ca.uky.edu/agc/pubs/asc/asc126/fff0004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6029"/>
            <a:ext cx="9048342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/>
          <a:lstStyle/>
          <a:p>
            <a:r>
              <a:rPr lang="en-NZ" b="1" dirty="0" smtClean="0"/>
              <a:t>Management practices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NZ" dirty="0" smtClean="0"/>
              <a:t>What the farmer does</a:t>
            </a:r>
          </a:p>
          <a:p>
            <a:r>
              <a:rPr lang="en-NZ" dirty="0" smtClean="0"/>
              <a:t>Breed selection</a:t>
            </a:r>
          </a:p>
          <a:p>
            <a:pPr lvl="1"/>
            <a:r>
              <a:rPr lang="en-NZ" dirty="0" smtClean="0"/>
              <a:t>Rams</a:t>
            </a:r>
          </a:p>
          <a:p>
            <a:pPr lvl="1"/>
            <a:r>
              <a:rPr lang="en-NZ" dirty="0" smtClean="0"/>
              <a:t>Ewes</a:t>
            </a:r>
          </a:p>
          <a:p>
            <a:r>
              <a:rPr lang="en-NZ" dirty="0" smtClean="0"/>
              <a:t>Preparation for </a:t>
            </a:r>
            <a:r>
              <a:rPr lang="en-NZ" dirty="0" err="1" smtClean="0"/>
              <a:t>Tupping</a:t>
            </a:r>
            <a:endParaRPr lang="en-NZ" dirty="0" smtClean="0"/>
          </a:p>
          <a:p>
            <a:pPr lvl="1"/>
            <a:r>
              <a:rPr lang="en-NZ" dirty="0" smtClean="0"/>
              <a:t>Day length (light)</a:t>
            </a:r>
          </a:p>
          <a:p>
            <a:pPr lvl="1"/>
            <a:r>
              <a:rPr lang="en-NZ" dirty="0" smtClean="0"/>
              <a:t>Nutrition</a:t>
            </a:r>
          </a:p>
          <a:p>
            <a:pPr lvl="1"/>
            <a:r>
              <a:rPr lang="en-NZ" dirty="0" smtClean="0"/>
              <a:t>Flushing</a:t>
            </a:r>
          </a:p>
          <a:p>
            <a:pPr lvl="1"/>
            <a:r>
              <a:rPr lang="en-NZ" dirty="0" smtClean="0"/>
              <a:t>Synchronisation</a:t>
            </a:r>
          </a:p>
          <a:p>
            <a:r>
              <a:rPr lang="en-NZ" dirty="0" err="1" smtClean="0"/>
              <a:t>Tupping</a:t>
            </a:r>
            <a:endParaRPr lang="en-NZ" dirty="0" smtClean="0"/>
          </a:p>
          <a:p>
            <a:pPr lvl="1"/>
            <a:r>
              <a:rPr lang="en-NZ" dirty="0" err="1" smtClean="0"/>
              <a:t>Ram:ews</a:t>
            </a:r>
            <a:endParaRPr lang="en-NZ" dirty="0" smtClean="0"/>
          </a:p>
          <a:p>
            <a:pPr lvl="1"/>
            <a:r>
              <a:rPr lang="en-NZ" dirty="0" smtClean="0"/>
              <a:t>Cycling</a:t>
            </a:r>
          </a:p>
          <a:p>
            <a:r>
              <a:rPr lang="en-NZ" dirty="0" smtClean="0"/>
              <a:t>Scanning</a:t>
            </a:r>
          </a:p>
          <a:p>
            <a:r>
              <a:rPr lang="en-NZ" dirty="0" smtClean="0"/>
              <a:t>Feeding</a:t>
            </a:r>
          </a:p>
          <a:p>
            <a:r>
              <a:rPr lang="en-NZ" dirty="0" smtClean="0"/>
              <a:t>Lambing</a:t>
            </a:r>
          </a:p>
          <a:p>
            <a:pPr lvl="1"/>
            <a:r>
              <a:rPr lang="en-NZ" dirty="0" smtClean="0"/>
              <a:t>Shelter and weather</a:t>
            </a:r>
          </a:p>
          <a:p>
            <a:pPr lvl="1"/>
            <a:r>
              <a:rPr lang="en-NZ" dirty="0" smtClean="0"/>
              <a:t>Birthing problems</a:t>
            </a:r>
          </a:p>
          <a:p>
            <a:pPr lvl="1"/>
            <a:endParaRPr lang="en-NZ" dirty="0" smtClean="0"/>
          </a:p>
          <a:p>
            <a:endParaRPr lang="en-NZ" dirty="0" smtClean="0"/>
          </a:p>
          <a:p>
            <a:pPr lvl="1"/>
            <a:endParaRPr lang="en-NZ" dirty="0" smtClean="0"/>
          </a:p>
          <a:p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07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Management practices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Growing lambs</a:t>
            </a:r>
          </a:p>
          <a:p>
            <a:pPr lvl="1"/>
            <a:r>
              <a:rPr lang="en-NZ" dirty="0" smtClean="0"/>
              <a:t>Birth to weaning</a:t>
            </a:r>
          </a:p>
          <a:p>
            <a:pPr lvl="1"/>
            <a:r>
              <a:rPr lang="en-NZ" dirty="0" smtClean="0"/>
              <a:t>Weaning</a:t>
            </a:r>
          </a:p>
          <a:p>
            <a:pPr lvl="1"/>
            <a:r>
              <a:rPr lang="en-NZ" dirty="0" smtClean="0"/>
              <a:t>Feeding</a:t>
            </a:r>
          </a:p>
          <a:p>
            <a:pPr lvl="1"/>
            <a:r>
              <a:rPr lang="en-NZ" smtClean="0"/>
              <a:t>Health</a:t>
            </a:r>
            <a:endParaRPr lang="en-NZ" dirty="0" smtClean="0"/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35775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326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520</Words>
  <Application>Microsoft Office PowerPoint</Application>
  <PresentationFormat>On-screen Show (4:3)</PresentationFormat>
  <Paragraphs>218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A/S 3.4 Demonstrate understanding of how the production process meets  market requirements for a New Zealand  primary product</vt:lpstr>
      <vt:lpstr>Lamb </vt:lpstr>
      <vt:lpstr>Production process</vt:lpstr>
      <vt:lpstr>Gantt Chart or calendar of operations </vt:lpstr>
      <vt:lpstr>Calendar of operations </vt:lpstr>
      <vt:lpstr>Example</vt:lpstr>
      <vt:lpstr>Management practices</vt:lpstr>
      <vt:lpstr>Management practices</vt:lpstr>
      <vt:lpstr>PowerPoint Presentation</vt:lpstr>
      <vt:lpstr>Market requirements</vt:lpstr>
      <vt:lpstr>Lamb exports – from Beef &amp; Lamb NZ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A/S 3.4 Demonstrate understanding of how the production process meets  market requirements for a New Zealand  primary product</dc:title>
  <dc:creator>Carla Laughton</dc:creator>
  <cp:lastModifiedBy>Administrator</cp:lastModifiedBy>
  <cp:revision>12</cp:revision>
  <dcterms:created xsi:type="dcterms:W3CDTF">2006-08-16T00:00:00Z</dcterms:created>
  <dcterms:modified xsi:type="dcterms:W3CDTF">2014-10-30T03:04:18Z</dcterms:modified>
</cp:coreProperties>
</file>