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729"/>
  </p:normalViewPr>
  <p:slideViewPr>
    <p:cSldViewPr snapToGrid="0" snapToObjects="1">
      <p:cViewPr varScale="1">
        <p:scale>
          <a:sx n="90" d="100"/>
          <a:sy n="90" d="100"/>
        </p:scale>
        <p:origin x="232" y="7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6D608-F4A9-E046-B5E2-4A93DFBCEF1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FDDBF58-8B05-0C48-A9A0-02EC32ECC4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6D9A44B-C5A9-864E-B4B7-00E990AFF5BC}"/>
              </a:ext>
            </a:extLst>
          </p:cNvPr>
          <p:cNvSpPr>
            <a:spLocks noGrp="1"/>
          </p:cNvSpPr>
          <p:nvPr>
            <p:ph type="dt" sz="half" idx="10"/>
          </p:nvPr>
        </p:nvSpPr>
        <p:spPr/>
        <p:txBody>
          <a:bodyPr/>
          <a:lstStyle/>
          <a:p>
            <a:fld id="{9AE74011-12F5-2D4E-A2C1-09B05AAE325C}" type="datetimeFigureOut">
              <a:rPr lang="en-US" smtClean="0"/>
              <a:t>7/20/20</a:t>
            </a:fld>
            <a:endParaRPr lang="en-US"/>
          </a:p>
        </p:txBody>
      </p:sp>
      <p:sp>
        <p:nvSpPr>
          <p:cNvPr id="5" name="Footer Placeholder 4">
            <a:extLst>
              <a:ext uri="{FF2B5EF4-FFF2-40B4-BE49-F238E27FC236}">
                <a16:creationId xmlns:a16="http://schemas.microsoft.com/office/drawing/2014/main" id="{4F315AA2-743A-6D49-87A0-6EFC649B97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055BA2-A497-0945-90B1-54E7843BEE6C}"/>
              </a:ext>
            </a:extLst>
          </p:cNvPr>
          <p:cNvSpPr>
            <a:spLocks noGrp="1"/>
          </p:cNvSpPr>
          <p:nvPr>
            <p:ph type="sldNum" sz="quarter" idx="12"/>
          </p:nvPr>
        </p:nvSpPr>
        <p:spPr/>
        <p:txBody>
          <a:bodyPr/>
          <a:lstStyle/>
          <a:p>
            <a:fld id="{C9951EAA-8B69-CD49-BAF8-CB10EA4D4D23}" type="slidenum">
              <a:rPr lang="en-US" smtClean="0"/>
              <a:t>‹#›</a:t>
            </a:fld>
            <a:endParaRPr lang="en-US"/>
          </a:p>
        </p:txBody>
      </p:sp>
    </p:spTree>
    <p:extLst>
      <p:ext uri="{BB962C8B-B14F-4D97-AF65-F5344CB8AC3E}">
        <p14:creationId xmlns:p14="http://schemas.microsoft.com/office/powerpoint/2010/main" val="1956882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85A36-6BBE-C648-AB62-6EB9E9D31D1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4B4407E-D229-B04F-B421-4C5632F961E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D0AC637-A368-D046-B9DB-1B79233B694D}"/>
              </a:ext>
            </a:extLst>
          </p:cNvPr>
          <p:cNvSpPr>
            <a:spLocks noGrp="1"/>
          </p:cNvSpPr>
          <p:nvPr>
            <p:ph type="dt" sz="half" idx="10"/>
          </p:nvPr>
        </p:nvSpPr>
        <p:spPr/>
        <p:txBody>
          <a:bodyPr/>
          <a:lstStyle/>
          <a:p>
            <a:fld id="{9AE74011-12F5-2D4E-A2C1-09B05AAE325C}" type="datetimeFigureOut">
              <a:rPr lang="en-US" smtClean="0"/>
              <a:t>7/20/20</a:t>
            </a:fld>
            <a:endParaRPr lang="en-US"/>
          </a:p>
        </p:txBody>
      </p:sp>
      <p:sp>
        <p:nvSpPr>
          <p:cNvPr id="5" name="Footer Placeholder 4">
            <a:extLst>
              <a:ext uri="{FF2B5EF4-FFF2-40B4-BE49-F238E27FC236}">
                <a16:creationId xmlns:a16="http://schemas.microsoft.com/office/drawing/2014/main" id="{069D0A6D-AEA1-954C-9FCC-B70C21350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2EF2B6-7464-2B47-AB9E-E039674BF84B}"/>
              </a:ext>
            </a:extLst>
          </p:cNvPr>
          <p:cNvSpPr>
            <a:spLocks noGrp="1"/>
          </p:cNvSpPr>
          <p:nvPr>
            <p:ph type="sldNum" sz="quarter" idx="12"/>
          </p:nvPr>
        </p:nvSpPr>
        <p:spPr/>
        <p:txBody>
          <a:bodyPr/>
          <a:lstStyle/>
          <a:p>
            <a:fld id="{C9951EAA-8B69-CD49-BAF8-CB10EA4D4D23}" type="slidenum">
              <a:rPr lang="en-US" smtClean="0"/>
              <a:t>‹#›</a:t>
            </a:fld>
            <a:endParaRPr lang="en-US"/>
          </a:p>
        </p:txBody>
      </p:sp>
    </p:spTree>
    <p:extLst>
      <p:ext uri="{BB962C8B-B14F-4D97-AF65-F5344CB8AC3E}">
        <p14:creationId xmlns:p14="http://schemas.microsoft.com/office/powerpoint/2010/main" val="157231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04D939-6482-6F47-A4F0-C0A93E24F16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7656BF4-3069-1C4B-B32C-A2F20587EEF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8204A0-CC87-2C46-B8A1-933614ECFBA9}"/>
              </a:ext>
            </a:extLst>
          </p:cNvPr>
          <p:cNvSpPr>
            <a:spLocks noGrp="1"/>
          </p:cNvSpPr>
          <p:nvPr>
            <p:ph type="dt" sz="half" idx="10"/>
          </p:nvPr>
        </p:nvSpPr>
        <p:spPr/>
        <p:txBody>
          <a:bodyPr/>
          <a:lstStyle/>
          <a:p>
            <a:fld id="{9AE74011-12F5-2D4E-A2C1-09B05AAE325C}" type="datetimeFigureOut">
              <a:rPr lang="en-US" smtClean="0"/>
              <a:t>7/20/20</a:t>
            </a:fld>
            <a:endParaRPr lang="en-US"/>
          </a:p>
        </p:txBody>
      </p:sp>
      <p:sp>
        <p:nvSpPr>
          <p:cNvPr id="5" name="Footer Placeholder 4">
            <a:extLst>
              <a:ext uri="{FF2B5EF4-FFF2-40B4-BE49-F238E27FC236}">
                <a16:creationId xmlns:a16="http://schemas.microsoft.com/office/drawing/2014/main" id="{E86998A9-BA95-A443-981E-74465BF905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B3245C-A8F7-A14E-B09A-5BF998089D83}"/>
              </a:ext>
            </a:extLst>
          </p:cNvPr>
          <p:cNvSpPr>
            <a:spLocks noGrp="1"/>
          </p:cNvSpPr>
          <p:nvPr>
            <p:ph type="sldNum" sz="quarter" idx="12"/>
          </p:nvPr>
        </p:nvSpPr>
        <p:spPr/>
        <p:txBody>
          <a:bodyPr/>
          <a:lstStyle/>
          <a:p>
            <a:fld id="{C9951EAA-8B69-CD49-BAF8-CB10EA4D4D23}" type="slidenum">
              <a:rPr lang="en-US" smtClean="0"/>
              <a:t>‹#›</a:t>
            </a:fld>
            <a:endParaRPr lang="en-US"/>
          </a:p>
        </p:txBody>
      </p:sp>
    </p:spTree>
    <p:extLst>
      <p:ext uri="{BB962C8B-B14F-4D97-AF65-F5344CB8AC3E}">
        <p14:creationId xmlns:p14="http://schemas.microsoft.com/office/powerpoint/2010/main" val="3749324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5626B-560C-9B41-AC73-5BE3786838D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C65AD96-2416-8442-B421-54148F58073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D359DF-C6A9-504F-88C3-F773713DC411}"/>
              </a:ext>
            </a:extLst>
          </p:cNvPr>
          <p:cNvSpPr>
            <a:spLocks noGrp="1"/>
          </p:cNvSpPr>
          <p:nvPr>
            <p:ph type="dt" sz="half" idx="10"/>
          </p:nvPr>
        </p:nvSpPr>
        <p:spPr/>
        <p:txBody>
          <a:bodyPr/>
          <a:lstStyle/>
          <a:p>
            <a:fld id="{9AE74011-12F5-2D4E-A2C1-09B05AAE325C}" type="datetimeFigureOut">
              <a:rPr lang="en-US" smtClean="0"/>
              <a:t>7/20/20</a:t>
            </a:fld>
            <a:endParaRPr lang="en-US"/>
          </a:p>
        </p:txBody>
      </p:sp>
      <p:sp>
        <p:nvSpPr>
          <p:cNvPr id="5" name="Footer Placeholder 4">
            <a:extLst>
              <a:ext uri="{FF2B5EF4-FFF2-40B4-BE49-F238E27FC236}">
                <a16:creationId xmlns:a16="http://schemas.microsoft.com/office/drawing/2014/main" id="{844371BE-66B5-644A-BBD7-2EB555CADA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A37EB4-5DE0-894A-AB7C-A9BED055089F}"/>
              </a:ext>
            </a:extLst>
          </p:cNvPr>
          <p:cNvSpPr>
            <a:spLocks noGrp="1"/>
          </p:cNvSpPr>
          <p:nvPr>
            <p:ph type="sldNum" sz="quarter" idx="12"/>
          </p:nvPr>
        </p:nvSpPr>
        <p:spPr/>
        <p:txBody>
          <a:bodyPr/>
          <a:lstStyle/>
          <a:p>
            <a:fld id="{C9951EAA-8B69-CD49-BAF8-CB10EA4D4D23}" type="slidenum">
              <a:rPr lang="en-US" smtClean="0"/>
              <a:t>‹#›</a:t>
            </a:fld>
            <a:endParaRPr lang="en-US"/>
          </a:p>
        </p:txBody>
      </p:sp>
    </p:spTree>
    <p:extLst>
      <p:ext uri="{BB962C8B-B14F-4D97-AF65-F5344CB8AC3E}">
        <p14:creationId xmlns:p14="http://schemas.microsoft.com/office/powerpoint/2010/main" val="1130296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5AF7-48A7-7E4E-873C-039D41D5C7C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BC6E459-D371-E84E-ADFA-A731DC1109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6E841C6-DCF3-AE47-8EFF-BD5A8D79518A}"/>
              </a:ext>
            </a:extLst>
          </p:cNvPr>
          <p:cNvSpPr>
            <a:spLocks noGrp="1"/>
          </p:cNvSpPr>
          <p:nvPr>
            <p:ph type="dt" sz="half" idx="10"/>
          </p:nvPr>
        </p:nvSpPr>
        <p:spPr/>
        <p:txBody>
          <a:bodyPr/>
          <a:lstStyle/>
          <a:p>
            <a:fld id="{9AE74011-12F5-2D4E-A2C1-09B05AAE325C}" type="datetimeFigureOut">
              <a:rPr lang="en-US" smtClean="0"/>
              <a:t>7/20/20</a:t>
            </a:fld>
            <a:endParaRPr lang="en-US"/>
          </a:p>
        </p:txBody>
      </p:sp>
      <p:sp>
        <p:nvSpPr>
          <p:cNvPr id="5" name="Footer Placeholder 4">
            <a:extLst>
              <a:ext uri="{FF2B5EF4-FFF2-40B4-BE49-F238E27FC236}">
                <a16:creationId xmlns:a16="http://schemas.microsoft.com/office/drawing/2014/main" id="{78FF2E7D-A31F-304D-9B20-5C79DB2F41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1F598-2A20-914B-870E-A6A591E66A8C}"/>
              </a:ext>
            </a:extLst>
          </p:cNvPr>
          <p:cNvSpPr>
            <a:spLocks noGrp="1"/>
          </p:cNvSpPr>
          <p:nvPr>
            <p:ph type="sldNum" sz="quarter" idx="12"/>
          </p:nvPr>
        </p:nvSpPr>
        <p:spPr/>
        <p:txBody>
          <a:bodyPr/>
          <a:lstStyle/>
          <a:p>
            <a:fld id="{C9951EAA-8B69-CD49-BAF8-CB10EA4D4D23}" type="slidenum">
              <a:rPr lang="en-US" smtClean="0"/>
              <a:t>‹#›</a:t>
            </a:fld>
            <a:endParaRPr lang="en-US"/>
          </a:p>
        </p:txBody>
      </p:sp>
    </p:spTree>
    <p:extLst>
      <p:ext uri="{BB962C8B-B14F-4D97-AF65-F5344CB8AC3E}">
        <p14:creationId xmlns:p14="http://schemas.microsoft.com/office/powerpoint/2010/main" val="2054156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F2A90-BF8A-F34C-9782-6F542E90E7C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71A457-93CE-5C47-A9FC-3335A099857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65AD4CD-E3FE-4541-904A-91BF2CF9C06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78A3589-9AFB-1242-876B-7EC5492FF7D7}"/>
              </a:ext>
            </a:extLst>
          </p:cNvPr>
          <p:cNvSpPr>
            <a:spLocks noGrp="1"/>
          </p:cNvSpPr>
          <p:nvPr>
            <p:ph type="dt" sz="half" idx="10"/>
          </p:nvPr>
        </p:nvSpPr>
        <p:spPr/>
        <p:txBody>
          <a:bodyPr/>
          <a:lstStyle/>
          <a:p>
            <a:fld id="{9AE74011-12F5-2D4E-A2C1-09B05AAE325C}" type="datetimeFigureOut">
              <a:rPr lang="en-US" smtClean="0"/>
              <a:t>7/20/20</a:t>
            </a:fld>
            <a:endParaRPr lang="en-US"/>
          </a:p>
        </p:txBody>
      </p:sp>
      <p:sp>
        <p:nvSpPr>
          <p:cNvPr id="6" name="Footer Placeholder 5">
            <a:extLst>
              <a:ext uri="{FF2B5EF4-FFF2-40B4-BE49-F238E27FC236}">
                <a16:creationId xmlns:a16="http://schemas.microsoft.com/office/drawing/2014/main" id="{D1D734D0-23FF-B441-86F0-6722AB8121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1B9F6-FB49-1B4B-AB0A-57D41411E9FD}"/>
              </a:ext>
            </a:extLst>
          </p:cNvPr>
          <p:cNvSpPr>
            <a:spLocks noGrp="1"/>
          </p:cNvSpPr>
          <p:nvPr>
            <p:ph type="sldNum" sz="quarter" idx="12"/>
          </p:nvPr>
        </p:nvSpPr>
        <p:spPr/>
        <p:txBody>
          <a:bodyPr/>
          <a:lstStyle/>
          <a:p>
            <a:fld id="{C9951EAA-8B69-CD49-BAF8-CB10EA4D4D23}" type="slidenum">
              <a:rPr lang="en-US" smtClean="0"/>
              <a:t>‹#›</a:t>
            </a:fld>
            <a:endParaRPr lang="en-US"/>
          </a:p>
        </p:txBody>
      </p:sp>
    </p:spTree>
    <p:extLst>
      <p:ext uri="{BB962C8B-B14F-4D97-AF65-F5344CB8AC3E}">
        <p14:creationId xmlns:p14="http://schemas.microsoft.com/office/powerpoint/2010/main" val="34881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25E69-398C-144D-BAAE-421991FA1B5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B67D9F2-8548-BB4A-BE5D-18E584E0A4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CE5E0A6-DFE9-A748-BAA0-24291F87029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A7742D5-6D63-5B41-AD70-DAC952FB51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89EAE53-4009-484C-AEA7-80613E7BDCB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2848A6F-5D82-EC46-8634-A728F661E753}"/>
              </a:ext>
            </a:extLst>
          </p:cNvPr>
          <p:cNvSpPr>
            <a:spLocks noGrp="1"/>
          </p:cNvSpPr>
          <p:nvPr>
            <p:ph type="dt" sz="half" idx="10"/>
          </p:nvPr>
        </p:nvSpPr>
        <p:spPr/>
        <p:txBody>
          <a:bodyPr/>
          <a:lstStyle/>
          <a:p>
            <a:fld id="{9AE74011-12F5-2D4E-A2C1-09B05AAE325C}" type="datetimeFigureOut">
              <a:rPr lang="en-US" smtClean="0"/>
              <a:t>7/20/20</a:t>
            </a:fld>
            <a:endParaRPr lang="en-US"/>
          </a:p>
        </p:txBody>
      </p:sp>
      <p:sp>
        <p:nvSpPr>
          <p:cNvPr id="8" name="Footer Placeholder 7">
            <a:extLst>
              <a:ext uri="{FF2B5EF4-FFF2-40B4-BE49-F238E27FC236}">
                <a16:creationId xmlns:a16="http://schemas.microsoft.com/office/drawing/2014/main" id="{4CCCB70E-9DD2-F845-AA61-9869AB57BD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86E8EB-97FA-C44D-A88A-A0ACAB9EE3BA}"/>
              </a:ext>
            </a:extLst>
          </p:cNvPr>
          <p:cNvSpPr>
            <a:spLocks noGrp="1"/>
          </p:cNvSpPr>
          <p:nvPr>
            <p:ph type="sldNum" sz="quarter" idx="12"/>
          </p:nvPr>
        </p:nvSpPr>
        <p:spPr/>
        <p:txBody>
          <a:bodyPr/>
          <a:lstStyle/>
          <a:p>
            <a:fld id="{C9951EAA-8B69-CD49-BAF8-CB10EA4D4D23}" type="slidenum">
              <a:rPr lang="en-US" smtClean="0"/>
              <a:t>‹#›</a:t>
            </a:fld>
            <a:endParaRPr lang="en-US"/>
          </a:p>
        </p:txBody>
      </p:sp>
    </p:spTree>
    <p:extLst>
      <p:ext uri="{BB962C8B-B14F-4D97-AF65-F5344CB8AC3E}">
        <p14:creationId xmlns:p14="http://schemas.microsoft.com/office/powerpoint/2010/main" val="1758235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21546-27C7-3E40-86A0-7DC03C4320A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7D7B76E-721E-154E-B870-7881035DE00E}"/>
              </a:ext>
            </a:extLst>
          </p:cNvPr>
          <p:cNvSpPr>
            <a:spLocks noGrp="1"/>
          </p:cNvSpPr>
          <p:nvPr>
            <p:ph type="dt" sz="half" idx="10"/>
          </p:nvPr>
        </p:nvSpPr>
        <p:spPr/>
        <p:txBody>
          <a:bodyPr/>
          <a:lstStyle/>
          <a:p>
            <a:fld id="{9AE74011-12F5-2D4E-A2C1-09B05AAE325C}" type="datetimeFigureOut">
              <a:rPr lang="en-US" smtClean="0"/>
              <a:t>7/20/20</a:t>
            </a:fld>
            <a:endParaRPr lang="en-US"/>
          </a:p>
        </p:txBody>
      </p:sp>
      <p:sp>
        <p:nvSpPr>
          <p:cNvPr id="4" name="Footer Placeholder 3">
            <a:extLst>
              <a:ext uri="{FF2B5EF4-FFF2-40B4-BE49-F238E27FC236}">
                <a16:creationId xmlns:a16="http://schemas.microsoft.com/office/drawing/2014/main" id="{E047AA3D-E19A-FB49-8172-8BA34624CC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7A8DBF-6689-A34F-AB35-25B9C4E7FB6A}"/>
              </a:ext>
            </a:extLst>
          </p:cNvPr>
          <p:cNvSpPr>
            <a:spLocks noGrp="1"/>
          </p:cNvSpPr>
          <p:nvPr>
            <p:ph type="sldNum" sz="quarter" idx="12"/>
          </p:nvPr>
        </p:nvSpPr>
        <p:spPr/>
        <p:txBody>
          <a:bodyPr/>
          <a:lstStyle/>
          <a:p>
            <a:fld id="{C9951EAA-8B69-CD49-BAF8-CB10EA4D4D23}" type="slidenum">
              <a:rPr lang="en-US" smtClean="0"/>
              <a:t>‹#›</a:t>
            </a:fld>
            <a:endParaRPr lang="en-US"/>
          </a:p>
        </p:txBody>
      </p:sp>
    </p:spTree>
    <p:extLst>
      <p:ext uri="{BB962C8B-B14F-4D97-AF65-F5344CB8AC3E}">
        <p14:creationId xmlns:p14="http://schemas.microsoft.com/office/powerpoint/2010/main" val="3361788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4907B9-B19D-FD4C-8F68-98CF9C5A0ECF}"/>
              </a:ext>
            </a:extLst>
          </p:cNvPr>
          <p:cNvSpPr>
            <a:spLocks noGrp="1"/>
          </p:cNvSpPr>
          <p:nvPr>
            <p:ph type="dt" sz="half" idx="10"/>
          </p:nvPr>
        </p:nvSpPr>
        <p:spPr/>
        <p:txBody>
          <a:bodyPr/>
          <a:lstStyle/>
          <a:p>
            <a:fld id="{9AE74011-12F5-2D4E-A2C1-09B05AAE325C}" type="datetimeFigureOut">
              <a:rPr lang="en-US" smtClean="0"/>
              <a:t>7/20/20</a:t>
            </a:fld>
            <a:endParaRPr lang="en-US"/>
          </a:p>
        </p:txBody>
      </p:sp>
      <p:sp>
        <p:nvSpPr>
          <p:cNvPr id="3" name="Footer Placeholder 2">
            <a:extLst>
              <a:ext uri="{FF2B5EF4-FFF2-40B4-BE49-F238E27FC236}">
                <a16:creationId xmlns:a16="http://schemas.microsoft.com/office/drawing/2014/main" id="{A33229FF-EABF-944C-8E47-68B5D61E38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97E3F7-12D6-0A4A-9EB3-C18AFA110997}"/>
              </a:ext>
            </a:extLst>
          </p:cNvPr>
          <p:cNvSpPr>
            <a:spLocks noGrp="1"/>
          </p:cNvSpPr>
          <p:nvPr>
            <p:ph type="sldNum" sz="quarter" idx="12"/>
          </p:nvPr>
        </p:nvSpPr>
        <p:spPr/>
        <p:txBody>
          <a:bodyPr/>
          <a:lstStyle/>
          <a:p>
            <a:fld id="{C9951EAA-8B69-CD49-BAF8-CB10EA4D4D23}" type="slidenum">
              <a:rPr lang="en-US" smtClean="0"/>
              <a:t>‹#›</a:t>
            </a:fld>
            <a:endParaRPr lang="en-US"/>
          </a:p>
        </p:txBody>
      </p:sp>
    </p:spTree>
    <p:extLst>
      <p:ext uri="{BB962C8B-B14F-4D97-AF65-F5344CB8AC3E}">
        <p14:creationId xmlns:p14="http://schemas.microsoft.com/office/powerpoint/2010/main" val="2403783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774CE-7C3A-AA41-BBA0-EBD5F6BB2B0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17079DD-0E84-5A42-8623-34FAEF66FE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D9AE0D0-180B-BA4C-944F-F38B60435C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58D795C-43D5-D141-A967-A014BF7CAFA9}"/>
              </a:ext>
            </a:extLst>
          </p:cNvPr>
          <p:cNvSpPr>
            <a:spLocks noGrp="1"/>
          </p:cNvSpPr>
          <p:nvPr>
            <p:ph type="dt" sz="half" idx="10"/>
          </p:nvPr>
        </p:nvSpPr>
        <p:spPr/>
        <p:txBody>
          <a:bodyPr/>
          <a:lstStyle/>
          <a:p>
            <a:fld id="{9AE74011-12F5-2D4E-A2C1-09B05AAE325C}" type="datetimeFigureOut">
              <a:rPr lang="en-US" smtClean="0"/>
              <a:t>7/20/20</a:t>
            </a:fld>
            <a:endParaRPr lang="en-US"/>
          </a:p>
        </p:txBody>
      </p:sp>
      <p:sp>
        <p:nvSpPr>
          <p:cNvPr id="6" name="Footer Placeholder 5">
            <a:extLst>
              <a:ext uri="{FF2B5EF4-FFF2-40B4-BE49-F238E27FC236}">
                <a16:creationId xmlns:a16="http://schemas.microsoft.com/office/drawing/2014/main" id="{693853C0-D092-C04A-81EA-20FA47B088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1E7B1E-C9C3-7248-91BD-0B59EEC1853B}"/>
              </a:ext>
            </a:extLst>
          </p:cNvPr>
          <p:cNvSpPr>
            <a:spLocks noGrp="1"/>
          </p:cNvSpPr>
          <p:nvPr>
            <p:ph type="sldNum" sz="quarter" idx="12"/>
          </p:nvPr>
        </p:nvSpPr>
        <p:spPr/>
        <p:txBody>
          <a:bodyPr/>
          <a:lstStyle/>
          <a:p>
            <a:fld id="{C9951EAA-8B69-CD49-BAF8-CB10EA4D4D23}" type="slidenum">
              <a:rPr lang="en-US" smtClean="0"/>
              <a:t>‹#›</a:t>
            </a:fld>
            <a:endParaRPr lang="en-US"/>
          </a:p>
        </p:txBody>
      </p:sp>
    </p:spTree>
    <p:extLst>
      <p:ext uri="{BB962C8B-B14F-4D97-AF65-F5344CB8AC3E}">
        <p14:creationId xmlns:p14="http://schemas.microsoft.com/office/powerpoint/2010/main" val="1831862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B724-4D8C-8940-B8A3-1CD48E780EA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C03CEC7-80CD-5845-9BD4-3FB5766BB9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80FF52-A14A-C744-ABB5-64CC6174A9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83FEB7B-CA82-CC44-B146-D01E23F1F3BD}"/>
              </a:ext>
            </a:extLst>
          </p:cNvPr>
          <p:cNvSpPr>
            <a:spLocks noGrp="1"/>
          </p:cNvSpPr>
          <p:nvPr>
            <p:ph type="dt" sz="half" idx="10"/>
          </p:nvPr>
        </p:nvSpPr>
        <p:spPr/>
        <p:txBody>
          <a:bodyPr/>
          <a:lstStyle/>
          <a:p>
            <a:fld id="{9AE74011-12F5-2D4E-A2C1-09B05AAE325C}" type="datetimeFigureOut">
              <a:rPr lang="en-US" smtClean="0"/>
              <a:t>7/20/20</a:t>
            </a:fld>
            <a:endParaRPr lang="en-US"/>
          </a:p>
        </p:txBody>
      </p:sp>
      <p:sp>
        <p:nvSpPr>
          <p:cNvPr id="6" name="Footer Placeholder 5">
            <a:extLst>
              <a:ext uri="{FF2B5EF4-FFF2-40B4-BE49-F238E27FC236}">
                <a16:creationId xmlns:a16="http://schemas.microsoft.com/office/drawing/2014/main" id="{E2E2F3DD-A4B6-FB47-96DC-50072BBDA4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3AED7E-70F0-5B41-827A-0EAB1C14F9BC}"/>
              </a:ext>
            </a:extLst>
          </p:cNvPr>
          <p:cNvSpPr>
            <a:spLocks noGrp="1"/>
          </p:cNvSpPr>
          <p:nvPr>
            <p:ph type="sldNum" sz="quarter" idx="12"/>
          </p:nvPr>
        </p:nvSpPr>
        <p:spPr/>
        <p:txBody>
          <a:bodyPr/>
          <a:lstStyle/>
          <a:p>
            <a:fld id="{C9951EAA-8B69-CD49-BAF8-CB10EA4D4D23}" type="slidenum">
              <a:rPr lang="en-US" smtClean="0"/>
              <a:t>‹#›</a:t>
            </a:fld>
            <a:endParaRPr lang="en-US"/>
          </a:p>
        </p:txBody>
      </p:sp>
    </p:spTree>
    <p:extLst>
      <p:ext uri="{BB962C8B-B14F-4D97-AF65-F5344CB8AC3E}">
        <p14:creationId xmlns:p14="http://schemas.microsoft.com/office/powerpoint/2010/main" val="1326640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5564CE-A233-CC45-B8A4-85F8C73CC8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9C4C331-96C7-304B-A0C0-A48B834F98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82A85F5-7012-4E47-A3E5-4FE91B4CC0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74011-12F5-2D4E-A2C1-09B05AAE325C}" type="datetimeFigureOut">
              <a:rPr lang="en-US" smtClean="0"/>
              <a:t>7/20/20</a:t>
            </a:fld>
            <a:endParaRPr lang="en-US"/>
          </a:p>
        </p:txBody>
      </p:sp>
      <p:sp>
        <p:nvSpPr>
          <p:cNvPr id="5" name="Footer Placeholder 4">
            <a:extLst>
              <a:ext uri="{FF2B5EF4-FFF2-40B4-BE49-F238E27FC236}">
                <a16:creationId xmlns:a16="http://schemas.microsoft.com/office/drawing/2014/main" id="{CE8BF32F-5782-504A-9C25-488892BCB7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88A255-F781-5B4F-BEA3-833684DAF7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951EAA-8B69-CD49-BAF8-CB10EA4D4D23}" type="slidenum">
              <a:rPr lang="en-US" smtClean="0"/>
              <a:t>‹#›</a:t>
            </a:fld>
            <a:endParaRPr lang="en-US"/>
          </a:p>
        </p:txBody>
      </p:sp>
    </p:spTree>
    <p:extLst>
      <p:ext uri="{BB962C8B-B14F-4D97-AF65-F5344CB8AC3E}">
        <p14:creationId xmlns:p14="http://schemas.microsoft.com/office/powerpoint/2010/main" val="2282082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eresfarm.co.nz/improvinglambgrowth.htm#Surviva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beeflambnz.com/knowledge-hub/PDF/lactation-lamb-growth-and-lamb-weaning-decis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armersweekly.co.nz/" TargetMode="External"/><Relationship Id="rId2" Type="http://schemas.openxmlformats.org/officeDocument/2006/relationships/hyperlink" Target="https://www.molatek.co.za/flush-feeding-in-ew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reate.extension.org/NODE/94588" TargetMode="External"/><Relationship Id="rId2" Type="http://schemas.openxmlformats.org/officeDocument/2006/relationships/image" Target="../media/image3.tif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sheep.extension.org/body-condition-sco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sheep standing on top of a lush green field&#10;&#10;Description automatically generated">
            <a:extLst>
              <a:ext uri="{FF2B5EF4-FFF2-40B4-BE49-F238E27FC236}">
                <a16:creationId xmlns:a16="http://schemas.microsoft.com/office/drawing/2014/main" id="{ACA9DE28-2708-B949-B0AB-04E4CF493461}"/>
              </a:ext>
            </a:extLst>
          </p:cNvPr>
          <p:cNvPicPr>
            <a:picLocks noChangeAspect="1"/>
          </p:cNvPicPr>
          <p:nvPr/>
        </p:nvPicPr>
        <p:blipFill>
          <a:blip r:embed="rId2">
            <a:alphaModFix amt="77000"/>
          </a:blip>
          <a:stretch>
            <a:fillRect/>
          </a:stretch>
        </p:blipFill>
        <p:spPr>
          <a:xfrm>
            <a:off x="949327" y="1120497"/>
            <a:ext cx="10526711" cy="4986337"/>
          </a:xfrm>
          <a:prstGeom prst="rect">
            <a:avLst/>
          </a:prstGeom>
        </p:spPr>
      </p:pic>
      <p:sp>
        <p:nvSpPr>
          <p:cNvPr id="2" name="Title 1">
            <a:extLst>
              <a:ext uri="{FF2B5EF4-FFF2-40B4-BE49-F238E27FC236}">
                <a16:creationId xmlns:a16="http://schemas.microsoft.com/office/drawing/2014/main" id="{0BFEAC27-00B2-4443-83F9-E70C804E1F9B}"/>
              </a:ext>
            </a:extLst>
          </p:cNvPr>
          <p:cNvSpPr>
            <a:spLocks noGrp="1"/>
          </p:cNvSpPr>
          <p:nvPr>
            <p:ph type="ctrTitle"/>
          </p:nvPr>
        </p:nvSpPr>
        <p:spPr>
          <a:xfrm>
            <a:off x="1524000" y="2103670"/>
            <a:ext cx="9144000" cy="2387600"/>
          </a:xfrm>
        </p:spPr>
        <p:txBody>
          <a:bodyPr/>
          <a:lstStyle/>
          <a:p>
            <a:r>
              <a:rPr lang="en-US" dirty="0"/>
              <a:t>Nutrition and Profitability in Lamb Production</a:t>
            </a:r>
          </a:p>
        </p:txBody>
      </p:sp>
      <p:sp>
        <p:nvSpPr>
          <p:cNvPr id="3" name="Rectangle 2">
            <a:extLst>
              <a:ext uri="{FF2B5EF4-FFF2-40B4-BE49-F238E27FC236}">
                <a16:creationId xmlns:a16="http://schemas.microsoft.com/office/drawing/2014/main" id="{FCFD0383-714C-A449-BB70-3B94D9DB1A69}"/>
              </a:ext>
            </a:extLst>
          </p:cNvPr>
          <p:cNvSpPr/>
          <p:nvPr/>
        </p:nvSpPr>
        <p:spPr>
          <a:xfrm>
            <a:off x="5484294" y="3244334"/>
            <a:ext cx="1223412" cy="369332"/>
          </a:xfrm>
          <a:prstGeom prst="rect">
            <a:avLst/>
          </a:prstGeom>
        </p:spPr>
        <p:txBody>
          <a:bodyPr wrap="none">
            <a:spAutoFit/>
          </a:bodyPr>
          <a:lstStyle/>
          <a:p>
            <a:r>
              <a:rPr lang="en-NZ" dirty="0">
                <a:latin typeface="ArialMT"/>
              </a:rPr>
              <a:t>40239 - 1 </a:t>
            </a:r>
            <a:endParaRPr lang="en-NZ" dirty="0"/>
          </a:p>
        </p:txBody>
      </p:sp>
    </p:spTree>
    <p:extLst>
      <p:ext uri="{BB962C8B-B14F-4D97-AF65-F5344CB8AC3E}">
        <p14:creationId xmlns:p14="http://schemas.microsoft.com/office/powerpoint/2010/main" val="1526454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7002D-D249-7E4E-BCC9-F4597DE559B5}"/>
              </a:ext>
            </a:extLst>
          </p:cNvPr>
          <p:cNvSpPr>
            <a:spLocks noGrp="1"/>
          </p:cNvSpPr>
          <p:nvPr>
            <p:ph idx="1"/>
          </p:nvPr>
        </p:nvSpPr>
        <p:spPr>
          <a:xfrm>
            <a:off x="838200" y="574431"/>
            <a:ext cx="10515600" cy="5602532"/>
          </a:xfrm>
        </p:spPr>
        <p:txBody>
          <a:bodyPr/>
          <a:lstStyle/>
          <a:p>
            <a:pPr marL="0" indent="0">
              <a:buNone/>
            </a:pPr>
            <a:r>
              <a:rPr lang="en-US" dirty="0"/>
              <a:t>So what does this mean, as far as profitability is concerned</a:t>
            </a:r>
          </a:p>
          <a:p>
            <a:pPr marL="0" indent="0">
              <a:buNone/>
            </a:pPr>
            <a:endParaRPr lang="en-US" dirty="0"/>
          </a:p>
        </p:txBody>
      </p:sp>
      <p:graphicFrame>
        <p:nvGraphicFramePr>
          <p:cNvPr id="4" name="Table 3">
            <a:extLst>
              <a:ext uri="{FF2B5EF4-FFF2-40B4-BE49-F238E27FC236}">
                <a16:creationId xmlns:a16="http://schemas.microsoft.com/office/drawing/2014/main" id="{270F2093-FC34-C64E-8EA6-71A817D4A85F}"/>
              </a:ext>
            </a:extLst>
          </p:cNvPr>
          <p:cNvGraphicFramePr>
            <a:graphicFrameLocks noGrp="1"/>
          </p:cNvGraphicFramePr>
          <p:nvPr>
            <p:extLst>
              <p:ext uri="{D42A27DB-BD31-4B8C-83A1-F6EECF244321}">
                <p14:modId xmlns:p14="http://schemas.microsoft.com/office/powerpoint/2010/main" val="2659680371"/>
              </p:ext>
            </p:extLst>
          </p:nvPr>
        </p:nvGraphicFramePr>
        <p:xfrm>
          <a:off x="738555" y="1019137"/>
          <a:ext cx="9015045" cy="1173480"/>
        </p:xfrm>
        <a:graphic>
          <a:graphicData uri="http://schemas.openxmlformats.org/drawingml/2006/table">
            <a:tbl>
              <a:tblPr/>
              <a:tblGrid>
                <a:gridCol w="1803009">
                  <a:extLst>
                    <a:ext uri="{9D8B030D-6E8A-4147-A177-3AD203B41FA5}">
                      <a16:colId xmlns:a16="http://schemas.microsoft.com/office/drawing/2014/main" val="4197943976"/>
                    </a:ext>
                  </a:extLst>
                </a:gridCol>
                <a:gridCol w="1803009">
                  <a:extLst>
                    <a:ext uri="{9D8B030D-6E8A-4147-A177-3AD203B41FA5}">
                      <a16:colId xmlns:a16="http://schemas.microsoft.com/office/drawing/2014/main" val="4039745923"/>
                    </a:ext>
                  </a:extLst>
                </a:gridCol>
                <a:gridCol w="1803009">
                  <a:extLst>
                    <a:ext uri="{9D8B030D-6E8A-4147-A177-3AD203B41FA5}">
                      <a16:colId xmlns:a16="http://schemas.microsoft.com/office/drawing/2014/main" val="1784885529"/>
                    </a:ext>
                  </a:extLst>
                </a:gridCol>
                <a:gridCol w="1803009">
                  <a:extLst>
                    <a:ext uri="{9D8B030D-6E8A-4147-A177-3AD203B41FA5}">
                      <a16:colId xmlns:a16="http://schemas.microsoft.com/office/drawing/2014/main" val="760545141"/>
                    </a:ext>
                  </a:extLst>
                </a:gridCol>
                <a:gridCol w="1803009">
                  <a:extLst>
                    <a:ext uri="{9D8B030D-6E8A-4147-A177-3AD203B41FA5}">
                      <a16:colId xmlns:a16="http://schemas.microsoft.com/office/drawing/2014/main" val="3128995187"/>
                    </a:ext>
                  </a:extLst>
                </a:gridCol>
              </a:tblGrid>
              <a:tr h="475170">
                <a:tc>
                  <a:txBody>
                    <a:bodyPr/>
                    <a:lstStyle/>
                    <a:p>
                      <a:pPr marL="127000" marR="127000"/>
                      <a:r>
                        <a:rPr lang="en-NZ">
                          <a:solidFill>
                            <a:schemeClr val="tx1"/>
                          </a:solidFill>
                          <a:effectLst/>
                          <a:latin typeface="Verdana" panose="020B0604030504040204" pitchFamily="34" charset="0"/>
                        </a:rPr>
                        <a:t>Scanning percentage:</a:t>
                      </a:r>
                    </a:p>
                  </a:txBody>
                  <a:tcPr marL="19050" marR="19050" marT="19050" marB="19050" anchor="ctr">
                    <a:lnL>
                      <a:noFill/>
                    </a:lnL>
                    <a:lnR>
                      <a:noFill/>
                    </a:lnR>
                    <a:lnT>
                      <a:noFill/>
                    </a:lnT>
                    <a:lnB>
                      <a:noFill/>
                    </a:lnB>
                  </a:tcPr>
                </a:tc>
                <a:tc>
                  <a:txBody>
                    <a:bodyPr/>
                    <a:lstStyle/>
                    <a:p>
                      <a:pPr marL="127000" marR="127000"/>
                      <a:r>
                        <a:rPr lang="en-NZ">
                          <a:solidFill>
                            <a:schemeClr val="tx1"/>
                          </a:solidFill>
                          <a:effectLst/>
                          <a:latin typeface="Verdana" panose="020B0604030504040204" pitchFamily="34" charset="0"/>
                        </a:rPr>
                        <a:t>120</a:t>
                      </a:r>
                    </a:p>
                  </a:txBody>
                  <a:tcPr marL="19050" marR="19050" marT="19050" marB="19050" anchor="ctr">
                    <a:lnL>
                      <a:noFill/>
                    </a:lnL>
                    <a:lnR>
                      <a:noFill/>
                    </a:lnR>
                    <a:lnT>
                      <a:noFill/>
                    </a:lnT>
                    <a:lnB>
                      <a:noFill/>
                    </a:lnB>
                  </a:tcPr>
                </a:tc>
                <a:tc>
                  <a:txBody>
                    <a:bodyPr/>
                    <a:lstStyle/>
                    <a:p>
                      <a:pPr marL="127000" marR="127000"/>
                      <a:r>
                        <a:rPr lang="en-NZ">
                          <a:solidFill>
                            <a:schemeClr val="tx1"/>
                          </a:solidFill>
                          <a:effectLst/>
                          <a:latin typeface="Verdana" panose="020B0604030504040204" pitchFamily="34" charset="0"/>
                        </a:rPr>
                        <a:t>140</a:t>
                      </a:r>
                    </a:p>
                  </a:txBody>
                  <a:tcPr marL="19050" marR="19050" marT="19050" marB="19050" anchor="ctr">
                    <a:lnL>
                      <a:noFill/>
                    </a:lnL>
                    <a:lnR>
                      <a:noFill/>
                    </a:lnR>
                    <a:lnT>
                      <a:noFill/>
                    </a:lnT>
                    <a:lnB>
                      <a:noFill/>
                    </a:lnB>
                  </a:tcPr>
                </a:tc>
                <a:tc>
                  <a:txBody>
                    <a:bodyPr/>
                    <a:lstStyle/>
                    <a:p>
                      <a:pPr marL="127000" marR="127000"/>
                      <a:r>
                        <a:rPr lang="en-NZ">
                          <a:solidFill>
                            <a:schemeClr val="tx1"/>
                          </a:solidFill>
                          <a:effectLst/>
                          <a:latin typeface="Verdana" panose="020B0604030504040204" pitchFamily="34" charset="0"/>
                        </a:rPr>
                        <a:t>160</a:t>
                      </a:r>
                    </a:p>
                  </a:txBody>
                  <a:tcPr marL="19050" marR="19050" marT="19050" marB="19050" anchor="ctr">
                    <a:lnL>
                      <a:noFill/>
                    </a:lnL>
                    <a:lnR>
                      <a:noFill/>
                    </a:lnR>
                    <a:lnT>
                      <a:noFill/>
                    </a:lnT>
                    <a:lnB>
                      <a:noFill/>
                    </a:lnB>
                  </a:tcPr>
                </a:tc>
                <a:tc>
                  <a:txBody>
                    <a:bodyPr/>
                    <a:lstStyle/>
                    <a:p>
                      <a:pPr marL="127000" marR="127000"/>
                      <a:r>
                        <a:rPr lang="en-NZ">
                          <a:solidFill>
                            <a:schemeClr val="tx1"/>
                          </a:solidFill>
                          <a:effectLst/>
                          <a:latin typeface="Verdana" panose="020B0604030504040204" pitchFamily="34" charset="0"/>
                        </a:rPr>
                        <a:t>180</a:t>
                      </a:r>
                    </a:p>
                  </a:txBody>
                  <a:tcPr marL="19050" marR="19050" marT="19050" marB="19050" anchor="ctr">
                    <a:lnL>
                      <a:noFill/>
                    </a:lnL>
                    <a:lnR>
                      <a:noFill/>
                    </a:lnR>
                    <a:lnT>
                      <a:noFill/>
                    </a:lnT>
                    <a:lnB>
                      <a:noFill/>
                    </a:lnB>
                  </a:tcPr>
                </a:tc>
                <a:extLst>
                  <a:ext uri="{0D108BD9-81ED-4DB2-BD59-A6C34878D82A}">
                    <a16:rowId xmlns:a16="http://schemas.microsoft.com/office/drawing/2014/main" val="956172604"/>
                  </a:ext>
                </a:extLst>
              </a:tr>
              <a:tr h="475170">
                <a:tc>
                  <a:txBody>
                    <a:bodyPr/>
                    <a:lstStyle/>
                    <a:p>
                      <a:pPr marL="127000" marR="127000"/>
                      <a:r>
                        <a:rPr lang="en-NZ">
                          <a:solidFill>
                            <a:schemeClr val="tx1"/>
                          </a:solidFill>
                          <a:effectLst/>
                          <a:latin typeface="Verdana" panose="020B0604030504040204" pitchFamily="34" charset="0"/>
                        </a:rPr>
                        <a:t>% lamb loss:</a:t>
                      </a:r>
                    </a:p>
                  </a:txBody>
                  <a:tcPr marL="19050" marR="19050" marT="19050" marB="19050" anchor="ctr">
                    <a:lnL>
                      <a:noFill/>
                    </a:lnL>
                    <a:lnR>
                      <a:noFill/>
                    </a:lnR>
                    <a:lnT>
                      <a:noFill/>
                    </a:lnT>
                    <a:lnB>
                      <a:noFill/>
                    </a:lnB>
                  </a:tcPr>
                </a:tc>
                <a:tc>
                  <a:txBody>
                    <a:bodyPr/>
                    <a:lstStyle/>
                    <a:p>
                      <a:pPr marL="127000" marR="127000"/>
                      <a:r>
                        <a:rPr lang="en-NZ">
                          <a:solidFill>
                            <a:schemeClr val="tx1"/>
                          </a:solidFill>
                          <a:effectLst/>
                          <a:latin typeface="Verdana" panose="020B0604030504040204" pitchFamily="34" charset="0"/>
                        </a:rPr>
                        <a:t>16</a:t>
                      </a:r>
                    </a:p>
                  </a:txBody>
                  <a:tcPr marL="19050" marR="19050" marT="19050" marB="19050" anchor="ctr">
                    <a:lnL>
                      <a:noFill/>
                    </a:lnL>
                    <a:lnR>
                      <a:noFill/>
                    </a:lnR>
                    <a:lnT>
                      <a:noFill/>
                    </a:lnT>
                    <a:lnB>
                      <a:noFill/>
                    </a:lnB>
                  </a:tcPr>
                </a:tc>
                <a:tc>
                  <a:txBody>
                    <a:bodyPr/>
                    <a:lstStyle/>
                    <a:p>
                      <a:pPr marL="127000" marR="127000"/>
                      <a:r>
                        <a:rPr lang="en-NZ" dirty="0">
                          <a:solidFill>
                            <a:schemeClr val="tx1"/>
                          </a:solidFill>
                          <a:effectLst/>
                          <a:latin typeface="Verdana" panose="020B0604030504040204" pitchFamily="34" charset="0"/>
                        </a:rPr>
                        <a:t>17</a:t>
                      </a:r>
                    </a:p>
                  </a:txBody>
                  <a:tcPr marL="19050" marR="19050" marT="19050" marB="19050" anchor="ctr">
                    <a:lnL>
                      <a:noFill/>
                    </a:lnL>
                    <a:lnR>
                      <a:noFill/>
                    </a:lnR>
                    <a:lnT>
                      <a:noFill/>
                    </a:lnT>
                    <a:lnB>
                      <a:noFill/>
                    </a:lnB>
                  </a:tcPr>
                </a:tc>
                <a:tc>
                  <a:txBody>
                    <a:bodyPr/>
                    <a:lstStyle/>
                    <a:p>
                      <a:pPr marL="127000" marR="127000"/>
                      <a:r>
                        <a:rPr lang="en-NZ">
                          <a:solidFill>
                            <a:schemeClr val="tx1"/>
                          </a:solidFill>
                          <a:effectLst/>
                          <a:latin typeface="Verdana" panose="020B0604030504040204" pitchFamily="34" charset="0"/>
                        </a:rPr>
                        <a:t>18</a:t>
                      </a:r>
                    </a:p>
                  </a:txBody>
                  <a:tcPr marL="19050" marR="19050" marT="19050" marB="19050" anchor="ctr">
                    <a:lnL>
                      <a:noFill/>
                    </a:lnL>
                    <a:lnR>
                      <a:noFill/>
                    </a:lnR>
                    <a:lnT>
                      <a:noFill/>
                    </a:lnT>
                    <a:lnB>
                      <a:noFill/>
                    </a:lnB>
                  </a:tcPr>
                </a:tc>
                <a:tc>
                  <a:txBody>
                    <a:bodyPr/>
                    <a:lstStyle/>
                    <a:p>
                      <a:pPr marL="127000" marR="127000"/>
                      <a:r>
                        <a:rPr lang="en-NZ" dirty="0">
                          <a:solidFill>
                            <a:schemeClr val="tx1"/>
                          </a:solidFill>
                          <a:effectLst/>
                          <a:latin typeface="Verdana" panose="020B0604030504040204" pitchFamily="34" charset="0"/>
                        </a:rPr>
                        <a:t>19</a:t>
                      </a:r>
                    </a:p>
                  </a:txBody>
                  <a:tcPr marL="19050" marR="19050" marT="19050" marB="19050" anchor="ctr">
                    <a:lnL>
                      <a:noFill/>
                    </a:lnL>
                    <a:lnR>
                      <a:noFill/>
                    </a:lnR>
                    <a:lnT>
                      <a:noFill/>
                    </a:lnT>
                    <a:lnB>
                      <a:noFill/>
                    </a:lnB>
                  </a:tcPr>
                </a:tc>
                <a:extLst>
                  <a:ext uri="{0D108BD9-81ED-4DB2-BD59-A6C34878D82A}">
                    <a16:rowId xmlns:a16="http://schemas.microsoft.com/office/drawing/2014/main" val="604855454"/>
                  </a:ext>
                </a:extLst>
              </a:tr>
            </a:tbl>
          </a:graphicData>
        </a:graphic>
      </p:graphicFrame>
      <p:sp>
        <p:nvSpPr>
          <p:cNvPr id="6" name="TextBox 5">
            <a:extLst>
              <a:ext uri="{FF2B5EF4-FFF2-40B4-BE49-F238E27FC236}">
                <a16:creationId xmlns:a16="http://schemas.microsoft.com/office/drawing/2014/main" id="{F4C149E8-6EC4-034B-A834-A276AF249E40}"/>
              </a:ext>
            </a:extLst>
          </p:cNvPr>
          <p:cNvSpPr txBox="1"/>
          <p:nvPr/>
        </p:nvSpPr>
        <p:spPr>
          <a:xfrm>
            <a:off x="1055077" y="2567354"/>
            <a:ext cx="9806082" cy="2031325"/>
          </a:xfrm>
          <a:prstGeom prst="rect">
            <a:avLst/>
          </a:prstGeom>
          <a:noFill/>
        </p:spPr>
        <p:txBody>
          <a:bodyPr wrap="none" rtlCol="0">
            <a:spAutoFit/>
          </a:bodyPr>
          <a:lstStyle/>
          <a:p>
            <a:r>
              <a:rPr lang="en-US" dirty="0"/>
              <a:t>Lets look at the lambing percentage of 120% , if we underfeed in the last 2 to four weeks of pregnancy </a:t>
            </a:r>
          </a:p>
          <a:p>
            <a:r>
              <a:rPr lang="en-US" dirty="0"/>
              <a:t>The lamb losses could be up to 16%</a:t>
            </a:r>
          </a:p>
          <a:p>
            <a:r>
              <a:rPr lang="en-US" dirty="0"/>
              <a:t>For a 1000 ewe flock (120% should give 1200 lambs- a loss of 16% represents 192 lambs.</a:t>
            </a:r>
          </a:p>
          <a:p>
            <a:r>
              <a:rPr lang="en-US" dirty="0">
                <a:solidFill>
                  <a:srgbClr val="FF0000"/>
                </a:solidFill>
              </a:rPr>
              <a:t>192 lambs @ $180 = $34560 loss</a:t>
            </a:r>
          </a:p>
          <a:p>
            <a:r>
              <a:rPr lang="en-US" dirty="0"/>
              <a:t>Average flock size 3750, so a potential loss of $119992 of lost income.</a:t>
            </a:r>
          </a:p>
          <a:p>
            <a:endParaRPr lang="en-US" dirty="0"/>
          </a:p>
          <a:p>
            <a:r>
              <a:rPr lang="en-US" dirty="0"/>
              <a:t>So well worth getting the feeding of our ewes right in the last month of pregnancy</a:t>
            </a:r>
          </a:p>
        </p:txBody>
      </p:sp>
      <p:sp>
        <p:nvSpPr>
          <p:cNvPr id="7" name="TextBox 6">
            <a:extLst>
              <a:ext uri="{FF2B5EF4-FFF2-40B4-BE49-F238E27FC236}">
                <a16:creationId xmlns:a16="http://schemas.microsoft.com/office/drawing/2014/main" id="{01DA6361-5641-114B-97C4-6E382336621D}"/>
              </a:ext>
            </a:extLst>
          </p:cNvPr>
          <p:cNvSpPr txBox="1"/>
          <p:nvPr/>
        </p:nvSpPr>
        <p:spPr>
          <a:xfrm>
            <a:off x="1371600" y="5205046"/>
            <a:ext cx="6388224" cy="369332"/>
          </a:xfrm>
          <a:prstGeom prst="rect">
            <a:avLst/>
          </a:prstGeom>
          <a:noFill/>
        </p:spPr>
        <p:txBody>
          <a:bodyPr wrap="none" rtlCol="0">
            <a:spAutoFit/>
          </a:bodyPr>
          <a:lstStyle/>
          <a:p>
            <a:r>
              <a:rPr lang="en-NZ" dirty="0">
                <a:hlinkClick r:id="rId2"/>
              </a:rPr>
              <a:t>https://www.ceresfarm.co.nz/improvinglambgrowth.htm#Survival</a:t>
            </a:r>
            <a:endParaRPr lang="en-US" dirty="0"/>
          </a:p>
        </p:txBody>
      </p:sp>
    </p:spTree>
    <p:extLst>
      <p:ext uri="{BB962C8B-B14F-4D97-AF65-F5344CB8AC3E}">
        <p14:creationId xmlns:p14="http://schemas.microsoft.com/office/powerpoint/2010/main" val="1671893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2F1D4-29A0-2047-A0B7-9ADC47D575DE}"/>
              </a:ext>
            </a:extLst>
          </p:cNvPr>
          <p:cNvSpPr>
            <a:spLocks noGrp="1"/>
          </p:cNvSpPr>
          <p:nvPr>
            <p:ph type="title"/>
          </p:nvPr>
        </p:nvSpPr>
        <p:spPr/>
        <p:txBody>
          <a:bodyPr>
            <a:normAutofit fontScale="90000"/>
          </a:bodyPr>
          <a:lstStyle/>
          <a:p>
            <a:br>
              <a:rPr lang="en-NZ" b="1" dirty="0"/>
            </a:br>
            <a:r>
              <a:rPr lang="en-NZ" b="1" dirty="0"/>
              <a:t>Mid- to late lactation </a:t>
            </a:r>
            <a:r>
              <a:rPr lang="en-NZ" dirty="0"/>
              <a:t>– when lambs are consuming increasing amounts of pasture</a:t>
            </a:r>
            <a:r>
              <a:rPr lang="en-NZ" dirty="0">
                <a:effectLst/>
              </a:rPr>
              <a:t> </a:t>
            </a:r>
            <a:br>
              <a:rPr lang="en-US" dirty="0"/>
            </a:br>
            <a:endParaRPr lang="en-US" dirty="0"/>
          </a:p>
        </p:txBody>
      </p:sp>
      <p:sp>
        <p:nvSpPr>
          <p:cNvPr id="3" name="Content Placeholder 2">
            <a:extLst>
              <a:ext uri="{FF2B5EF4-FFF2-40B4-BE49-F238E27FC236}">
                <a16:creationId xmlns:a16="http://schemas.microsoft.com/office/drawing/2014/main" id="{38E24758-959B-CD48-8F85-228C59DE3A4B}"/>
              </a:ext>
            </a:extLst>
          </p:cNvPr>
          <p:cNvSpPr>
            <a:spLocks noGrp="1"/>
          </p:cNvSpPr>
          <p:nvPr>
            <p:ph idx="1"/>
          </p:nvPr>
        </p:nvSpPr>
        <p:spPr/>
        <p:txBody>
          <a:bodyPr/>
          <a:lstStyle/>
          <a:p>
            <a:pPr marL="0" indent="0">
              <a:buNone/>
            </a:pPr>
            <a:r>
              <a:rPr lang="en-US" dirty="0"/>
              <a:t>The best price for your lambs is before </a:t>
            </a:r>
            <a:r>
              <a:rPr lang="en-US" dirty="0" err="1"/>
              <a:t>christmas</a:t>
            </a:r>
            <a:endParaRPr lang="en-US" dirty="0"/>
          </a:p>
        </p:txBody>
      </p:sp>
      <p:pic>
        <p:nvPicPr>
          <p:cNvPr id="5" name="Picture 4" descr="A close up of text on a white background&#10;&#10;Description automatically generated">
            <a:extLst>
              <a:ext uri="{FF2B5EF4-FFF2-40B4-BE49-F238E27FC236}">
                <a16:creationId xmlns:a16="http://schemas.microsoft.com/office/drawing/2014/main" id="{C33A2EF3-EDF2-9E49-9F80-3966FD8B9340}"/>
              </a:ext>
            </a:extLst>
          </p:cNvPr>
          <p:cNvPicPr>
            <a:picLocks noChangeAspect="1"/>
          </p:cNvPicPr>
          <p:nvPr/>
        </p:nvPicPr>
        <p:blipFill>
          <a:blip r:embed="rId2"/>
          <a:stretch>
            <a:fillRect/>
          </a:stretch>
        </p:blipFill>
        <p:spPr>
          <a:xfrm>
            <a:off x="838200" y="2334972"/>
            <a:ext cx="6687234" cy="4157903"/>
          </a:xfrm>
          <a:prstGeom prst="rect">
            <a:avLst/>
          </a:prstGeom>
        </p:spPr>
      </p:pic>
      <p:sp>
        <p:nvSpPr>
          <p:cNvPr id="6" name="TextBox 5">
            <a:extLst>
              <a:ext uri="{FF2B5EF4-FFF2-40B4-BE49-F238E27FC236}">
                <a16:creationId xmlns:a16="http://schemas.microsoft.com/office/drawing/2014/main" id="{EC6AD60A-BC7C-D645-9DB8-23FE3937E178}"/>
              </a:ext>
            </a:extLst>
          </p:cNvPr>
          <p:cNvSpPr txBox="1"/>
          <p:nvPr/>
        </p:nvSpPr>
        <p:spPr>
          <a:xfrm>
            <a:off x="8157860" y="3270738"/>
            <a:ext cx="3266728" cy="923330"/>
          </a:xfrm>
          <a:prstGeom prst="rect">
            <a:avLst/>
          </a:prstGeom>
          <a:noFill/>
        </p:spPr>
        <p:txBody>
          <a:bodyPr wrap="none" rtlCol="0">
            <a:spAutoFit/>
          </a:bodyPr>
          <a:lstStyle/>
          <a:p>
            <a:r>
              <a:rPr lang="en-NZ" b="1" dirty="0"/>
              <a:t>Early lactation: birth to 4 weeks.</a:t>
            </a:r>
          </a:p>
          <a:p>
            <a:r>
              <a:rPr lang="en-NZ" b="1" dirty="0"/>
              <a:t>Mid lactation: week 5 to 8 </a:t>
            </a:r>
          </a:p>
          <a:p>
            <a:r>
              <a:rPr lang="en-NZ" b="1" dirty="0"/>
              <a:t>Late lactation: over 8 weeks</a:t>
            </a:r>
            <a:endParaRPr lang="en-US" b="1" dirty="0"/>
          </a:p>
        </p:txBody>
      </p:sp>
    </p:spTree>
    <p:extLst>
      <p:ext uri="{BB962C8B-B14F-4D97-AF65-F5344CB8AC3E}">
        <p14:creationId xmlns:p14="http://schemas.microsoft.com/office/powerpoint/2010/main" val="738224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E00F89-E478-084E-946A-CAF7B42D808A}"/>
              </a:ext>
            </a:extLst>
          </p:cNvPr>
          <p:cNvSpPr>
            <a:spLocks noGrp="1"/>
          </p:cNvSpPr>
          <p:nvPr>
            <p:ph idx="1"/>
          </p:nvPr>
        </p:nvSpPr>
        <p:spPr>
          <a:xfrm>
            <a:off x="838200" y="304800"/>
            <a:ext cx="10515600" cy="5872163"/>
          </a:xfrm>
        </p:spPr>
        <p:txBody>
          <a:bodyPr/>
          <a:lstStyle/>
          <a:p>
            <a:pPr marL="0" indent="0">
              <a:buNone/>
            </a:pPr>
            <a:r>
              <a:rPr lang="en-US" dirty="0"/>
              <a:t>So attain this our ewes need to produce lots of milk and then post weaning our lambs need to best feeds to attain the required liveweight prior to be sent to the works.</a:t>
            </a:r>
          </a:p>
          <a:p>
            <a:pPr marL="0" indent="0">
              <a:buNone/>
            </a:pPr>
            <a:r>
              <a:rPr lang="en-US" dirty="0"/>
              <a:t>Best CW for this is 15.5 – 17.4 kg  (30 – 35 kg liveweight)</a:t>
            </a:r>
          </a:p>
          <a:p>
            <a:pPr marL="0" indent="0">
              <a:buNone/>
            </a:pPr>
            <a:r>
              <a:rPr lang="en-NZ" b="1" dirty="0"/>
              <a:t>Target growth rates for lambs </a:t>
            </a:r>
            <a:r>
              <a:rPr lang="en-NZ" sz="1800" dirty="0"/>
              <a:t>up to eight weeks of age should be greater than 250g per day If a lamb (with a 4kg birthweight) gained an average of 250g per day from birth to eight weeks (56 days) it would weigh 18kg, or 21kg if it gained at 300g per day. </a:t>
            </a:r>
          </a:p>
          <a:p>
            <a:pPr marL="0" indent="0">
              <a:buNone/>
            </a:pPr>
            <a:endParaRPr lang="en-US" sz="1800" dirty="0"/>
          </a:p>
        </p:txBody>
      </p:sp>
      <p:sp>
        <p:nvSpPr>
          <p:cNvPr id="4" name="TextBox 3">
            <a:extLst>
              <a:ext uri="{FF2B5EF4-FFF2-40B4-BE49-F238E27FC236}">
                <a16:creationId xmlns:a16="http://schemas.microsoft.com/office/drawing/2014/main" id="{38E0DDB0-155C-E146-ACC5-058523967B0C}"/>
              </a:ext>
            </a:extLst>
          </p:cNvPr>
          <p:cNvSpPr txBox="1"/>
          <p:nvPr/>
        </p:nvSpPr>
        <p:spPr>
          <a:xfrm>
            <a:off x="1078523" y="6330462"/>
            <a:ext cx="9334863" cy="369332"/>
          </a:xfrm>
          <a:prstGeom prst="rect">
            <a:avLst/>
          </a:prstGeom>
          <a:noFill/>
        </p:spPr>
        <p:txBody>
          <a:bodyPr wrap="none" rtlCol="0">
            <a:spAutoFit/>
          </a:bodyPr>
          <a:lstStyle/>
          <a:p>
            <a:r>
              <a:rPr lang="en-NZ" dirty="0">
                <a:hlinkClick r:id="rId2"/>
              </a:rPr>
              <a:t>https://beeflambnz.com/knowledge-hub/PDF/lactation-lamb-growth-and-lamb-weaning-decision</a:t>
            </a:r>
            <a:endParaRPr lang="en-US" dirty="0"/>
          </a:p>
        </p:txBody>
      </p:sp>
      <p:pic>
        <p:nvPicPr>
          <p:cNvPr id="6" name="Picture 5" descr="A screenshot of a cell phone&#10;&#10;Description automatically generated">
            <a:extLst>
              <a:ext uri="{FF2B5EF4-FFF2-40B4-BE49-F238E27FC236}">
                <a16:creationId xmlns:a16="http://schemas.microsoft.com/office/drawing/2014/main" id="{E6E09721-078D-3947-9E61-4177F123136B}"/>
              </a:ext>
            </a:extLst>
          </p:cNvPr>
          <p:cNvPicPr>
            <a:picLocks noChangeAspect="1"/>
          </p:cNvPicPr>
          <p:nvPr/>
        </p:nvPicPr>
        <p:blipFill>
          <a:blip r:embed="rId3"/>
          <a:stretch>
            <a:fillRect/>
          </a:stretch>
        </p:blipFill>
        <p:spPr>
          <a:xfrm>
            <a:off x="1957753" y="3325736"/>
            <a:ext cx="6798408" cy="2666222"/>
          </a:xfrm>
          <a:prstGeom prst="rect">
            <a:avLst/>
          </a:prstGeom>
        </p:spPr>
      </p:pic>
    </p:spTree>
    <p:extLst>
      <p:ext uri="{BB962C8B-B14F-4D97-AF65-F5344CB8AC3E}">
        <p14:creationId xmlns:p14="http://schemas.microsoft.com/office/powerpoint/2010/main" val="1154966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map&#10;&#10;Description automatically generated">
            <a:extLst>
              <a:ext uri="{FF2B5EF4-FFF2-40B4-BE49-F238E27FC236}">
                <a16:creationId xmlns:a16="http://schemas.microsoft.com/office/drawing/2014/main" id="{491B8211-0637-524A-ABBC-43CE86B58CB4}"/>
              </a:ext>
            </a:extLst>
          </p:cNvPr>
          <p:cNvPicPr>
            <a:picLocks noGrp="1" noChangeAspect="1"/>
          </p:cNvPicPr>
          <p:nvPr>
            <p:ph idx="1"/>
          </p:nvPr>
        </p:nvPicPr>
        <p:blipFill>
          <a:blip r:embed="rId2"/>
          <a:stretch>
            <a:fillRect/>
          </a:stretch>
        </p:blipFill>
        <p:spPr>
          <a:xfrm>
            <a:off x="1137138" y="661194"/>
            <a:ext cx="8800612" cy="5359400"/>
          </a:xfrm>
        </p:spPr>
      </p:pic>
      <p:sp>
        <p:nvSpPr>
          <p:cNvPr id="6" name="TextBox 5">
            <a:extLst>
              <a:ext uri="{FF2B5EF4-FFF2-40B4-BE49-F238E27FC236}">
                <a16:creationId xmlns:a16="http://schemas.microsoft.com/office/drawing/2014/main" id="{66188C64-1C91-0846-BC54-700E883882AC}"/>
              </a:ext>
            </a:extLst>
          </p:cNvPr>
          <p:cNvSpPr txBox="1"/>
          <p:nvPr/>
        </p:nvSpPr>
        <p:spPr>
          <a:xfrm>
            <a:off x="832338" y="6307015"/>
            <a:ext cx="10839891" cy="369332"/>
          </a:xfrm>
          <a:prstGeom prst="rect">
            <a:avLst/>
          </a:prstGeom>
          <a:noFill/>
        </p:spPr>
        <p:txBody>
          <a:bodyPr wrap="none" rtlCol="0">
            <a:spAutoFit/>
          </a:bodyPr>
          <a:lstStyle/>
          <a:p>
            <a:r>
              <a:rPr lang="en-US" dirty="0"/>
              <a:t>https://</a:t>
            </a:r>
            <a:r>
              <a:rPr lang="en-US" dirty="0" err="1"/>
              <a:t>shannonag.weebly.com</a:t>
            </a:r>
            <a:r>
              <a:rPr lang="en-US" dirty="0"/>
              <a:t>/uploads/1/3/6/8/13686553/400_plus_-_a_guide_to_improved_lamb_growth.pdf</a:t>
            </a:r>
          </a:p>
        </p:txBody>
      </p:sp>
    </p:spTree>
    <p:extLst>
      <p:ext uri="{BB962C8B-B14F-4D97-AF65-F5344CB8AC3E}">
        <p14:creationId xmlns:p14="http://schemas.microsoft.com/office/powerpoint/2010/main" val="2092167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1408486-45BA-654B-8B8F-877067840EDF}"/>
              </a:ext>
            </a:extLst>
          </p:cNvPr>
          <p:cNvPicPr>
            <a:picLocks noGrp="1" noChangeAspect="1"/>
          </p:cNvPicPr>
          <p:nvPr>
            <p:ph idx="1"/>
          </p:nvPr>
        </p:nvPicPr>
        <p:blipFill>
          <a:blip r:embed="rId2"/>
          <a:stretch>
            <a:fillRect/>
          </a:stretch>
        </p:blipFill>
        <p:spPr>
          <a:xfrm>
            <a:off x="1059962" y="419162"/>
            <a:ext cx="9626600" cy="965200"/>
          </a:xfrm>
        </p:spPr>
      </p:pic>
      <p:pic>
        <p:nvPicPr>
          <p:cNvPr id="9" name="Picture 8">
            <a:extLst>
              <a:ext uri="{FF2B5EF4-FFF2-40B4-BE49-F238E27FC236}">
                <a16:creationId xmlns:a16="http://schemas.microsoft.com/office/drawing/2014/main" id="{74DAF74C-7645-0741-B6F6-47E3DC77149C}"/>
              </a:ext>
            </a:extLst>
          </p:cNvPr>
          <p:cNvPicPr>
            <a:picLocks noChangeAspect="1"/>
          </p:cNvPicPr>
          <p:nvPr/>
        </p:nvPicPr>
        <p:blipFill>
          <a:blip r:embed="rId3"/>
          <a:stretch>
            <a:fillRect/>
          </a:stretch>
        </p:blipFill>
        <p:spPr>
          <a:xfrm>
            <a:off x="1047262" y="1360394"/>
            <a:ext cx="9639300" cy="977900"/>
          </a:xfrm>
          <a:prstGeom prst="rect">
            <a:avLst/>
          </a:prstGeom>
        </p:spPr>
      </p:pic>
      <p:pic>
        <p:nvPicPr>
          <p:cNvPr id="11" name="Picture 10" descr="A close up of a device&#10;&#10;Description automatically generated">
            <a:extLst>
              <a:ext uri="{FF2B5EF4-FFF2-40B4-BE49-F238E27FC236}">
                <a16:creationId xmlns:a16="http://schemas.microsoft.com/office/drawing/2014/main" id="{C3B8352E-5966-8043-9168-FCED750C02D6}"/>
              </a:ext>
            </a:extLst>
          </p:cNvPr>
          <p:cNvPicPr>
            <a:picLocks noChangeAspect="1"/>
          </p:cNvPicPr>
          <p:nvPr/>
        </p:nvPicPr>
        <p:blipFill>
          <a:blip r:embed="rId4"/>
          <a:stretch>
            <a:fillRect/>
          </a:stretch>
        </p:blipFill>
        <p:spPr>
          <a:xfrm>
            <a:off x="1059962" y="2314850"/>
            <a:ext cx="9626600" cy="1276006"/>
          </a:xfrm>
          <a:prstGeom prst="rect">
            <a:avLst/>
          </a:prstGeom>
        </p:spPr>
      </p:pic>
    </p:spTree>
    <p:extLst>
      <p:ext uri="{BB962C8B-B14F-4D97-AF65-F5344CB8AC3E}">
        <p14:creationId xmlns:p14="http://schemas.microsoft.com/office/powerpoint/2010/main" val="1290664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90CFBF4F-AEBA-0D40-B98C-64B38BC1B6A5}"/>
              </a:ext>
            </a:extLst>
          </p:cNvPr>
          <p:cNvPicPr>
            <a:picLocks noChangeAspect="1"/>
          </p:cNvPicPr>
          <p:nvPr/>
        </p:nvPicPr>
        <p:blipFill>
          <a:blip r:embed="rId2"/>
          <a:stretch>
            <a:fillRect/>
          </a:stretch>
        </p:blipFill>
        <p:spPr>
          <a:xfrm>
            <a:off x="2485292" y="396818"/>
            <a:ext cx="6811364" cy="5488166"/>
          </a:xfrm>
          <a:prstGeom prst="rect">
            <a:avLst/>
          </a:prstGeom>
        </p:spPr>
      </p:pic>
    </p:spTree>
    <p:extLst>
      <p:ext uri="{BB962C8B-B14F-4D97-AF65-F5344CB8AC3E}">
        <p14:creationId xmlns:p14="http://schemas.microsoft.com/office/powerpoint/2010/main" val="2873659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C442D1-5E70-AE45-A427-DFE1C86D118C}"/>
              </a:ext>
            </a:extLst>
          </p:cNvPr>
          <p:cNvSpPr>
            <a:spLocks noGrp="1"/>
          </p:cNvSpPr>
          <p:nvPr>
            <p:ph idx="1"/>
          </p:nvPr>
        </p:nvSpPr>
        <p:spPr>
          <a:xfrm>
            <a:off x="838200" y="293077"/>
            <a:ext cx="10515600" cy="5883886"/>
          </a:xfrm>
        </p:spPr>
        <p:txBody>
          <a:bodyPr/>
          <a:lstStyle/>
          <a:p>
            <a:pPr marL="0" indent="0">
              <a:buNone/>
            </a:pPr>
            <a:r>
              <a:rPr lang="en-US" dirty="0"/>
              <a:t>So how does this nutrition affect in late lactation and after weaning </a:t>
            </a:r>
          </a:p>
          <a:p>
            <a:pPr marL="0" indent="0">
              <a:buNone/>
            </a:pPr>
            <a:r>
              <a:rPr lang="en-US" dirty="0"/>
              <a:t>Lead to more profit</a:t>
            </a:r>
          </a:p>
          <a:p>
            <a:pPr marL="0" indent="0">
              <a:buNone/>
            </a:pPr>
            <a:r>
              <a:rPr lang="en-US" dirty="0"/>
              <a:t>Same farm 1000 ewe flock lambing at 120% producing 1200 lambs</a:t>
            </a:r>
          </a:p>
          <a:p>
            <a:pPr marL="0" indent="0">
              <a:buNone/>
            </a:pPr>
            <a:r>
              <a:rPr lang="en-US" dirty="0"/>
              <a:t>If all 1200 lambs could be sold pre Christmas </a:t>
            </a:r>
          </a:p>
          <a:p>
            <a:pPr marL="0" indent="0">
              <a:buNone/>
            </a:pPr>
            <a:r>
              <a:rPr lang="en-US" dirty="0"/>
              <a:t>1200 @ $180 = $216000</a:t>
            </a:r>
          </a:p>
          <a:p>
            <a:pPr marL="0" indent="0">
              <a:buNone/>
            </a:pPr>
            <a:r>
              <a:rPr lang="en-US" dirty="0"/>
              <a:t>If sold by end of </a:t>
            </a:r>
            <a:r>
              <a:rPr lang="en-US" dirty="0" err="1"/>
              <a:t>Febuary</a:t>
            </a:r>
            <a:r>
              <a:rPr lang="en-US" dirty="0"/>
              <a:t> lambs might fetch $160</a:t>
            </a:r>
          </a:p>
          <a:p>
            <a:pPr marL="0" indent="0">
              <a:buNone/>
            </a:pPr>
            <a:r>
              <a:rPr lang="en-US" dirty="0"/>
              <a:t>1200 @ $160 = $192000 ( loss of $24000)</a:t>
            </a:r>
          </a:p>
          <a:p>
            <a:pPr marL="0" indent="0">
              <a:buNone/>
            </a:pPr>
            <a:r>
              <a:rPr lang="en-US" dirty="0"/>
              <a:t>If sold by March lambs might get $140</a:t>
            </a:r>
          </a:p>
          <a:p>
            <a:pPr marL="0" indent="0">
              <a:buNone/>
            </a:pPr>
            <a:r>
              <a:rPr lang="en-US"/>
              <a:t>1200 @ $140 = $ 168000 ( loss of $48000)</a:t>
            </a:r>
            <a:endParaRPr lang="en-US" dirty="0"/>
          </a:p>
          <a:p>
            <a:pPr marL="0" indent="0">
              <a:buNone/>
            </a:pPr>
            <a:endParaRPr lang="en-US" dirty="0"/>
          </a:p>
        </p:txBody>
      </p:sp>
    </p:spTree>
    <p:extLst>
      <p:ext uri="{BB962C8B-B14F-4D97-AF65-F5344CB8AC3E}">
        <p14:creationId xmlns:p14="http://schemas.microsoft.com/office/powerpoint/2010/main" val="1443661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46EDA-43AC-6F4F-91EB-C946D5A25F5D}"/>
              </a:ext>
            </a:extLst>
          </p:cNvPr>
          <p:cNvSpPr>
            <a:spLocks noGrp="1"/>
          </p:cNvSpPr>
          <p:nvPr>
            <p:ph type="title"/>
          </p:nvPr>
        </p:nvSpPr>
        <p:spPr/>
        <p:txBody>
          <a:bodyPr/>
          <a:lstStyle/>
          <a:p>
            <a:endParaRPr lang="en-US"/>
          </a:p>
        </p:txBody>
      </p:sp>
      <p:pic>
        <p:nvPicPr>
          <p:cNvPr id="5" name="Content Placeholder 4" descr="A screenshot of a cell phone&#10;&#10;Description automatically generated">
            <a:extLst>
              <a:ext uri="{FF2B5EF4-FFF2-40B4-BE49-F238E27FC236}">
                <a16:creationId xmlns:a16="http://schemas.microsoft.com/office/drawing/2014/main" id="{8BCC2940-3F3C-574D-82AB-71053E32DB95}"/>
              </a:ext>
            </a:extLst>
          </p:cNvPr>
          <p:cNvPicPr>
            <a:picLocks noGrp="1" noChangeAspect="1"/>
          </p:cNvPicPr>
          <p:nvPr>
            <p:ph idx="1"/>
          </p:nvPr>
        </p:nvPicPr>
        <p:blipFill>
          <a:blip r:embed="rId2"/>
          <a:stretch>
            <a:fillRect/>
          </a:stretch>
        </p:blipFill>
        <p:spPr>
          <a:xfrm>
            <a:off x="2393950" y="2801144"/>
            <a:ext cx="7404100" cy="2400300"/>
          </a:xfrm>
        </p:spPr>
      </p:pic>
    </p:spTree>
    <p:extLst>
      <p:ext uri="{BB962C8B-B14F-4D97-AF65-F5344CB8AC3E}">
        <p14:creationId xmlns:p14="http://schemas.microsoft.com/office/powerpoint/2010/main" val="443762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1C4D1F-07DE-3A47-855F-10D24EC5214B}"/>
              </a:ext>
            </a:extLst>
          </p:cNvPr>
          <p:cNvSpPr>
            <a:spLocks noGrp="1"/>
          </p:cNvSpPr>
          <p:nvPr>
            <p:ph idx="1"/>
          </p:nvPr>
        </p:nvSpPr>
        <p:spPr>
          <a:xfrm>
            <a:off x="838200" y="888922"/>
            <a:ext cx="10515600" cy="4351338"/>
          </a:xfrm>
        </p:spPr>
        <p:txBody>
          <a:bodyPr/>
          <a:lstStyle/>
          <a:p>
            <a:pPr marL="0" indent="0">
              <a:buNone/>
            </a:pPr>
            <a:r>
              <a:rPr lang="en-US" dirty="0"/>
              <a:t>    </a:t>
            </a:r>
          </a:p>
          <a:p>
            <a:pPr marL="0" indent="0">
              <a:buNone/>
            </a:pPr>
            <a:endParaRPr lang="en-US" dirty="0"/>
          </a:p>
          <a:p>
            <a:pPr marL="0" indent="0">
              <a:buNone/>
            </a:pPr>
            <a:r>
              <a:rPr lang="en-US" dirty="0"/>
              <a:t>                        </a:t>
            </a:r>
          </a:p>
          <a:p>
            <a:pPr marL="0" indent="0">
              <a:buNone/>
            </a:pPr>
            <a:r>
              <a:rPr lang="en-US" dirty="0"/>
              <a:t>                        Remember 80% of Animal Production </a:t>
            </a:r>
          </a:p>
          <a:p>
            <a:pPr marL="0" indent="0">
              <a:buNone/>
            </a:pPr>
            <a:r>
              <a:rPr lang="en-US" dirty="0"/>
              <a:t>                                       is due its Environment</a:t>
            </a:r>
          </a:p>
          <a:p>
            <a:pPr marL="0" indent="0">
              <a:buNone/>
            </a:pPr>
            <a:r>
              <a:rPr lang="en-US" dirty="0"/>
              <a:t>                                    Only 20% due to genetics</a:t>
            </a:r>
          </a:p>
        </p:txBody>
      </p:sp>
    </p:spTree>
    <p:extLst>
      <p:ext uri="{BB962C8B-B14F-4D97-AF65-F5344CB8AC3E}">
        <p14:creationId xmlns:p14="http://schemas.microsoft.com/office/powerpoint/2010/main" val="3233475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4A0CA-A710-2440-8A4F-974027B53708}"/>
              </a:ext>
            </a:extLst>
          </p:cNvPr>
          <p:cNvSpPr>
            <a:spLocks noGrp="1"/>
          </p:cNvSpPr>
          <p:nvPr>
            <p:ph type="title"/>
          </p:nvPr>
        </p:nvSpPr>
        <p:spPr/>
        <p:txBody>
          <a:bodyPr/>
          <a:lstStyle/>
          <a:p>
            <a:r>
              <a:rPr lang="en-US" dirty="0"/>
              <a:t>So define Environment</a:t>
            </a:r>
          </a:p>
        </p:txBody>
      </p:sp>
      <p:pic>
        <p:nvPicPr>
          <p:cNvPr id="5" name="Content Placeholder 4" descr="A close up of a logo&#10;&#10;Description automatically generated">
            <a:extLst>
              <a:ext uri="{FF2B5EF4-FFF2-40B4-BE49-F238E27FC236}">
                <a16:creationId xmlns:a16="http://schemas.microsoft.com/office/drawing/2014/main" id="{01533BCD-8D53-CB40-A54B-9C9AE9A391C4}"/>
              </a:ext>
            </a:extLst>
          </p:cNvPr>
          <p:cNvPicPr>
            <a:picLocks noGrp="1" noChangeAspect="1"/>
          </p:cNvPicPr>
          <p:nvPr>
            <p:ph idx="1"/>
          </p:nvPr>
        </p:nvPicPr>
        <p:blipFill>
          <a:blip r:embed="rId2"/>
          <a:stretch>
            <a:fillRect/>
          </a:stretch>
        </p:blipFill>
        <p:spPr>
          <a:xfrm>
            <a:off x="2196790" y="1228725"/>
            <a:ext cx="7875898" cy="4948238"/>
          </a:xfrm>
        </p:spPr>
      </p:pic>
    </p:spTree>
    <p:extLst>
      <p:ext uri="{BB962C8B-B14F-4D97-AF65-F5344CB8AC3E}">
        <p14:creationId xmlns:p14="http://schemas.microsoft.com/office/powerpoint/2010/main" val="8646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67CE-ED3F-9A4B-B787-D80291CB8D68}"/>
              </a:ext>
            </a:extLst>
          </p:cNvPr>
          <p:cNvSpPr>
            <a:spLocks noGrp="1"/>
          </p:cNvSpPr>
          <p:nvPr>
            <p:ph type="title"/>
          </p:nvPr>
        </p:nvSpPr>
        <p:spPr/>
        <p:txBody>
          <a:bodyPr/>
          <a:lstStyle/>
          <a:p>
            <a:r>
              <a:rPr lang="en-US" dirty="0"/>
              <a:t>Nutrition.</a:t>
            </a:r>
          </a:p>
        </p:txBody>
      </p:sp>
      <p:sp>
        <p:nvSpPr>
          <p:cNvPr id="3" name="Content Placeholder 2">
            <a:extLst>
              <a:ext uri="{FF2B5EF4-FFF2-40B4-BE49-F238E27FC236}">
                <a16:creationId xmlns:a16="http://schemas.microsoft.com/office/drawing/2014/main" id="{1FD1064C-99CE-6E41-91E3-E817631E24F4}"/>
              </a:ext>
            </a:extLst>
          </p:cNvPr>
          <p:cNvSpPr>
            <a:spLocks noGrp="1"/>
          </p:cNvSpPr>
          <p:nvPr>
            <p:ph idx="1"/>
          </p:nvPr>
        </p:nvSpPr>
        <p:spPr/>
        <p:txBody>
          <a:bodyPr/>
          <a:lstStyle/>
          <a:p>
            <a:pPr marL="0" indent="0">
              <a:buNone/>
            </a:pPr>
            <a:r>
              <a:rPr lang="en-US" dirty="0"/>
              <a:t>Several critical points in the production cycle can have a significant affect on profitability.</a:t>
            </a:r>
          </a:p>
          <a:p>
            <a:pPr marL="0" indent="0">
              <a:buNone/>
            </a:pPr>
            <a:endParaRPr lang="en-US" dirty="0"/>
          </a:p>
          <a:p>
            <a:pPr lvl="0"/>
            <a:r>
              <a:rPr lang="en-NZ" dirty="0"/>
              <a:t>Pre-mating – to influence ovulation</a:t>
            </a:r>
          </a:p>
          <a:p>
            <a:pPr lvl="0"/>
            <a:r>
              <a:rPr lang="en-NZ" dirty="0"/>
              <a:t>Third trimester of pregnancy – to influence lamb survival and early lactation, and</a:t>
            </a:r>
          </a:p>
          <a:p>
            <a:r>
              <a:rPr lang="en-NZ" dirty="0"/>
              <a:t>Mid- to late lactation – when lambs are consuming increasing amounts of pasture</a:t>
            </a:r>
            <a:r>
              <a:rPr lang="en-NZ" dirty="0">
                <a:effectLst/>
              </a:rPr>
              <a:t> </a:t>
            </a:r>
            <a:endParaRPr lang="en-US" dirty="0"/>
          </a:p>
        </p:txBody>
      </p:sp>
    </p:spTree>
    <p:extLst>
      <p:ext uri="{BB962C8B-B14F-4D97-AF65-F5344CB8AC3E}">
        <p14:creationId xmlns:p14="http://schemas.microsoft.com/office/powerpoint/2010/main" val="1587455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706073-7EB7-5F42-8F5F-FC2C895F6F77}"/>
              </a:ext>
            </a:extLst>
          </p:cNvPr>
          <p:cNvSpPr>
            <a:spLocks noGrp="1"/>
          </p:cNvSpPr>
          <p:nvPr>
            <p:ph idx="1"/>
          </p:nvPr>
        </p:nvSpPr>
        <p:spPr>
          <a:xfrm>
            <a:off x="838200" y="476328"/>
            <a:ext cx="10515600" cy="5723750"/>
          </a:xfrm>
        </p:spPr>
        <p:txBody>
          <a:bodyPr>
            <a:normAutofit/>
          </a:bodyPr>
          <a:lstStyle/>
          <a:p>
            <a:pPr marL="0" indent="0">
              <a:buNone/>
            </a:pPr>
            <a:r>
              <a:rPr lang="en-NZ" dirty="0"/>
              <a:t>While targeting feeding better at critical times there are several key points to consider:</a:t>
            </a:r>
          </a:p>
          <a:p>
            <a:pPr lvl="0"/>
            <a:r>
              <a:rPr lang="en-NZ" dirty="0"/>
              <a:t>Improved production requires increased energy intake, not just more </a:t>
            </a:r>
            <a:r>
              <a:rPr lang="en-NZ" dirty="0" err="1"/>
              <a:t>drymatter</a:t>
            </a:r>
            <a:endParaRPr lang="en-NZ" dirty="0"/>
          </a:p>
          <a:p>
            <a:pPr lvl="0"/>
            <a:r>
              <a:rPr lang="en-NZ" dirty="0"/>
              <a:t>Increased energy intake requires increased feed on offer at some times of the year, particularly late winter and early spring when feed quality is generally good but pasture covers may be limiting</a:t>
            </a:r>
          </a:p>
          <a:p>
            <a:pPr lvl="0"/>
            <a:r>
              <a:rPr lang="en-NZ" dirty="0"/>
              <a:t>Increased energy intake requires increased quality of feed at times of the year, particularly </a:t>
            </a:r>
            <a:r>
              <a:rPr lang="en-NZ" dirty="0" err="1"/>
              <a:t>pretupping</a:t>
            </a:r>
            <a:r>
              <a:rPr lang="en-NZ" dirty="0"/>
              <a:t> and in late lactation when pasture quality may be poor, and</a:t>
            </a:r>
          </a:p>
          <a:p>
            <a:pPr lvl="0"/>
            <a:r>
              <a:rPr lang="en-NZ" dirty="0"/>
              <a:t>Getting the balance right throughout the year invariably takes planning and can involve supplements, specialist forages, or nitrogen fertiliser.</a:t>
            </a:r>
          </a:p>
          <a:p>
            <a:pPr marL="0" indent="0">
              <a:buNone/>
            </a:pPr>
            <a:endParaRPr lang="en-US" dirty="0"/>
          </a:p>
        </p:txBody>
      </p:sp>
    </p:spTree>
    <p:extLst>
      <p:ext uri="{BB962C8B-B14F-4D97-AF65-F5344CB8AC3E}">
        <p14:creationId xmlns:p14="http://schemas.microsoft.com/office/powerpoint/2010/main" val="887681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37425-7D02-D249-9A3A-79857A3058DE}"/>
              </a:ext>
            </a:extLst>
          </p:cNvPr>
          <p:cNvSpPr>
            <a:spLocks noGrp="1"/>
          </p:cNvSpPr>
          <p:nvPr>
            <p:ph type="title"/>
          </p:nvPr>
        </p:nvSpPr>
        <p:spPr/>
        <p:txBody>
          <a:bodyPr>
            <a:normAutofit fontScale="90000"/>
          </a:bodyPr>
          <a:lstStyle/>
          <a:p>
            <a:br>
              <a:rPr lang="en-NZ" dirty="0"/>
            </a:br>
            <a:r>
              <a:rPr lang="en-NZ" dirty="0"/>
              <a:t>Pre-mating – to influence ovulation</a:t>
            </a:r>
            <a:br>
              <a:rPr lang="en-NZ" dirty="0"/>
            </a:br>
            <a:endParaRPr lang="en-US" dirty="0"/>
          </a:p>
        </p:txBody>
      </p:sp>
      <p:sp>
        <p:nvSpPr>
          <p:cNvPr id="3" name="Content Placeholder 2">
            <a:extLst>
              <a:ext uri="{FF2B5EF4-FFF2-40B4-BE49-F238E27FC236}">
                <a16:creationId xmlns:a16="http://schemas.microsoft.com/office/drawing/2014/main" id="{2E5658B2-9EEB-AE4E-8751-CDC0C9D484C1}"/>
              </a:ext>
            </a:extLst>
          </p:cNvPr>
          <p:cNvSpPr>
            <a:spLocks noGrp="1"/>
          </p:cNvSpPr>
          <p:nvPr>
            <p:ph idx="1"/>
          </p:nvPr>
        </p:nvSpPr>
        <p:spPr/>
        <p:txBody>
          <a:bodyPr>
            <a:normAutofit lnSpcReduction="10000"/>
          </a:bodyPr>
          <a:lstStyle/>
          <a:p>
            <a:pPr fontAlgn="base"/>
            <a:r>
              <a:rPr lang="en-NZ" b="1" dirty="0"/>
              <a:t>What is flush feeding:</a:t>
            </a:r>
          </a:p>
          <a:p>
            <a:pPr marL="0" indent="0" fontAlgn="base">
              <a:buNone/>
            </a:pPr>
            <a:r>
              <a:rPr lang="en-NZ" dirty="0"/>
              <a:t>Flush feeding is the practice of supplementing the diet of an ewe with a high-quality feed before mating. This ensures that they gain weight and body conditions, which in turn stimulates ovulation and conception rates.</a:t>
            </a:r>
            <a:endParaRPr lang="en-NZ" b="1" dirty="0"/>
          </a:p>
          <a:p>
            <a:pPr marL="0" indent="0">
              <a:buNone/>
            </a:pPr>
            <a:r>
              <a:rPr lang="en-NZ" b="1" dirty="0"/>
              <a:t>What are the benefits of flush feeding:</a:t>
            </a:r>
            <a:endParaRPr lang="en-NZ" dirty="0"/>
          </a:p>
          <a:p>
            <a:r>
              <a:rPr lang="en-NZ" sz="1800" dirty="0"/>
              <a:t>Increases the rate at which the whole flock ovulates.</a:t>
            </a:r>
          </a:p>
          <a:p>
            <a:r>
              <a:rPr lang="en-NZ" sz="1800" dirty="0"/>
              <a:t>Increases the rate at which individual </a:t>
            </a:r>
            <a:r>
              <a:rPr lang="en-NZ" sz="1800" b="1" dirty="0"/>
              <a:t>ewes</a:t>
            </a:r>
            <a:r>
              <a:rPr lang="en-NZ" sz="1800" dirty="0"/>
              <a:t> ovulate.</a:t>
            </a:r>
          </a:p>
          <a:p>
            <a:r>
              <a:rPr lang="en-NZ" sz="1800" dirty="0"/>
              <a:t>Improves conception rates.</a:t>
            </a:r>
          </a:p>
          <a:p>
            <a:r>
              <a:rPr lang="en-NZ" sz="1800" dirty="0"/>
              <a:t>Improves the rate of implantation.</a:t>
            </a:r>
          </a:p>
          <a:p>
            <a:r>
              <a:rPr lang="en-NZ" sz="1800" dirty="0"/>
              <a:t>Increases the lambing percentage.</a:t>
            </a:r>
          </a:p>
          <a:p>
            <a:pPr marL="0" indent="0">
              <a:buNone/>
            </a:pPr>
            <a:endParaRPr lang="en-US" dirty="0"/>
          </a:p>
        </p:txBody>
      </p:sp>
    </p:spTree>
    <p:extLst>
      <p:ext uri="{BB962C8B-B14F-4D97-AF65-F5344CB8AC3E}">
        <p14:creationId xmlns:p14="http://schemas.microsoft.com/office/powerpoint/2010/main" val="856933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2DC9E2-4368-4543-982D-3900E7608B15}"/>
              </a:ext>
            </a:extLst>
          </p:cNvPr>
          <p:cNvSpPr>
            <a:spLocks noGrp="1"/>
          </p:cNvSpPr>
          <p:nvPr>
            <p:ph idx="1"/>
          </p:nvPr>
        </p:nvSpPr>
        <p:spPr>
          <a:xfrm>
            <a:off x="838200" y="186395"/>
            <a:ext cx="10515600" cy="6370521"/>
          </a:xfrm>
        </p:spPr>
        <p:txBody>
          <a:bodyPr>
            <a:normAutofit lnSpcReduction="10000"/>
          </a:bodyPr>
          <a:lstStyle/>
          <a:p>
            <a:pPr marL="0" indent="0">
              <a:buNone/>
            </a:pPr>
            <a:r>
              <a:rPr lang="en-NZ" dirty="0"/>
              <a:t>The aim of flush feeding is to get a sheep at an optimum body weight and body condition. It has been found that malnourished ewes or ewes with a body condition score of 3.0 or under, struggle to ovulate and conceive. (</a:t>
            </a:r>
            <a:r>
              <a:rPr lang="en-NZ" dirty="0">
                <a:hlinkClick r:id="rId2"/>
              </a:rPr>
              <a:t>https://www.molatek.co.za/flush-feeding-in-ewes/</a:t>
            </a:r>
            <a:r>
              <a:rPr lang="en-NZ" dirty="0"/>
              <a:t>)</a:t>
            </a:r>
          </a:p>
          <a:p>
            <a:pPr marL="0" indent="0">
              <a:buNone/>
            </a:pPr>
            <a:r>
              <a:rPr lang="en-NZ" dirty="0"/>
              <a:t>The higher the ovulation rate, the greater the potential for multiple lambs and the lower the occurrence of dries which leads to a higher overall lambing percentage.</a:t>
            </a:r>
          </a:p>
          <a:p>
            <a:pPr marL="0" indent="0">
              <a:buNone/>
            </a:pPr>
            <a:r>
              <a:rPr lang="en-NZ" dirty="0"/>
              <a:t>On average, one extra kilogram of ewe body</a:t>
            </a:r>
            <a:br>
              <a:rPr lang="en-NZ" dirty="0"/>
            </a:br>
            <a:r>
              <a:rPr lang="en-NZ" dirty="0"/>
              <a:t>weight can increase flock lambing by 1.3%.</a:t>
            </a:r>
          </a:p>
          <a:p>
            <a:pPr marL="0" indent="0">
              <a:buNone/>
            </a:pPr>
            <a:r>
              <a:rPr lang="en-NZ" dirty="0"/>
              <a:t>Allowances may be required to be as high as 1.5-2kg of quality </a:t>
            </a:r>
            <a:r>
              <a:rPr lang="en-NZ" dirty="0" err="1"/>
              <a:t>drymatter</a:t>
            </a:r>
            <a:r>
              <a:rPr lang="en-NZ" dirty="0"/>
              <a:t> to increase body condition and improve ovulation rate.</a:t>
            </a:r>
          </a:p>
          <a:p>
            <a:pPr marL="0" indent="0">
              <a:buNone/>
            </a:pPr>
            <a:r>
              <a:rPr lang="en-NZ" dirty="0"/>
              <a:t>Making Every Mating Count publication states that increasing the condition score of an average-sized ewe from 2 to 3 is equivalent to 5kg of body weight. Therefore each ewe that requires a 5kg increase in her postweaning body condition significantly increases the feed demand over flushing. (</a:t>
            </a:r>
            <a:r>
              <a:rPr lang="en-NZ" dirty="0">
                <a:hlinkClick r:id="rId3"/>
              </a:rPr>
              <a:t>https://farmersweekly.co.nz/#</a:t>
            </a:r>
            <a:r>
              <a:rPr lang="en-NZ" dirty="0"/>
              <a:t>)</a:t>
            </a:r>
            <a:endParaRPr lang="en-US" dirty="0"/>
          </a:p>
        </p:txBody>
      </p:sp>
    </p:spTree>
    <p:extLst>
      <p:ext uri="{BB962C8B-B14F-4D97-AF65-F5344CB8AC3E}">
        <p14:creationId xmlns:p14="http://schemas.microsoft.com/office/powerpoint/2010/main" val="1959418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4E1EDE-37B4-6746-8DAD-2F41A2ED65D2}"/>
              </a:ext>
            </a:extLst>
          </p:cNvPr>
          <p:cNvSpPr>
            <a:spLocks noGrp="1"/>
          </p:cNvSpPr>
          <p:nvPr>
            <p:ph idx="1"/>
          </p:nvPr>
        </p:nvSpPr>
        <p:spPr>
          <a:xfrm>
            <a:off x="838200" y="669073"/>
            <a:ext cx="10515600" cy="5507890"/>
          </a:xfrm>
        </p:spPr>
        <p:txBody>
          <a:bodyPr/>
          <a:lstStyle/>
          <a:p>
            <a:pPr marL="0" indent="0">
              <a:buNone/>
            </a:pPr>
            <a:r>
              <a:rPr lang="en-US" dirty="0"/>
              <a:t>Putting some value to this </a:t>
            </a:r>
            <a:r>
              <a:rPr lang="en-NZ" b="1" dirty="0"/>
              <a:t>Pre-mating – to influence ovulation</a:t>
            </a:r>
          </a:p>
          <a:p>
            <a:pPr marL="0" indent="0">
              <a:buNone/>
            </a:pPr>
            <a:endParaRPr lang="en-NZ" b="1" dirty="0"/>
          </a:p>
          <a:p>
            <a:pPr marL="0" indent="0">
              <a:buNone/>
            </a:pPr>
            <a:r>
              <a:rPr lang="en-US" b="1" dirty="0"/>
              <a:t>If 1 extra kg of body weight increases flock % by 1.3, then 5kg would bring about 6.5% increase.</a:t>
            </a:r>
          </a:p>
          <a:p>
            <a:pPr marL="0" indent="0">
              <a:buNone/>
            </a:pPr>
            <a:r>
              <a:rPr lang="en-US" b="1" dirty="0"/>
              <a:t>Lets say we have a flock of a 1000 ewes, an average lambing % of 110</a:t>
            </a:r>
          </a:p>
          <a:p>
            <a:pPr marL="0" indent="0">
              <a:buNone/>
            </a:pPr>
            <a:r>
              <a:rPr lang="en-US" b="1" dirty="0"/>
              <a:t>Would normally mean 1100 lambs. $180/lamb = $198000</a:t>
            </a:r>
          </a:p>
          <a:p>
            <a:pPr marL="0" indent="0">
              <a:buNone/>
            </a:pPr>
            <a:r>
              <a:rPr lang="en-US" b="1" dirty="0"/>
              <a:t>A 6.5% increase to 116.5 % would mean an extra 65 lambs. An extra</a:t>
            </a:r>
          </a:p>
          <a:p>
            <a:pPr marL="0" indent="0">
              <a:buNone/>
            </a:pPr>
            <a:r>
              <a:rPr lang="en-US" b="1" dirty="0"/>
              <a:t>$11700 </a:t>
            </a:r>
          </a:p>
          <a:p>
            <a:pPr marL="0" indent="0">
              <a:buNone/>
            </a:pPr>
            <a:r>
              <a:rPr lang="en-US" b="1" dirty="0"/>
              <a:t>Average sheep /farm is 3750, so an extra $43700/farm </a:t>
            </a:r>
          </a:p>
          <a:p>
            <a:pPr marL="0" indent="0">
              <a:buNone/>
            </a:pPr>
            <a:endParaRPr lang="en-US" b="1" dirty="0"/>
          </a:p>
        </p:txBody>
      </p:sp>
    </p:spTree>
    <p:extLst>
      <p:ext uri="{BB962C8B-B14F-4D97-AF65-F5344CB8AC3E}">
        <p14:creationId xmlns:p14="http://schemas.microsoft.com/office/powerpoint/2010/main" val="668138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2DE17-CE04-8148-8CD0-3427CB37EA1B}"/>
              </a:ext>
            </a:extLst>
          </p:cNvPr>
          <p:cNvSpPr>
            <a:spLocks noGrp="1"/>
          </p:cNvSpPr>
          <p:nvPr>
            <p:ph type="title"/>
          </p:nvPr>
        </p:nvSpPr>
        <p:spPr/>
        <p:txBody>
          <a:bodyPr/>
          <a:lstStyle/>
          <a:p>
            <a:r>
              <a:rPr lang="en-NZ" b="1" dirty="0"/>
              <a:t>Third trimester of pregnancy </a:t>
            </a:r>
            <a:r>
              <a:rPr lang="en-NZ" dirty="0"/>
              <a:t>– to influence lamb survival and early lactation</a:t>
            </a:r>
            <a:endParaRPr lang="en-US" dirty="0"/>
          </a:p>
        </p:txBody>
      </p:sp>
      <p:pic>
        <p:nvPicPr>
          <p:cNvPr id="4" name="Picture 3">
            <a:extLst>
              <a:ext uri="{FF2B5EF4-FFF2-40B4-BE49-F238E27FC236}">
                <a16:creationId xmlns:a16="http://schemas.microsoft.com/office/drawing/2014/main" id="{1FD387C3-49F8-FF44-B2C9-5196462A380D}"/>
              </a:ext>
            </a:extLst>
          </p:cNvPr>
          <p:cNvPicPr>
            <a:picLocks noChangeAspect="1"/>
          </p:cNvPicPr>
          <p:nvPr/>
        </p:nvPicPr>
        <p:blipFill>
          <a:blip r:embed="rId2"/>
          <a:stretch>
            <a:fillRect/>
          </a:stretch>
        </p:blipFill>
        <p:spPr>
          <a:xfrm>
            <a:off x="838200" y="2169563"/>
            <a:ext cx="4478399" cy="3358800"/>
          </a:xfrm>
          <a:prstGeom prst="rect">
            <a:avLst/>
          </a:prstGeom>
        </p:spPr>
      </p:pic>
      <p:sp>
        <p:nvSpPr>
          <p:cNvPr id="3" name="Content Placeholder 2">
            <a:extLst>
              <a:ext uri="{FF2B5EF4-FFF2-40B4-BE49-F238E27FC236}">
                <a16:creationId xmlns:a16="http://schemas.microsoft.com/office/drawing/2014/main" id="{FF51CE08-5592-F744-BF27-EFF2672CC2D8}"/>
              </a:ext>
            </a:extLst>
          </p:cNvPr>
          <p:cNvSpPr>
            <a:spLocks noGrp="1"/>
          </p:cNvSpPr>
          <p:nvPr>
            <p:ph idx="1"/>
          </p:nvPr>
        </p:nvSpPr>
        <p:spPr>
          <a:xfrm>
            <a:off x="838200" y="1825625"/>
            <a:ext cx="4478399" cy="4351338"/>
          </a:xfrm>
        </p:spPr>
        <p:txBody>
          <a:bodyPr>
            <a:normAutofit/>
          </a:bodyPr>
          <a:lstStyle/>
          <a:p>
            <a:pPr marL="0" indent="0">
              <a:buNone/>
            </a:pPr>
            <a:r>
              <a:rPr lang="en-US" dirty="0"/>
              <a:t>This is when the lamb grows fastest in the womb</a:t>
            </a:r>
          </a:p>
        </p:txBody>
      </p:sp>
      <p:sp>
        <p:nvSpPr>
          <p:cNvPr id="5" name="TextBox 4">
            <a:extLst>
              <a:ext uri="{FF2B5EF4-FFF2-40B4-BE49-F238E27FC236}">
                <a16:creationId xmlns:a16="http://schemas.microsoft.com/office/drawing/2014/main" id="{8E0894C5-CCB5-3D4A-99BD-EB93E2297FE9}"/>
              </a:ext>
            </a:extLst>
          </p:cNvPr>
          <p:cNvSpPr txBox="1"/>
          <p:nvPr/>
        </p:nvSpPr>
        <p:spPr>
          <a:xfrm>
            <a:off x="5964696" y="1830155"/>
            <a:ext cx="5389104" cy="2031325"/>
          </a:xfrm>
          <a:prstGeom prst="rect">
            <a:avLst/>
          </a:prstGeom>
          <a:noFill/>
        </p:spPr>
        <p:txBody>
          <a:bodyPr wrap="none" rtlCol="0">
            <a:spAutoFit/>
          </a:bodyPr>
          <a:lstStyle/>
          <a:p>
            <a:r>
              <a:rPr lang="en-NZ" dirty="0"/>
              <a:t>Proper feeding during pregnancy is critical if </a:t>
            </a:r>
          </a:p>
          <a:p>
            <a:r>
              <a:rPr lang="en-NZ" dirty="0"/>
              <a:t>subsequent</a:t>
            </a:r>
            <a:r>
              <a:rPr lang="en-NZ" dirty="0">
                <a:hlinkClick r:id="rId3" tooltip="http://CREATE.EXTENSION.ORG/NODE/94588"/>
              </a:rPr>
              <a:t> milk production is going to be maximized </a:t>
            </a:r>
            <a:r>
              <a:rPr lang="en-NZ" dirty="0"/>
              <a:t>.  </a:t>
            </a:r>
          </a:p>
          <a:p>
            <a:r>
              <a:rPr lang="en-NZ" dirty="0"/>
              <a:t>At lambing, ewes should have a slight build-up of fat </a:t>
            </a:r>
          </a:p>
          <a:p>
            <a:r>
              <a:rPr lang="en-NZ" dirty="0"/>
              <a:t>reserves (</a:t>
            </a:r>
            <a:r>
              <a:rPr lang="en-NZ" dirty="0">
                <a:hlinkClick r:id="rId4"/>
              </a:rPr>
              <a:t>body condition score </a:t>
            </a:r>
            <a:r>
              <a:rPr lang="en-NZ" dirty="0"/>
              <a:t>of 3.0 to 3.5) to be used</a:t>
            </a:r>
          </a:p>
          <a:p>
            <a:r>
              <a:rPr lang="en-NZ" dirty="0"/>
              <a:t> during early lactation.  Excessive body conditions </a:t>
            </a:r>
          </a:p>
          <a:p>
            <a:r>
              <a:rPr lang="en-NZ" dirty="0"/>
              <a:t>(4.0 plus) are not desirable.</a:t>
            </a:r>
            <a:endParaRPr lang="en-US" dirty="0"/>
          </a:p>
          <a:p>
            <a:endParaRPr lang="en-US" dirty="0"/>
          </a:p>
        </p:txBody>
      </p:sp>
      <p:sp>
        <p:nvSpPr>
          <p:cNvPr id="6" name="TextBox 5">
            <a:extLst>
              <a:ext uri="{FF2B5EF4-FFF2-40B4-BE49-F238E27FC236}">
                <a16:creationId xmlns:a16="http://schemas.microsoft.com/office/drawing/2014/main" id="{2956C28E-0C07-6F42-BA94-D211CE84E42B}"/>
              </a:ext>
            </a:extLst>
          </p:cNvPr>
          <p:cNvSpPr txBox="1"/>
          <p:nvPr/>
        </p:nvSpPr>
        <p:spPr>
          <a:xfrm>
            <a:off x="5964696" y="3496858"/>
            <a:ext cx="5030223" cy="923330"/>
          </a:xfrm>
          <a:prstGeom prst="rect">
            <a:avLst/>
          </a:prstGeom>
          <a:noFill/>
        </p:spPr>
        <p:txBody>
          <a:bodyPr wrap="none" rtlCol="0">
            <a:spAutoFit/>
          </a:bodyPr>
          <a:lstStyle/>
          <a:p>
            <a:r>
              <a:rPr lang="en-NZ" dirty="0"/>
              <a:t>For ewes bearing singles, feed requirements are</a:t>
            </a:r>
          </a:p>
          <a:p>
            <a:r>
              <a:rPr lang="en-NZ" dirty="0"/>
              <a:t> 29% higher, twins 52% and triplets 73%, compared </a:t>
            </a:r>
          </a:p>
          <a:p>
            <a:r>
              <a:rPr lang="en-NZ" dirty="0"/>
              <a:t>with a dry ewe two weeks before lambing.</a:t>
            </a:r>
            <a:endParaRPr lang="en-US" dirty="0"/>
          </a:p>
        </p:txBody>
      </p:sp>
      <p:pic>
        <p:nvPicPr>
          <p:cNvPr id="9" name="Picture 8" descr="A close up of a map&#10;&#10;Description automatically generated">
            <a:extLst>
              <a:ext uri="{FF2B5EF4-FFF2-40B4-BE49-F238E27FC236}">
                <a16:creationId xmlns:a16="http://schemas.microsoft.com/office/drawing/2014/main" id="{B6B053E9-E43C-A64E-9D11-9611D6A91710}"/>
              </a:ext>
            </a:extLst>
          </p:cNvPr>
          <p:cNvPicPr>
            <a:picLocks noChangeAspect="1"/>
          </p:cNvPicPr>
          <p:nvPr/>
        </p:nvPicPr>
        <p:blipFill>
          <a:blip r:embed="rId5"/>
          <a:stretch>
            <a:fillRect/>
          </a:stretch>
        </p:blipFill>
        <p:spPr>
          <a:xfrm>
            <a:off x="6093649" y="4466216"/>
            <a:ext cx="4808813" cy="2141051"/>
          </a:xfrm>
          <a:prstGeom prst="rect">
            <a:avLst/>
          </a:prstGeom>
        </p:spPr>
      </p:pic>
    </p:spTree>
    <p:extLst>
      <p:ext uri="{BB962C8B-B14F-4D97-AF65-F5344CB8AC3E}">
        <p14:creationId xmlns:p14="http://schemas.microsoft.com/office/powerpoint/2010/main" val="4008309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2523</TotalTime>
  <Words>1084</Words>
  <Application>Microsoft Macintosh PowerPoint</Application>
  <PresentationFormat>Widescreen</PresentationFormat>
  <Paragraphs>91</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ArialMT</vt:lpstr>
      <vt:lpstr>Calibri</vt:lpstr>
      <vt:lpstr>Calibri Light</vt:lpstr>
      <vt:lpstr>Verdana</vt:lpstr>
      <vt:lpstr>Office Theme</vt:lpstr>
      <vt:lpstr>Nutrition and Profitability in Lamb Production</vt:lpstr>
      <vt:lpstr>PowerPoint Presentation</vt:lpstr>
      <vt:lpstr>So define Environment</vt:lpstr>
      <vt:lpstr>Nutrition.</vt:lpstr>
      <vt:lpstr>PowerPoint Presentation</vt:lpstr>
      <vt:lpstr> Pre-mating – to influence ovulation </vt:lpstr>
      <vt:lpstr>PowerPoint Presentation</vt:lpstr>
      <vt:lpstr>PowerPoint Presentation</vt:lpstr>
      <vt:lpstr>Third trimester of pregnancy – to influence lamb survival and early lactation</vt:lpstr>
      <vt:lpstr>PowerPoint Presentation</vt:lpstr>
      <vt:lpstr> Mid- to late lactation – when lambs are consuming increasing amounts of pasture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and Profitability in Lamb Production</dc:title>
  <dc:creator>Richard Shannon</dc:creator>
  <cp:lastModifiedBy>Richard Shannon</cp:lastModifiedBy>
  <cp:revision>18</cp:revision>
  <dcterms:created xsi:type="dcterms:W3CDTF">2020-07-17T07:17:20Z</dcterms:created>
  <dcterms:modified xsi:type="dcterms:W3CDTF">2020-07-19T23:46:22Z</dcterms:modified>
</cp:coreProperties>
</file>