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5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44476"/>
            <a:ext cx="11180233" cy="1431925"/>
          </a:xfrm>
        </p:spPr>
        <p:txBody>
          <a:bodyPr/>
          <a:lstStyle/>
          <a:p>
            <a:r>
              <a:rPr lang="en-US"/>
              <a:t>Click to edit Master title style</a:t>
            </a:r>
            <a:endParaRPr lang="en-NZ"/>
          </a:p>
        </p:txBody>
      </p:sp>
      <p:sp>
        <p:nvSpPr>
          <p:cNvPr id="3" name="Text Placeholder 2"/>
          <p:cNvSpPr>
            <a:spLocks noGrp="1"/>
          </p:cNvSpPr>
          <p:nvPr>
            <p:ph type="body" sz="half" idx="1"/>
          </p:nvPr>
        </p:nvSpPr>
        <p:spPr>
          <a:xfrm>
            <a:off x="1117601" y="1905000"/>
            <a:ext cx="5236633"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6557434" y="1905000"/>
            <a:ext cx="5236633"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3"/>
          <p:cNvSpPr>
            <a:spLocks noGrp="1"/>
          </p:cNvSpPr>
          <p:nvPr>
            <p:ph type="dt" sz="half" idx="10"/>
          </p:nvPr>
        </p:nvSpPr>
        <p:spPr/>
        <p:txBody>
          <a:bodyPr/>
          <a:lstStyle>
            <a:lvl1pPr>
              <a:defRPr/>
            </a:lvl1pPr>
          </a:lstStyle>
          <a:p>
            <a:pPr>
              <a:defRPr/>
            </a:pPr>
            <a:endParaRPr lang="en-AU" altLang="en-US"/>
          </a:p>
        </p:txBody>
      </p:sp>
      <p:sp>
        <p:nvSpPr>
          <p:cNvPr id="6" name="Footer Placeholder 4"/>
          <p:cNvSpPr>
            <a:spLocks noGrp="1"/>
          </p:cNvSpPr>
          <p:nvPr>
            <p:ph type="ftr" sz="quarter" idx="11"/>
          </p:nvPr>
        </p:nvSpPr>
        <p:spPr/>
        <p:txBody>
          <a:bodyPr/>
          <a:lstStyle>
            <a:lvl1pPr>
              <a:defRPr/>
            </a:lvl1pPr>
          </a:lstStyle>
          <a:p>
            <a:pPr>
              <a:defRPr/>
            </a:pPr>
            <a:endParaRPr lang="en-AU" altLang="en-US"/>
          </a:p>
        </p:txBody>
      </p:sp>
      <p:sp>
        <p:nvSpPr>
          <p:cNvPr id="7" name="Slide Number Placeholder 5"/>
          <p:cNvSpPr>
            <a:spLocks noGrp="1"/>
          </p:cNvSpPr>
          <p:nvPr>
            <p:ph type="sldNum" sz="quarter" idx="12"/>
          </p:nvPr>
        </p:nvSpPr>
        <p:spPr/>
        <p:txBody>
          <a:bodyPr/>
          <a:lstStyle>
            <a:lvl1pPr>
              <a:defRPr/>
            </a:lvl1pPr>
          </a:lstStyle>
          <a:p>
            <a:pPr>
              <a:defRPr/>
            </a:pPr>
            <a:fld id="{2849ACB3-022B-4E13-9A94-0997AFDD9228}" type="slidenum">
              <a:rPr lang="en-AU" altLang="en-US"/>
              <a:pPr>
                <a:defRPr/>
              </a:pPr>
              <a:t>‹#›</a:t>
            </a:fld>
            <a:endParaRPr lang="en-AU" altLang="en-US" dirty="0"/>
          </a:p>
        </p:txBody>
      </p:sp>
    </p:spTree>
    <p:extLst>
      <p:ext uri="{BB962C8B-B14F-4D97-AF65-F5344CB8AC3E}">
        <p14:creationId xmlns:p14="http://schemas.microsoft.com/office/powerpoint/2010/main" val="346562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4/18/23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Physical Factors &amp; Climatic Conditions</a:t>
            </a:r>
            <a:endParaRPr lang="en-NZ" dirty="0"/>
          </a:p>
        </p:txBody>
      </p:sp>
    </p:spTree>
    <p:extLst>
      <p:ext uri="{BB962C8B-B14F-4D97-AF65-F5344CB8AC3E}">
        <p14:creationId xmlns:p14="http://schemas.microsoft.com/office/powerpoint/2010/main" val="2659602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NZ" altLang="en-US"/>
              <a:t>Seasonality</a:t>
            </a:r>
          </a:p>
        </p:txBody>
      </p:sp>
      <p:sp>
        <p:nvSpPr>
          <p:cNvPr id="13315" name="Content Placeholder 2"/>
          <p:cNvSpPr>
            <a:spLocks noGrp="1"/>
          </p:cNvSpPr>
          <p:nvPr>
            <p:ph idx="1"/>
          </p:nvPr>
        </p:nvSpPr>
        <p:spPr>
          <a:xfrm>
            <a:off x="796925" y="1643063"/>
            <a:ext cx="8007350" cy="4767263"/>
          </a:xfrm>
        </p:spPr>
        <p:txBody>
          <a:bodyPr/>
          <a:lstStyle/>
          <a:p>
            <a:pPr eaLnBrk="1" hangingPunct="1"/>
            <a:r>
              <a:rPr lang="en-NZ" altLang="en-US" sz="2400" dirty="0"/>
              <a:t>Seasonality is the pattern shown in the life cycle of a plant or animal in relation to the time of the year. </a:t>
            </a:r>
          </a:p>
          <a:p>
            <a:pPr eaLnBrk="1" hangingPunct="1"/>
            <a:r>
              <a:rPr lang="en-NZ" altLang="en-US" sz="2400" dirty="0"/>
              <a:t>When there is abundance of produce the price is lower if all other conditions remain the same. </a:t>
            </a:r>
          </a:p>
          <a:p>
            <a:pPr eaLnBrk="1" hangingPunct="1"/>
            <a:r>
              <a:rPr lang="en-NZ" altLang="en-US" sz="2400" dirty="0"/>
              <a:t>E.g. strawberries.  They are available from the end of October to March.  The time of peak production is November, December and January.  The price obtained for strawberries is related to their availability – low availability means higher price, high availability mean lower price. </a:t>
            </a:r>
          </a:p>
        </p:txBody>
      </p:sp>
    </p:spTree>
    <p:extLst>
      <p:ext uri="{BB962C8B-B14F-4D97-AF65-F5344CB8AC3E}">
        <p14:creationId xmlns:p14="http://schemas.microsoft.com/office/powerpoint/2010/main" val="417031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NZ" altLang="en-US"/>
              <a:t>Seasonality</a:t>
            </a:r>
          </a:p>
        </p:txBody>
      </p:sp>
      <p:sp>
        <p:nvSpPr>
          <p:cNvPr id="3" name="Content Placeholder 2"/>
          <p:cNvSpPr>
            <a:spLocks noGrp="1"/>
          </p:cNvSpPr>
          <p:nvPr>
            <p:ph idx="1"/>
          </p:nvPr>
        </p:nvSpPr>
        <p:spPr>
          <a:xfrm>
            <a:off x="677334" y="1485899"/>
            <a:ext cx="7966604" cy="5114925"/>
          </a:xfrm>
        </p:spPr>
        <p:txBody>
          <a:bodyPr/>
          <a:lstStyle/>
          <a:p>
            <a:pPr marL="0" indent="0">
              <a:buNone/>
              <a:defRPr/>
            </a:pPr>
            <a:r>
              <a:rPr lang="en-NZ" sz="2000" dirty="0"/>
              <a:t>Seasonality is determined by;</a:t>
            </a:r>
          </a:p>
          <a:p>
            <a:pPr eaLnBrk="1" hangingPunct="1">
              <a:defRPr/>
            </a:pPr>
            <a:r>
              <a:rPr lang="en-NZ" sz="2000" dirty="0"/>
              <a:t>Seasons in New Zealand. In winter people eat fewer salad vegetables such as lettuce and tomatoes.  They eat more cooked vegetables such as pumpkin and peas. </a:t>
            </a:r>
          </a:p>
          <a:p>
            <a:pPr eaLnBrk="1" hangingPunct="1">
              <a:defRPr/>
            </a:pPr>
            <a:r>
              <a:rPr lang="en-NZ" sz="2000" dirty="0"/>
              <a:t>Seasons in other countries.  The northern hemisphere has the opposite seasons.  When it is winter in New Zealand, it is summer over there.  This influences the demand for seasonal products grown in New Zealand. </a:t>
            </a:r>
          </a:p>
          <a:p>
            <a:pPr eaLnBrk="1" hangingPunct="1">
              <a:defRPr/>
            </a:pPr>
            <a:r>
              <a:rPr lang="en-US" sz="2000" dirty="0"/>
              <a:t>Seasonal demands – e.g. poinsettias for Christmas, African violets for Mothers day, Roses for Valentines day.</a:t>
            </a:r>
            <a:endParaRPr lang="en-NZ" sz="2000" dirty="0"/>
          </a:p>
        </p:txBody>
      </p:sp>
    </p:spTree>
    <p:extLst>
      <p:ext uri="{BB962C8B-B14F-4D97-AF65-F5344CB8AC3E}">
        <p14:creationId xmlns:p14="http://schemas.microsoft.com/office/powerpoint/2010/main" val="2931153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49276" y="374650"/>
            <a:ext cx="6348413" cy="1320800"/>
          </a:xfrm>
        </p:spPr>
        <p:txBody>
          <a:bodyPr/>
          <a:lstStyle/>
          <a:p>
            <a:pPr eaLnBrk="1" hangingPunct="1"/>
            <a:r>
              <a:rPr lang="en-NZ" altLang="en-US" dirty="0"/>
              <a:t>Seasonal effects (unseasonal conditions)</a:t>
            </a:r>
          </a:p>
        </p:txBody>
      </p:sp>
      <p:sp>
        <p:nvSpPr>
          <p:cNvPr id="14339" name="Content Placeholder 2"/>
          <p:cNvSpPr>
            <a:spLocks noGrp="1"/>
          </p:cNvSpPr>
          <p:nvPr>
            <p:ph idx="1"/>
          </p:nvPr>
        </p:nvSpPr>
        <p:spPr>
          <a:xfrm>
            <a:off x="549276" y="1695450"/>
            <a:ext cx="7888288" cy="4956175"/>
          </a:xfrm>
        </p:spPr>
        <p:txBody>
          <a:bodyPr/>
          <a:lstStyle/>
          <a:p>
            <a:pPr eaLnBrk="1" hangingPunct="1"/>
            <a:r>
              <a:rPr lang="en-NZ" altLang="en-US" dirty="0"/>
              <a:t>Unseasonal conditions means weather conditions that are not normal for a particular season.  Examples are drought, above or below normal temperatures, out of season frosts or heavy snowfalls. </a:t>
            </a:r>
          </a:p>
          <a:p>
            <a:pPr eaLnBrk="1" hangingPunct="1"/>
            <a:r>
              <a:rPr lang="en-NZ" altLang="en-US" dirty="0"/>
              <a:t>This can affect the timing</a:t>
            </a:r>
            <a:r>
              <a:rPr lang="en-US" altLang="en-US" dirty="0"/>
              <a:t> of production, crop physiology, out of season production, both for local and overseas markets.</a:t>
            </a:r>
            <a:endParaRPr lang="en-NZ" altLang="en-US" dirty="0"/>
          </a:p>
          <a:p>
            <a:pPr eaLnBrk="1" hangingPunct="1"/>
            <a:r>
              <a:rPr lang="en-NZ" altLang="en-US" dirty="0"/>
              <a:t>Bad weather conditions are likely to reduce supply.  Good weather conditions are likely to increase supply. </a:t>
            </a:r>
          </a:p>
          <a:p>
            <a:pPr eaLnBrk="1" hangingPunct="1"/>
            <a:r>
              <a:rPr lang="en-NZ" altLang="en-US" dirty="0"/>
              <a:t>Bad weather in a local area may affect individual farmers and reduce their supply without significantly affecting the total supply for the country.  However, if unseasonal conditions are widespread total supply for the country will be affected. </a:t>
            </a:r>
          </a:p>
          <a:p>
            <a:pPr eaLnBrk="1" hangingPunct="1"/>
            <a:r>
              <a:rPr lang="en-NZ" altLang="en-US" dirty="0"/>
              <a:t>Seasonal effect are environmental factors that cause problems with the production of produce.  E.g. winds flattening crops, hail damaging fruit, frost damage to plants at blossoming, cold, wet weather killing new born lambs, floods destroying crops and causing animal deaths. </a:t>
            </a:r>
          </a:p>
          <a:p>
            <a:pPr eaLnBrk="1" hangingPunct="1"/>
            <a:endParaRPr lang="en-NZ" altLang="en-US" dirty="0"/>
          </a:p>
        </p:txBody>
      </p:sp>
    </p:spTree>
    <p:extLst>
      <p:ext uri="{BB962C8B-B14F-4D97-AF65-F5344CB8AC3E}">
        <p14:creationId xmlns:p14="http://schemas.microsoft.com/office/powerpoint/2010/main" val="349259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rcRect t="1563" b="1563"/>
          <a:stretch>
            <a:fillRect/>
          </a:stretch>
        </p:blipFill>
        <p:spPr>
          <a:xfrm>
            <a:off x="319089" y="1406525"/>
            <a:ext cx="6346825" cy="5124450"/>
          </a:xfrm>
        </p:spPr>
      </p:pic>
      <p:pic>
        <p:nvPicPr>
          <p:cNvPr id="1536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5626" y="830264"/>
            <a:ext cx="49276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87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425576" y="665163"/>
            <a:ext cx="7762416" cy="5821362"/>
          </a:xfrm>
        </p:spPr>
      </p:pic>
    </p:spTree>
    <p:extLst>
      <p:ext uri="{BB962C8B-B14F-4D97-AF65-F5344CB8AC3E}">
        <p14:creationId xmlns:p14="http://schemas.microsoft.com/office/powerpoint/2010/main" val="322698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NZ" altLang="en-US"/>
              <a:t>Climate</a:t>
            </a:r>
          </a:p>
        </p:txBody>
      </p:sp>
      <p:sp>
        <p:nvSpPr>
          <p:cNvPr id="17411" name="Content Placeholder 2"/>
          <p:cNvSpPr>
            <a:spLocks noGrp="1"/>
          </p:cNvSpPr>
          <p:nvPr>
            <p:ph idx="1"/>
          </p:nvPr>
        </p:nvSpPr>
        <p:spPr>
          <a:xfrm>
            <a:off x="677334" y="1600201"/>
            <a:ext cx="8852429" cy="4484687"/>
          </a:xfrm>
        </p:spPr>
        <p:txBody>
          <a:bodyPr>
            <a:normAutofit/>
          </a:bodyPr>
          <a:lstStyle/>
          <a:p>
            <a:pPr eaLnBrk="1" hangingPunct="1"/>
            <a:r>
              <a:rPr lang="en-NZ" altLang="en-US" sz="2800" dirty="0"/>
              <a:t>The climate of an area determines the products that can be successfully grown. Climate includes temperature, rainfall, and sunshine hours found in an area. </a:t>
            </a:r>
          </a:p>
          <a:p>
            <a:pPr eaLnBrk="1" hangingPunct="1"/>
            <a:r>
              <a:rPr lang="en-NZ" altLang="en-US" sz="2800" dirty="0"/>
              <a:t>Some crops are dependent on certain climatic conditions to produce a good quality crop. Citrus need warm temperatures all year around. Pip fruit require a frost in winter to set fruit buds. </a:t>
            </a:r>
          </a:p>
          <a:p>
            <a:pPr eaLnBrk="1" hangingPunct="1"/>
            <a:r>
              <a:rPr lang="en-US" altLang="en-US" sz="2800" dirty="0"/>
              <a:t>Climate effects product choice and location.</a:t>
            </a:r>
            <a:r>
              <a:rPr lang="en-NZ" altLang="en-US" sz="2800" dirty="0"/>
              <a:t> </a:t>
            </a:r>
          </a:p>
        </p:txBody>
      </p:sp>
    </p:spTree>
    <p:extLst>
      <p:ext uri="{BB962C8B-B14F-4D97-AF65-F5344CB8AC3E}">
        <p14:creationId xmlns:p14="http://schemas.microsoft.com/office/powerpoint/2010/main" val="115008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77334" y="609600"/>
            <a:ext cx="8596668" cy="776288"/>
          </a:xfrm>
        </p:spPr>
        <p:txBody>
          <a:bodyPr/>
          <a:lstStyle/>
          <a:p>
            <a:pPr eaLnBrk="1" hangingPunct="1"/>
            <a:r>
              <a:rPr lang="en-US" altLang="en-US" dirty="0"/>
              <a:t>Environmental</a:t>
            </a:r>
            <a:endParaRPr lang="en-NZ" altLang="en-US" dirty="0"/>
          </a:p>
        </p:txBody>
      </p:sp>
      <p:sp>
        <p:nvSpPr>
          <p:cNvPr id="18435" name="Content Placeholder 2"/>
          <p:cNvSpPr>
            <a:spLocks noGrp="1"/>
          </p:cNvSpPr>
          <p:nvPr>
            <p:ph idx="1"/>
          </p:nvPr>
        </p:nvSpPr>
        <p:spPr>
          <a:xfrm>
            <a:off x="677334" y="1744664"/>
            <a:ext cx="8452379" cy="4813299"/>
          </a:xfrm>
        </p:spPr>
        <p:txBody>
          <a:bodyPr>
            <a:normAutofit/>
          </a:bodyPr>
          <a:lstStyle/>
          <a:p>
            <a:pPr eaLnBrk="1" hangingPunct="1"/>
            <a:r>
              <a:rPr lang="en-US" altLang="en-US" sz="2400" dirty="0"/>
              <a:t>Products can only be supplied to meet the market if the environment is manipulated to provide optimum productivity of the product, i.e. optimum inputs to gain optimum outputs. </a:t>
            </a:r>
            <a:endParaRPr lang="en-NZ" altLang="en-US" sz="2400" dirty="0"/>
          </a:p>
          <a:p>
            <a:pPr eaLnBrk="1" hangingPunct="1"/>
            <a:r>
              <a:rPr lang="en-US" altLang="en-US" sz="2400" dirty="0"/>
              <a:t>E.g. (Horticulture) light, H</a:t>
            </a:r>
            <a:r>
              <a:rPr lang="en-US" altLang="en-US" sz="2400" baseline="-25000" dirty="0"/>
              <a:t>2</a:t>
            </a:r>
            <a:r>
              <a:rPr lang="en-US" altLang="en-US" sz="2400" dirty="0"/>
              <a:t>O, nutrients &amp; CO</a:t>
            </a:r>
            <a:r>
              <a:rPr lang="en-US" altLang="en-US" sz="2400" baseline="-25000" dirty="0"/>
              <a:t>2</a:t>
            </a:r>
            <a:r>
              <a:rPr lang="en-US" altLang="en-US" sz="2400" dirty="0"/>
              <a:t> need to be at an optimum, pests &amp; diseases have to be controlled to reduce stress. </a:t>
            </a:r>
            <a:endParaRPr lang="en-NZ" altLang="en-US" sz="2400" dirty="0"/>
          </a:p>
          <a:p>
            <a:pPr eaLnBrk="1" hangingPunct="1"/>
            <a:r>
              <a:rPr lang="en-US" altLang="en-US" sz="2400" dirty="0"/>
              <a:t>E.g. (Agriculture) Plant productivity for feed &amp; living conditions (shelter, H</a:t>
            </a:r>
            <a:r>
              <a:rPr lang="en-US" altLang="en-US" sz="2400" baseline="-25000" dirty="0"/>
              <a:t>2</a:t>
            </a:r>
            <a:r>
              <a:rPr lang="en-US" altLang="en-US" sz="2400" dirty="0"/>
              <a:t>O, pests &amp; diseases control) have to be at an optimum.</a:t>
            </a:r>
            <a:endParaRPr lang="en-NZ" altLang="en-US" sz="2400" dirty="0"/>
          </a:p>
        </p:txBody>
      </p:sp>
    </p:spTree>
    <p:extLst>
      <p:ext uri="{BB962C8B-B14F-4D97-AF65-F5344CB8AC3E}">
        <p14:creationId xmlns:p14="http://schemas.microsoft.com/office/powerpoint/2010/main" val="25546452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532</Words>
  <Application>Microsoft Macintosh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Physical Factors &amp; Climatic Conditions</vt:lpstr>
      <vt:lpstr>Seasonality</vt:lpstr>
      <vt:lpstr>Seasonality</vt:lpstr>
      <vt:lpstr>Seasonal effects (unseasonal conditions)</vt:lpstr>
      <vt:lpstr>PowerPoint Presentation</vt:lpstr>
      <vt:lpstr>PowerPoint Presentation</vt:lpstr>
      <vt:lpstr>Climate</vt:lpstr>
      <vt:lpstr>Environmental</vt:lpstr>
    </vt:vector>
  </TitlesOfParts>
  <Company>St Pauls Collegiate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Factors &amp; Climatic Conditions</dc:title>
  <dc:creator>Kerry Allen</dc:creator>
  <cp:lastModifiedBy>Richard Shannon</cp:lastModifiedBy>
  <cp:revision>3</cp:revision>
  <dcterms:created xsi:type="dcterms:W3CDTF">2019-04-13T07:55:30Z</dcterms:created>
  <dcterms:modified xsi:type="dcterms:W3CDTF">2023-04-18T07:07:44Z</dcterms:modified>
</cp:coreProperties>
</file>