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p:restoredTop sz="94701"/>
  </p:normalViewPr>
  <p:slideViewPr>
    <p:cSldViewPr snapToGrid="0" snapToObjects="1">
      <p:cViewPr varScale="1">
        <p:scale>
          <a:sx n="87" d="100"/>
          <a:sy n="87" d="100"/>
        </p:scale>
        <p:origin x="200"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AU"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7CE25963-910D-1E43-B11F-16F60F0D94A3}"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7E7B0-EA1F-824C-B210-A21ECF3CACE3}" type="slidenum">
              <a:rPr lang="en-US" smtClean="0"/>
              <a:t>‹#›</a:t>
            </a:fld>
            <a:endParaRPr lang="en-US"/>
          </a:p>
        </p:txBody>
      </p:sp>
    </p:spTree>
    <p:extLst>
      <p:ext uri="{BB962C8B-B14F-4D97-AF65-F5344CB8AC3E}">
        <p14:creationId xmlns:p14="http://schemas.microsoft.com/office/powerpoint/2010/main" val="710329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7CE25963-910D-1E43-B11F-16F60F0D94A3}"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7E7B0-EA1F-824C-B210-A21ECF3CACE3}" type="slidenum">
              <a:rPr lang="en-US" smtClean="0"/>
              <a:t>‹#›</a:t>
            </a:fld>
            <a:endParaRPr lang="en-US"/>
          </a:p>
        </p:txBody>
      </p:sp>
    </p:spTree>
    <p:extLst>
      <p:ext uri="{BB962C8B-B14F-4D97-AF65-F5344CB8AC3E}">
        <p14:creationId xmlns:p14="http://schemas.microsoft.com/office/powerpoint/2010/main" val="58434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7CE25963-910D-1E43-B11F-16F60F0D94A3}"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7E7B0-EA1F-824C-B210-A21ECF3CACE3}" type="slidenum">
              <a:rPr lang="en-US" smtClean="0"/>
              <a:t>‹#›</a:t>
            </a:fld>
            <a:endParaRPr lang="en-US"/>
          </a:p>
        </p:txBody>
      </p:sp>
    </p:spTree>
    <p:extLst>
      <p:ext uri="{BB962C8B-B14F-4D97-AF65-F5344CB8AC3E}">
        <p14:creationId xmlns:p14="http://schemas.microsoft.com/office/powerpoint/2010/main" val="700463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7CE25963-910D-1E43-B11F-16F60F0D94A3}"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7E7B0-EA1F-824C-B210-A21ECF3CACE3}" type="slidenum">
              <a:rPr lang="en-US" smtClean="0"/>
              <a:t>‹#›</a:t>
            </a:fld>
            <a:endParaRPr lang="en-US"/>
          </a:p>
        </p:txBody>
      </p:sp>
    </p:spTree>
    <p:extLst>
      <p:ext uri="{BB962C8B-B14F-4D97-AF65-F5344CB8AC3E}">
        <p14:creationId xmlns:p14="http://schemas.microsoft.com/office/powerpoint/2010/main" val="1097373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AU"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7CE25963-910D-1E43-B11F-16F60F0D94A3}" type="datetimeFigureOut">
              <a:rPr lang="en-US" smtClean="0"/>
              <a:t>4/9/20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77E7B0-EA1F-824C-B210-A21ECF3CACE3}" type="slidenum">
              <a:rPr lang="en-US" smtClean="0"/>
              <a:t>‹#›</a:t>
            </a:fld>
            <a:endParaRPr lang="en-US"/>
          </a:p>
        </p:txBody>
      </p:sp>
    </p:spTree>
    <p:extLst>
      <p:ext uri="{BB962C8B-B14F-4D97-AF65-F5344CB8AC3E}">
        <p14:creationId xmlns:p14="http://schemas.microsoft.com/office/powerpoint/2010/main" val="1336387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7CE25963-910D-1E43-B11F-16F60F0D94A3}" type="datetimeFigureOut">
              <a:rPr lang="en-US" smtClean="0"/>
              <a:t>4/9/20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7E7B0-EA1F-824C-B210-A21ECF3CACE3}" type="slidenum">
              <a:rPr lang="en-US" smtClean="0"/>
              <a:t>‹#›</a:t>
            </a:fld>
            <a:endParaRPr lang="en-US"/>
          </a:p>
        </p:txBody>
      </p:sp>
    </p:spTree>
    <p:extLst>
      <p:ext uri="{BB962C8B-B14F-4D97-AF65-F5344CB8AC3E}">
        <p14:creationId xmlns:p14="http://schemas.microsoft.com/office/powerpoint/2010/main" val="133954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AU"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7CE25963-910D-1E43-B11F-16F60F0D94A3}" type="datetimeFigureOut">
              <a:rPr lang="en-US" smtClean="0"/>
              <a:t>4/9/20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77E7B0-EA1F-824C-B210-A21ECF3CACE3}" type="slidenum">
              <a:rPr lang="en-US" smtClean="0"/>
              <a:t>‹#›</a:t>
            </a:fld>
            <a:endParaRPr lang="en-US"/>
          </a:p>
        </p:txBody>
      </p:sp>
    </p:spTree>
    <p:extLst>
      <p:ext uri="{BB962C8B-B14F-4D97-AF65-F5344CB8AC3E}">
        <p14:creationId xmlns:p14="http://schemas.microsoft.com/office/powerpoint/2010/main" val="809091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7CE25963-910D-1E43-B11F-16F60F0D94A3}" type="datetimeFigureOut">
              <a:rPr lang="en-US" smtClean="0"/>
              <a:t>4/9/20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77E7B0-EA1F-824C-B210-A21ECF3CACE3}" type="slidenum">
              <a:rPr lang="en-US" smtClean="0"/>
              <a:t>‹#›</a:t>
            </a:fld>
            <a:endParaRPr lang="en-US"/>
          </a:p>
        </p:txBody>
      </p:sp>
    </p:spTree>
    <p:extLst>
      <p:ext uri="{BB962C8B-B14F-4D97-AF65-F5344CB8AC3E}">
        <p14:creationId xmlns:p14="http://schemas.microsoft.com/office/powerpoint/2010/main" val="537597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25963-910D-1E43-B11F-16F60F0D94A3}" type="datetimeFigureOut">
              <a:rPr lang="en-US" smtClean="0"/>
              <a:t>4/9/20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77E7B0-EA1F-824C-B210-A21ECF3CACE3}" type="slidenum">
              <a:rPr lang="en-US" smtClean="0"/>
              <a:t>‹#›</a:t>
            </a:fld>
            <a:endParaRPr lang="en-US"/>
          </a:p>
        </p:txBody>
      </p:sp>
    </p:spTree>
    <p:extLst>
      <p:ext uri="{BB962C8B-B14F-4D97-AF65-F5344CB8AC3E}">
        <p14:creationId xmlns:p14="http://schemas.microsoft.com/office/powerpoint/2010/main" val="943076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AU"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7CE25963-910D-1E43-B11F-16F60F0D94A3}" type="datetimeFigureOut">
              <a:rPr lang="en-US" smtClean="0"/>
              <a:t>4/9/20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7E7B0-EA1F-824C-B210-A21ECF3CACE3}" type="slidenum">
              <a:rPr lang="en-US" smtClean="0"/>
              <a:t>‹#›</a:t>
            </a:fld>
            <a:endParaRPr lang="en-US"/>
          </a:p>
        </p:txBody>
      </p:sp>
    </p:spTree>
    <p:extLst>
      <p:ext uri="{BB962C8B-B14F-4D97-AF65-F5344CB8AC3E}">
        <p14:creationId xmlns:p14="http://schemas.microsoft.com/office/powerpoint/2010/main" val="1854092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AU"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7CE25963-910D-1E43-B11F-16F60F0D94A3}" type="datetimeFigureOut">
              <a:rPr lang="en-US" smtClean="0"/>
              <a:t>4/9/20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77E7B0-EA1F-824C-B210-A21ECF3CACE3}" type="slidenum">
              <a:rPr lang="en-US" smtClean="0"/>
              <a:t>‹#›</a:t>
            </a:fld>
            <a:endParaRPr lang="en-US"/>
          </a:p>
        </p:txBody>
      </p:sp>
    </p:spTree>
    <p:extLst>
      <p:ext uri="{BB962C8B-B14F-4D97-AF65-F5344CB8AC3E}">
        <p14:creationId xmlns:p14="http://schemas.microsoft.com/office/powerpoint/2010/main" val="17508792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25963-910D-1E43-B11F-16F60F0D94A3}" type="datetimeFigureOut">
              <a:rPr lang="en-US" smtClean="0"/>
              <a:t>4/9/20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7E7B0-EA1F-824C-B210-A21ECF3CACE3}" type="slidenum">
              <a:rPr lang="en-US" smtClean="0"/>
              <a:t>‹#›</a:t>
            </a:fld>
            <a:endParaRPr lang="en-US"/>
          </a:p>
        </p:txBody>
      </p:sp>
    </p:spTree>
    <p:extLst>
      <p:ext uri="{BB962C8B-B14F-4D97-AF65-F5344CB8AC3E}">
        <p14:creationId xmlns:p14="http://schemas.microsoft.com/office/powerpoint/2010/main" val="1751556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54000"/>
            <a:extLst>
              <a:ext uri="{28A0092B-C50C-407E-A947-70E740481C1C}">
                <a14:useLocalDpi xmlns:a14="http://schemas.microsoft.com/office/drawing/2010/main" val="0"/>
              </a:ext>
            </a:extLst>
          </a:blip>
          <a:stretch>
            <a:fillRect/>
          </a:stretch>
        </p:blipFill>
        <p:spPr>
          <a:xfrm>
            <a:off x="796413" y="176981"/>
            <a:ext cx="10382864" cy="6548283"/>
          </a:xfrm>
          <a:prstGeom prst="rect">
            <a:avLst/>
          </a:prstGeom>
        </p:spPr>
      </p:pic>
      <p:sp>
        <p:nvSpPr>
          <p:cNvPr id="2" name="Title 1"/>
          <p:cNvSpPr>
            <a:spLocks noGrp="1"/>
          </p:cNvSpPr>
          <p:nvPr>
            <p:ph type="ctrTitle"/>
          </p:nvPr>
        </p:nvSpPr>
        <p:spPr>
          <a:xfrm>
            <a:off x="1509252" y="2110505"/>
            <a:ext cx="9144000" cy="2387600"/>
          </a:xfrm>
        </p:spPr>
        <p:txBody>
          <a:bodyPr/>
          <a:lstStyle/>
          <a:p>
            <a:r>
              <a:rPr lang="en-US" dirty="0" smtClean="0"/>
              <a:t>Reproduction Modification</a:t>
            </a:r>
            <a:endParaRPr lang="en-US" dirty="0"/>
          </a:p>
        </p:txBody>
      </p:sp>
    </p:spTree>
    <p:extLst>
      <p:ext uri="{BB962C8B-B14F-4D97-AF65-F5344CB8AC3E}">
        <p14:creationId xmlns:p14="http://schemas.microsoft.com/office/powerpoint/2010/main" val="650531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53000"/>
            <a:extLst>
              <a:ext uri="{28A0092B-C50C-407E-A947-70E740481C1C}">
                <a14:useLocalDpi xmlns:a14="http://schemas.microsoft.com/office/drawing/2010/main" val="0"/>
              </a:ext>
            </a:extLst>
          </a:blip>
          <a:stretch>
            <a:fillRect/>
          </a:stretch>
        </p:blipFill>
        <p:spPr>
          <a:xfrm>
            <a:off x="412955" y="176981"/>
            <a:ext cx="10940845" cy="6504038"/>
          </a:xfrm>
          <a:prstGeom prst="rect">
            <a:avLst/>
          </a:prstGeom>
        </p:spPr>
      </p:pic>
      <p:sp>
        <p:nvSpPr>
          <p:cNvPr id="2" name="Title 1"/>
          <p:cNvSpPr>
            <a:spLocks noGrp="1"/>
          </p:cNvSpPr>
          <p:nvPr>
            <p:ph type="title"/>
          </p:nvPr>
        </p:nvSpPr>
        <p:spPr/>
        <p:txBody>
          <a:bodyPr/>
          <a:lstStyle/>
          <a:p>
            <a:r>
              <a:rPr lang="fr-FR" b="1" dirty="0"/>
              <a:t>Introduction</a:t>
            </a:r>
            <a:r>
              <a:rPr lang="en-AU" dirty="0"/>
              <a:t/>
            </a:r>
            <a:br>
              <a:rPr lang="en-AU" dirty="0"/>
            </a:br>
            <a:endParaRPr lang="en-US" dirty="0"/>
          </a:p>
        </p:txBody>
      </p:sp>
      <p:sp>
        <p:nvSpPr>
          <p:cNvPr id="3" name="Content Placeholder 2"/>
          <p:cNvSpPr>
            <a:spLocks noGrp="1"/>
          </p:cNvSpPr>
          <p:nvPr>
            <p:ph idx="1"/>
          </p:nvPr>
        </p:nvSpPr>
        <p:spPr/>
        <p:txBody>
          <a:bodyPr/>
          <a:lstStyle/>
          <a:p>
            <a:pPr marL="0" indent="0">
              <a:buNone/>
            </a:pPr>
            <a:r>
              <a:rPr lang="en-US" dirty="0"/>
              <a:t>New Zealand farmers have a range of reproductive technologies available to them to improve the reproductive performance of their farming operation.</a:t>
            </a:r>
            <a:endParaRPr lang="en-AU" dirty="0"/>
          </a:p>
          <a:p>
            <a:pPr marL="0" indent="0">
              <a:buNone/>
            </a:pPr>
            <a:endParaRPr lang="en-US" dirty="0" smtClean="0"/>
          </a:p>
          <a:p>
            <a:pPr marL="0" indent="0">
              <a:buNone/>
            </a:pPr>
            <a:r>
              <a:rPr lang="en-US" dirty="0"/>
              <a:t>You are to imagine that you are an agricultural science student being hosted by the local </a:t>
            </a:r>
            <a:r>
              <a:rPr lang="en-US" b="1" dirty="0"/>
              <a:t>Young Farmers Club</a:t>
            </a:r>
            <a:r>
              <a:rPr lang="en-US" dirty="0"/>
              <a:t>. You are interested in finding out about the range of reproductive technologies that New Zealand livestock farmers have available to them.</a:t>
            </a:r>
            <a:endParaRPr lang="en-AU" dirty="0"/>
          </a:p>
          <a:p>
            <a:pPr marL="0" indent="0">
              <a:buNone/>
            </a:pPr>
            <a:endParaRPr lang="en-US" dirty="0"/>
          </a:p>
        </p:txBody>
      </p:sp>
    </p:spTree>
    <p:extLst>
      <p:ext uri="{BB962C8B-B14F-4D97-AF65-F5344CB8AC3E}">
        <p14:creationId xmlns:p14="http://schemas.microsoft.com/office/powerpoint/2010/main" val="961711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alphaModFix amt="45000"/>
            <a:extLst>
              <a:ext uri="{28A0092B-C50C-407E-A947-70E740481C1C}">
                <a14:useLocalDpi xmlns:a14="http://schemas.microsoft.com/office/drawing/2010/main" val="0"/>
              </a:ext>
            </a:extLst>
          </a:blip>
          <a:stretch>
            <a:fillRect/>
          </a:stretch>
        </p:blipFill>
        <p:spPr>
          <a:xfrm>
            <a:off x="265471" y="114981"/>
            <a:ext cx="11430000" cy="6521792"/>
          </a:xfrm>
          <a:prstGeom prst="rect">
            <a:avLst/>
          </a:prstGeom>
        </p:spPr>
      </p:pic>
      <p:sp>
        <p:nvSpPr>
          <p:cNvPr id="2" name="Title 1"/>
          <p:cNvSpPr>
            <a:spLocks noGrp="1"/>
          </p:cNvSpPr>
          <p:nvPr>
            <p:ph type="title"/>
          </p:nvPr>
        </p:nvSpPr>
        <p:spPr/>
        <p:txBody>
          <a:bodyPr/>
          <a:lstStyle/>
          <a:p>
            <a:r>
              <a:rPr lang="en-US" b="1" dirty="0"/>
              <a:t>Student instructions </a:t>
            </a:r>
            <a:r>
              <a:rPr lang="en-AU" dirty="0"/>
              <a:t/>
            </a:r>
            <a:br>
              <a:rPr lang="en-AU" dirty="0"/>
            </a:br>
            <a:endParaRPr lang="en-US" dirty="0"/>
          </a:p>
        </p:txBody>
      </p:sp>
      <p:sp>
        <p:nvSpPr>
          <p:cNvPr id="3" name="Content Placeholder 2"/>
          <p:cNvSpPr>
            <a:spLocks noGrp="1"/>
          </p:cNvSpPr>
          <p:nvPr>
            <p:ph idx="1"/>
          </p:nvPr>
        </p:nvSpPr>
        <p:spPr>
          <a:xfrm>
            <a:off x="838200" y="1825624"/>
            <a:ext cx="10515600" cy="4811149"/>
          </a:xfrm>
        </p:spPr>
        <p:txBody>
          <a:bodyPr>
            <a:normAutofit fontScale="92500"/>
          </a:bodyPr>
          <a:lstStyle/>
          <a:p>
            <a:pPr marL="0" indent="0">
              <a:buNone/>
            </a:pPr>
            <a:r>
              <a:rPr lang="en-US" dirty="0" smtClean="0"/>
              <a:t>This assessment is made up of two parts</a:t>
            </a:r>
          </a:p>
          <a:p>
            <a:pPr marL="0" lvl="0" indent="0">
              <a:buNone/>
            </a:pPr>
            <a:r>
              <a:rPr lang="en-US" dirty="0" smtClean="0"/>
              <a:t>1) </a:t>
            </a:r>
            <a:r>
              <a:rPr lang="en-US" dirty="0"/>
              <a:t>First you will research </a:t>
            </a:r>
            <a:r>
              <a:rPr lang="en-US" b="1" u="sng" dirty="0"/>
              <a:t>three</a:t>
            </a:r>
            <a:r>
              <a:rPr lang="en-US" dirty="0"/>
              <a:t> reproductive technologies that have been designed to improve reproductive performance on New Zealand farm. </a:t>
            </a:r>
            <a:r>
              <a:rPr lang="en-AU" dirty="0"/>
              <a:t/>
            </a:r>
            <a:br>
              <a:rPr lang="en-AU" dirty="0"/>
            </a:br>
            <a:r>
              <a:rPr lang="en-US" dirty="0"/>
              <a:t>Produce a fact sheet on each reproductive technology</a:t>
            </a:r>
            <a:r>
              <a:rPr lang="en-US" dirty="0" smtClean="0"/>
              <a:t>.</a:t>
            </a:r>
            <a:endParaRPr lang="en-AU" dirty="0" smtClean="0"/>
          </a:p>
          <a:p>
            <a:pPr marL="0" indent="0">
              <a:buNone/>
            </a:pPr>
            <a:endParaRPr lang="en-US" dirty="0" smtClean="0"/>
          </a:p>
          <a:p>
            <a:pPr marL="0" indent="0">
              <a:buNone/>
            </a:pPr>
            <a:r>
              <a:rPr lang="en-AU" dirty="0" smtClean="0"/>
              <a:t>2</a:t>
            </a:r>
            <a:r>
              <a:rPr lang="en-AU" dirty="0"/>
              <a:t>)  </a:t>
            </a:r>
            <a:r>
              <a:rPr lang="en-US" dirty="0"/>
              <a:t>After you have gathered the appropriate information and developed your fact sheets you will use the fact sheets as background material for an article you are writing about the reproductive technologies used by farmers.</a:t>
            </a:r>
            <a:endParaRPr lang="en-AU" dirty="0"/>
          </a:p>
          <a:p>
            <a:r>
              <a:rPr lang="en-US" dirty="0"/>
              <a:t>This is an individual assessment activity. </a:t>
            </a:r>
            <a:endParaRPr lang="en-AU" dirty="0"/>
          </a:p>
          <a:p>
            <a:pPr marL="0" indent="0">
              <a:buNone/>
            </a:pPr>
            <a:r>
              <a:rPr lang="en-US" dirty="0" smtClean="0"/>
              <a:t>    You </a:t>
            </a:r>
            <a:r>
              <a:rPr lang="en-US" dirty="0"/>
              <a:t>have </a:t>
            </a:r>
            <a:r>
              <a:rPr lang="en-US" b="1" u="sng" dirty="0"/>
              <a:t>eight</a:t>
            </a:r>
            <a:r>
              <a:rPr lang="en-US" dirty="0"/>
              <a:t> periods of in-class and homework time to complete it.</a:t>
            </a:r>
            <a:endParaRPr lang="en-AU" dirty="0"/>
          </a:p>
          <a:p>
            <a:pPr marL="0" indent="0">
              <a:buNone/>
            </a:pPr>
            <a:endParaRPr lang="en-US" dirty="0"/>
          </a:p>
        </p:txBody>
      </p:sp>
    </p:spTree>
    <p:extLst>
      <p:ext uri="{BB962C8B-B14F-4D97-AF65-F5344CB8AC3E}">
        <p14:creationId xmlns:p14="http://schemas.microsoft.com/office/powerpoint/2010/main" val="1965121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alphaModFix amt="52000"/>
            <a:extLst>
              <a:ext uri="{28A0092B-C50C-407E-A947-70E740481C1C}">
                <a14:useLocalDpi xmlns:a14="http://schemas.microsoft.com/office/drawing/2010/main" val="0"/>
              </a:ext>
            </a:extLst>
          </a:blip>
          <a:stretch>
            <a:fillRect/>
          </a:stretch>
        </p:blipFill>
        <p:spPr>
          <a:xfrm>
            <a:off x="162233" y="132735"/>
            <a:ext cx="11592232" cy="6533536"/>
          </a:xfrm>
          <a:prstGeom prst="rect">
            <a:avLst/>
          </a:prstGeom>
        </p:spPr>
      </p:pic>
      <p:sp>
        <p:nvSpPr>
          <p:cNvPr id="2" name="Title 1"/>
          <p:cNvSpPr>
            <a:spLocks noGrp="1"/>
          </p:cNvSpPr>
          <p:nvPr>
            <p:ph type="title"/>
          </p:nvPr>
        </p:nvSpPr>
        <p:spPr>
          <a:xfrm>
            <a:off x="838200" y="752168"/>
            <a:ext cx="10515600" cy="486697"/>
          </a:xfrm>
        </p:spPr>
        <p:txBody>
          <a:bodyPr>
            <a:normAutofit fontScale="90000"/>
          </a:bodyPr>
          <a:lstStyle/>
          <a:p>
            <a:r>
              <a:rPr lang="en-US" b="1" dirty="0"/>
              <a:t>Task 1) </a:t>
            </a:r>
            <a:r>
              <a:rPr lang="en-US" b="1" dirty="0" smtClean="0"/>
              <a:t>  Research </a:t>
            </a:r>
            <a:r>
              <a:rPr lang="en-AU" b="1" dirty="0"/>
              <a:t>(4 periods) </a:t>
            </a:r>
            <a:r>
              <a:rPr lang="en-US" b="1" dirty="0"/>
              <a:t>and reporting </a:t>
            </a:r>
            <a:r>
              <a:rPr lang="en-AU" b="1" dirty="0"/>
              <a:t>(4 - 6 periods</a:t>
            </a:r>
            <a:r>
              <a:rPr lang="en-AU" b="1" dirty="0" smtClean="0"/>
              <a:t>)</a:t>
            </a:r>
            <a:r>
              <a:rPr lang="en-AU" dirty="0"/>
              <a:t/>
            </a:r>
            <a:br>
              <a:rPr lang="en-AU" dirty="0"/>
            </a:br>
            <a:r>
              <a:rPr lang="nl-NL" sz="2200" b="1" dirty="0" err="1"/>
              <a:t>Sheep</a:t>
            </a:r>
            <a:r>
              <a:rPr lang="nl-NL" sz="2200" b="1" dirty="0"/>
              <a:t>,		Beef,			</a:t>
            </a:r>
            <a:r>
              <a:rPr lang="nl-NL" sz="2200" b="1" dirty="0" err="1"/>
              <a:t>Dairy</a:t>
            </a:r>
            <a:r>
              <a:rPr lang="nl-NL" sz="2200" b="1" dirty="0"/>
              <a:t>		</a:t>
            </a:r>
            <a:r>
              <a:rPr lang="en-US" sz="2200" dirty="0"/>
              <a:t>or</a:t>
            </a:r>
            <a:r>
              <a:rPr lang="nl-NL" sz="2200" b="1" dirty="0"/>
              <a:t> 		Deer</a:t>
            </a:r>
            <a:r>
              <a:rPr lang="en-AU" sz="2200" dirty="0" smtClean="0">
                <a:effectLst/>
              </a:rPr>
              <a:t> </a:t>
            </a:r>
            <a:endParaRPr lang="en-US" sz="2200" dirty="0"/>
          </a:p>
        </p:txBody>
      </p:sp>
      <p:sp>
        <p:nvSpPr>
          <p:cNvPr id="3" name="Content Placeholder 2"/>
          <p:cNvSpPr>
            <a:spLocks noGrp="1"/>
          </p:cNvSpPr>
          <p:nvPr>
            <p:ph idx="1"/>
          </p:nvPr>
        </p:nvSpPr>
        <p:spPr>
          <a:xfrm>
            <a:off x="838200" y="2076348"/>
            <a:ext cx="10515600" cy="4351338"/>
          </a:xfrm>
        </p:spPr>
        <p:txBody>
          <a:bodyPr/>
          <a:lstStyle/>
          <a:p>
            <a:r>
              <a:rPr lang="en-US" sz="1600" dirty="0"/>
              <a:t>There are a number of reproductive technologies used by farmers to improve the reproductive performance of their farming operation, for example</a:t>
            </a:r>
            <a:r>
              <a:rPr lang="en-US" sz="1600" dirty="0" smtClean="0"/>
              <a:t>:</a:t>
            </a:r>
            <a:endParaRPr lang="fr-FR" dirty="0" smtClean="0"/>
          </a:p>
          <a:p>
            <a:pPr marL="0" indent="0">
              <a:buNone/>
            </a:pPr>
            <a:r>
              <a:rPr lang="en-US" dirty="0" smtClean="0"/>
              <a:t>Artificial Insemination</a:t>
            </a:r>
          </a:p>
          <a:p>
            <a:pPr marL="0" indent="0">
              <a:buNone/>
            </a:pPr>
            <a:r>
              <a:rPr lang="en-US" dirty="0" smtClean="0"/>
              <a:t>Scanning</a:t>
            </a:r>
          </a:p>
          <a:p>
            <a:pPr marL="0" indent="0">
              <a:buNone/>
            </a:pPr>
            <a:r>
              <a:rPr lang="en-US" dirty="0" smtClean="0"/>
              <a:t>Induction </a:t>
            </a:r>
          </a:p>
          <a:p>
            <a:pPr marL="0" indent="0">
              <a:buNone/>
            </a:pPr>
            <a:r>
              <a:rPr lang="en-US" dirty="0" smtClean="0"/>
              <a:t>Embryo transfer</a:t>
            </a:r>
          </a:p>
          <a:p>
            <a:pPr marL="0" indent="0">
              <a:buNone/>
            </a:pPr>
            <a:r>
              <a:rPr lang="en-US" dirty="0" smtClean="0"/>
              <a:t>Flushing</a:t>
            </a:r>
          </a:p>
          <a:p>
            <a:pPr marL="0" indent="0">
              <a:buNone/>
            </a:pPr>
            <a:r>
              <a:rPr lang="en-US" dirty="0" smtClean="0"/>
              <a:t>Sire selection and breeding</a:t>
            </a:r>
          </a:p>
          <a:p>
            <a:pPr marL="0" indent="0">
              <a:buNone/>
            </a:pPr>
            <a:r>
              <a:rPr lang="en-US" dirty="0" smtClean="0"/>
              <a:t>Artificial hormone treatment</a:t>
            </a:r>
          </a:p>
        </p:txBody>
      </p:sp>
      <p:sp>
        <p:nvSpPr>
          <p:cNvPr id="4" name="officeArt object"/>
          <p:cNvSpPr/>
          <p:nvPr/>
        </p:nvSpPr>
        <p:spPr>
          <a:xfrm>
            <a:off x="675969" y="1248338"/>
            <a:ext cx="10677831" cy="571500"/>
          </a:xfrm>
          <a:prstGeom prst="roundRect">
            <a:avLst>
              <a:gd name="adj" fmla="val 33333"/>
            </a:avLst>
          </a:prstGeom>
          <a:noFill/>
          <a:ln w="12700" cap="flat">
            <a:solidFill>
              <a:srgbClr val="000000"/>
            </a:solidFill>
            <a:prstDash val="solid"/>
            <a:miter lim="400000"/>
          </a:ln>
          <a:effectLst/>
        </p:spPr>
        <p:txBody>
          <a:bodyPr/>
          <a:lstStyle/>
          <a:p>
            <a:endParaRPr lang="en-AU"/>
          </a:p>
        </p:txBody>
      </p:sp>
    </p:spTree>
    <p:extLst>
      <p:ext uri="{BB962C8B-B14F-4D97-AF65-F5344CB8AC3E}">
        <p14:creationId xmlns:p14="http://schemas.microsoft.com/office/powerpoint/2010/main" val="87037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47000"/>
            <a:extLst>
              <a:ext uri="{28A0092B-C50C-407E-A947-70E740481C1C}">
                <a14:useLocalDpi xmlns:a14="http://schemas.microsoft.com/office/drawing/2010/main" val="0"/>
              </a:ext>
            </a:extLst>
          </a:blip>
          <a:stretch>
            <a:fillRect/>
          </a:stretch>
        </p:blipFill>
        <p:spPr>
          <a:xfrm>
            <a:off x="221226" y="99901"/>
            <a:ext cx="11695471" cy="6610615"/>
          </a:xfrm>
          <a:prstGeom prst="rect">
            <a:avLst/>
          </a:prstGeom>
        </p:spPr>
      </p:pic>
      <p:sp>
        <p:nvSpPr>
          <p:cNvPr id="3" name="Content Placeholder 2"/>
          <p:cNvSpPr>
            <a:spLocks noGrp="1"/>
          </p:cNvSpPr>
          <p:nvPr>
            <p:ph idx="1"/>
          </p:nvPr>
        </p:nvSpPr>
        <p:spPr>
          <a:xfrm>
            <a:off x="838200" y="427703"/>
            <a:ext cx="10515600" cy="5749260"/>
          </a:xfrm>
        </p:spPr>
        <p:txBody>
          <a:bodyPr>
            <a:normAutofit lnSpcReduction="10000"/>
          </a:bodyPr>
          <a:lstStyle/>
          <a:p>
            <a:r>
              <a:rPr lang="en-US" dirty="0">
                <a:solidFill>
                  <a:srgbClr val="FF0000"/>
                </a:solidFill>
              </a:rPr>
              <a:t>Choose </a:t>
            </a:r>
            <a:r>
              <a:rPr lang="de-DE" b="1" dirty="0">
                <a:solidFill>
                  <a:srgbClr val="FF0000"/>
                </a:solidFill>
              </a:rPr>
              <a:t>THREE</a:t>
            </a:r>
            <a:r>
              <a:rPr lang="en-US" dirty="0">
                <a:solidFill>
                  <a:srgbClr val="FF0000"/>
                </a:solidFill>
              </a:rPr>
              <a:t> of the technologies listed above and </a:t>
            </a:r>
            <a:r>
              <a:rPr lang="en-US" b="1" dirty="0">
                <a:solidFill>
                  <a:srgbClr val="FF0000"/>
                </a:solidFill>
              </a:rPr>
              <a:t>research / collect</a:t>
            </a:r>
            <a:r>
              <a:rPr lang="en-US" dirty="0">
                <a:solidFill>
                  <a:srgbClr val="FF0000"/>
                </a:solidFill>
              </a:rPr>
              <a:t> information how a farmer would use each technology to improve the reproductive performance and hence the profitability of their fa</a:t>
            </a:r>
            <a:r>
              <a:rPr lang="en-AU" dirty="0">
                <a:solidFill>
                  <a:srgbClr val="FF0000"/>
                </a:solidFill>
              </a:rPr>
              <a:t>rm</a:t>
            </a:r>
            <a:r>
              <a:rPr lang="en-AU" dirty="0" smtClean="0">
                <a:solidFill>
                  <a:srgbClr val="FF0000"/>
                </a:solidFill>
              </a:rPr>
              <a:t>.</a:t>
            </a:r>
          </a:p>
          <a:p>
            <a:r>
              <a:rPr lang="en-US" i="1" dirty="0"/>
              <a:t>Include the following in your answer</a:t>
            </a:r>
            <a:r>
              <a:rPr lang="en-US" i="1" dirty="0" smtClean="0"/>
              <a:t>:</a:t>
            </a:r>
          </a:p>
          <a:p>
            <a:pPr marL="0" indent="0">
              <a:buNone/>
            </a:pPr>
            <a:endParaRPr lang="en-AU" i="1" dirty="0" smtClean="0"/>
          </a:p>
          <a:p>
            <a:pPr marL="0" indent="0">
              <a:buNone/>
            </a:pPr>
            <a:r>
              <a:rPr lang="en-US" dirty="0" smtClean="0"/>
              <a:t>1) </a:t>
            </a:r>
            <a:r>
              <a:rPr lang="en-US" dirty="0"/>
              <a:t>a </a:t>
            </a:r>
            <a:r>
              <a:rPr lang="en-US" b="1" dirty="0"/>
              <a:t>description</a:t>
            </a:r>
            <a:r>
              <a:rPr lang="en-US" dirty="0"/>
              <a:t> of the </a:t>
            </a:r>
            <a:r>
              <a:rPr lang="en-US" b="1" dirty="0"/>
              <a:t>steps</a:t>
            </a:r>
            <a:r>
              <a:rPr lang="en-US" dirty="0"/>
              <a:t> taken in the </a:t>
            </a:r>
            <a:r>
              <a:rPr lang="en-US" b="1" dirty="0"/>
              <a:t>order</a:t>
            </a:r>
            <a:r>
              <a:rPr lang="en-US" dirty="0"/>
              <a:t> in which they are performed </a:t>
            </a:r>
            <a:r>
              <a:rPr lang="en-US" dirty="0" smtClean="0"/>
              <a:t>the </a:t>
            </a:r>
            <a:r>
              <a:rPr lang="en-US" b="1" dirty="0"/>
              <a:t>equipment/materials</a:t>
            </a:r>
            <a:r>
              <a:rPr lang="en-US" dirty="0"/>
              <a:t> used,  and </a:t>
            </a:r>
            <a:r>
              <a:rPr lang="en-US" dirty="0" smtClean="0"/>
              <a:t>the </a:t>
            </a:r>
            <a:r>
              <a:rPr lang="en-US" b="1" dirty="0"/>
              <a:t>reproductive structures</a:t>
            </a:r>
            <a:r>
              <a:rPr lang="en-US" dirty="0"/>
              <a:t> involved when performing the technique</a:t>
            </a:r>
            <a:r>
              <a:rPr lang="en-AU" dirty="0" smtClean="0">
                <a:effectLst/>
              </a:rPr>
              <a:t> </a:t>
            </a:r>
          </a:p>
          <a:p>
            <a:pPr marL="0" lvl="0" indent="0">
              <a:buNone/>
            </a:pPr>
            <a:r>
              <a:rPr lang="en-US" dirty="0" smtClean="0"/>
              <a:t>2)an </a:t>
            </a:r>
            <a:r>
              <a:rPr lang="en-US" b="1" dirty="0"/>
              <a:t>explanation</a:t>
            </a:r>
            <a:r>
              <a:rPr lang="en-US" dirty="0"/>
              <a:t> of how the </a:t>
            </a:r>
            <a:r>
              <a:rPr lang="en-US" b="1" dirty="0"/>
              <a:t>steps</a:t>
            </a:r>
            <a:r>
              <a:rPr lang="en-US" dirty="0"/>
              <a:t> described are important to the </a:t>
            </a:r>
            <a:r>
              <a:rPr lang="en-US" b="1" dirty="0"/>
              <a:t>overall success</a:t>
            </a:r>
            <a:r>
              <a:rPr lang="en-US" dirty="0"/>
              <a:t> of the technique (this will typically involve reference to both the </a:t>
            </a:r>
            <a:r>
              <a:rPr lang="en-US" b="1" dirty="0"/>
              <a:t>hormones</a:t>
            </a:r>
            <a:r>
              <a:rPr lang="en-US" dirty="0"/>
              <a:t> involved and </a:t>
            </a:r>
            <a:r>
              <a:rPr lang="en-US" dirty="0" smtClean="0"/>
              <a:t>the </a:t>
            </a:r>
            <a:r>
              <a:rPr lang="en-US" b="1" dirty="0"/>
              <a:t>reproductive structures</a:t>
            </a:r>
            <a:r>
              <a:rPr lang="en-US" dirty="0"/>
              <a:t> involved</a:t>
            </a:r>
            <a:r>
              <a:rPr lang="en-US" dirty="0" smtClean="0"/>
              <a:t>).</a:t>
            </a:r>
          </a:p>
          <a:p>
            <a:pPr marL="0" lvl="0" indent="0">
              <a:buNone/>
            </a:pPr>
            <a:endParaRPr lang="en-US" dirty="0" smtClean="0"/>
          </a:p>
          <a:p>
            <a:pPr marL="0" indent="0">
              <a:buNone/>
            </a:pPr>
            <a:r>
              <a:rPr lang="en-US" sz="1800" dirty="0">
                <a:solidFill>
                  <a:srgbClr val="FF0000"/>
                </a:solidFill>
              </a:rPr>
              <a:t>Once you have collected the relevant information, use it to write </a:t>
            </a:r>
            <a:r>
              <a:rPr lang="en-US" sz="1800" b="1" u="sng" dirty="0">
                <a:solidFill>
                  <a:srgbClr val="FF0000"/>
                </a:solidFill>
              </a:rPr>
              <a:t>three fact sheets</a:t>
            </a:r>
            <a:r>
              <a:rPr lang="en-US" sz="1800" dirty="0">
                <a:solidFill>
                  <a:srgbClr val="FF0000"/>
                </a:solidFill>
              </a:rPr>
              <a:t> on each technology.  The fact sheets should include pictures and/or diagrams, as well as informative text.</a:t>
            </a:r>
            <a:endParaRPr lang="en-AU" sz="1800" dirty="0">
              <a:solidFill>
                <a:srgbClr val="FF0000"/>
              </a:solidFill>
            </a:endParaRPr>
          </a:p>
          <a:p>
            <a:pPr marL="0" lvl="0" indent="0">
              <a:buNone/>
            </a:pPr>
            <a:endParaRPr lang="en-AU" dirty="0"/>
          </a:p>
          <a:p>
            <a:pPr marL="0" indent="0">
              <a:buNone/>
            </a:pPr>
            <a:endParaRPr lang="en-AU" dirty="0"/>
          </a:p>
          <a:p>
            <a:endParaRPr lang="en-AU" dirty="0"/>
          </a:p>
          <a:p>
            <a:endParaRPr lang="en-US" dirty="0"/>
          </a:p>
        </p:txBody>
      </p:sp>
    </p:spTree>
    <p:extLst>
      <p:ext uri="{BB962C8B-B14F-4D97-AF65-F5344CB8AC3E}">
        <p14:creationId xmlns:p14="http://schemas.microsoft.com/office/powerpoint/2010/main" val="2007512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alphaModFix amt="47000"/>
            <a:extLst>
              <a:ext uri="{28A0092B-C50C-407E-A947-70E740481C1C}">
                <a14:useLocalDpi xmlns:a14="http://schemas.microsoft.com/office/drawing/2010/main" val="0"/>
              </a:ext>
            </a:extLst>
          </a:blip>
          <a:stretch>
            <a:fillRect/>
          </a:stretch>
        </p:blipFill>
        <p:spPr>
          <a:xfrm>
            <a:off x="176981" y="117987"/>
            <a:ext cx="11842954" cy="6607278"/>
          </a:xfrm>
          <a:prstGeom prst="rect">
            <a:avLst/>
          </a:prstGeom>
        </p:spPr>
      </p:pic>
      <p:sp>
        <p:nvSpPr>
          <p:cNvPr id="2" name="Title 1"/>
          <p:cNvSpPr>
            <a:spLocks noGrp="1"/>
          </p:cNvSpPr>
          <p:nvPr>
            <p:ph type="title"/>
          </p:nvPr>
        </p:nvSpPr>
        <p:spPr/>
        <p:txBody>
          <a:bodyPr>
            <a:normAutofit fontScale="90000"/>
          </a:bodyPr>
          <a:lstStyle/>
          <a:p>
            <a:r>
              <a:rPr lang="en-US" sz="3600" b="1" i="1" dirty="0"/>
              <a:t>TASK 2)	Magazine article and Presentation ( 2 - 4  periods, TOTAL 8 periods overall).</a:t>
            </a:r>
            <a:r>
              <a:rPr lang="en-AU" dirty="0"/>
              <a:t/>
            </a:r>
            <a:br>
              <a:rPr lang="en-AU" dirty="0"/>
            </a:br>
            <a:endParaRPr lang="en-US" dirty="0"/>
          </a:p>
        </p:txBody>
      </p:sp>
      <p:sp>
        <p:nvSpPr>
          <p:cNvPr id="3" name="Content Placeholder 2"/>
          <p:cNvSpPr>
            <a:spLocks noGrp="1"/>
          </p:cNvSpPr>
          <p:nvPr>
            <p:ph idx="1"/>
          </p:nvPr>
        </p:nvSpPr>
        <p:spPr>
          <a:xfrm>
            <a:off x="838200" y="1235689"/>
            <a:ext cx="10515600" cy="5209355"/>
          </a:xfrm>
        </p:spPr>
        <p:txBody>
          <a:bodyPr>
            <a:normAutofit/>
          </a:bodyPr>
          <a:lstStyle/>
          <a:p>
            <a:r>
              <a:rPr lang="en-US" sz="2000" dirty="0"/>
              <a:t>During your stay with the Young Farmers Club, you have decided to write an article for a local farming magazine. The subject of your article is the </a:t>
            </a:r>
            <a:endParaRPr lang="en-AU" sz="2000" dirty="0"/>
          </a:p>
          <a:p>
            <a:r>
              <a:rPr lang="en-US" b="1" u="sng" dirty="0"/>
              <a:t>“Justification of the use of reproductive technologies by farmers”.</a:t>
            </a:r>
            <a:endParaRPr lang="en-AU" dirty="0"/>
          </a:p>
          <a:p>
            <a:r>
              <a:rPr lang="en-US" sz="1800" dirty="0"/>
              <a:t>Choose the </a:t>
            </a:r>
            <a:r>
              <a:rPr lang="en-US" sz="1800" b="1" u="sng" dirty="0"/>
              <a:t>TWO</a:t>
            </a:r>
            <a:r>
              <a:rPr lang="en-US" sz="1800" dirty="0"/>
              <a:t> reproductive technologies that you consider to be the most significant in terms of the economics of production for a farmer</a:t>
            </a:r>
            <a:r>
              <a:rPr lang="en-US" sz="1800" dirty="0" smtClean="0"/>
              <a:t>.</a:t>
            </a:r>
            <a:endParaRPr lang="en-AU" sz="1800" dirty="0"/>
          </a:p>
          <a:p>
            <a:r>
              <a:rPr lang="en-US" sz="1800" dirty="0"/>
              <a:t>Use the fact sheets and your research notes as background material to write your magazine article. You may also need to undertake additional research for your article</a:t>
            </a:r>
            <a:r>
              <a:rPr lang="en-US" sz="1800" dirty="0" smtClean="0"/>
              <a:t>.</a:t>
            </a:r>
          </a:p>
          <a:p>
            <a:pPr marL="0" indent="0">
              <a:buNone/>
            </a:pPr>
            <a:r>
              <a:rPr lang="en-US" sz="1800" dirty="0" smtClean="0"/>
              <a:t>When </a:t>
            </a:r>
            <a:r>
              <a:rPr lang="en-US" sz="1800" dirty="0"/>
              <a:t>justifying the two recommended reproductive technologies on the basis of their </a:t>
            </a:r>
            <a:r>
              <a:rPr lang="en-US" sz="1800" dirty="0" smtClean="0"/>
              <a:t>significance </a:t>
            </a:r>
            <a:r>
              <a:rPr lang="en-US" sz="1800" dirty="0"/>
              <a:t>to the </a:t>
            </a:r>
            <a:r>
              <a:rPr lang="en-US" sz="1800" b="1" dirty="0"/>
              <a:t>economics of production</a:t>
            </a:r>
            <a:r>
              <a:rPr lang="en-US" sz="1800" dirty="0"/>
              <a:t> on the farm consider</a:t>
            </a:r>
            <a:r>
              <a:rPr lang="en-AU" sz="1800" dirty="0" smtClean="0">
                <a:effectLst/>
              </a:rPr>
              <a:t> </a:t>
            </a:r>
          </a:p>
          <a:p>
            <a:pPr marL="0" indent="0">
              <a:buNone/>
            </a:pPr>
            <a:r>
              <a:rPr lang="en-AU" sz="1800" dirty="0" smtClean="0"/>
              <a:t>The number of female stock getting pregnant each year</a:t>
            </a:r>
          </a:p>
          <a:p>
            <a:pPr marL="0" indent="0">
              <a:buNone/>
            </a:pPr>
            <a:r>
              <a:rPr lang="en-AU" sz="1800" dirty="0" smtClean="0">
                <a:effectLst/>
              </a:rPr>
              <a:t>The number of offspring produced per female</a:t>
            </a:r>
          </a:p>
          <a:p>
            <a:pPr marL="0" indent="0">
              <a:buNone/>
            </a:pPr>
            <a:r>
              <a:rPr lang="en-AU" sz="1800" dirty="0" smtClean="0"/>
              <a:t>The genetic potential of the offspring</a:t>
            </a:r>
          </a:p>
          <a:p>
            <a:pPr marL="0" indent="0">
              <a:buNone/>
            </a:pPr>
            <a:r>
              <a:rPr lang="en-AU" sz="1800" dirty="0" smtClean="0">
                <a:effectLst/>
              </a:rPr>
              <a:t>The effect on the timing of these animals giving birth</a:t>
            </a:r>
          </a:p>
          <a:p>
            <a:pPr marL="0" indent="0">
              <a:buNone/>
            </a:pPr>
            <a:r>
              <a:rPr lang="en-AU" sz="1800" dirty="0" smtClean="0"/>
              <a:t>           And the effect these factors have on the financial returns</a:t>
            </a:r>
            <a:endParaRPr lang="en-AU" sz="1800" dirty="0" smtClean="0">
              <a:effectLst/>
            </a:endParaRPr>
          </a:p>
          <a:p>
            <a:pPr marL="0" indent="0">
              <a:buNone/>
            </a:pPr>
            <a:endParaRPr lang="en-AU" sz="1800" dirty="0" smtClean="0">
              <a:effectLst/>
            </a:endParaRPr>
          </a:p>
          <a:p>
            <a:pPr marL="0" indent="0">
              <a:buNone/>
            </a:pPr>
            <a:endParaRPr lang="en-AU" sz="1800" dirty="0"/>
          </a:p>
          <a:p>
            <a:endParaRPr lang="en-US" dirty="0"/>
          </a:p>
        </p:txBody>
      </p:sp>
    </p:spTree>
    <p:extLst>
      <p:ext uri="{BB962C8B-B14F-4D97-AF65-F5344CB8AC3E}">
        <p14:creationId xmlns:p14="http://schemas.microsoft.com/office/powerpoint/2010/main" val="417869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alphaModFix amt="48000"/>
            <a:extLst>
              <a:ext uri="{28A0092B-C50C-407E-A947-70E740481C1C}">
                <a14:useLocalDpi xmlns:a14="http://schemas.microsoft.com/office/drawing/2010/main" val="0"/>
              </a:ext>
            </a:extLst>
          </a:blip>
          <a:stretch>
            <a:fillRect/>
          </a:stretch>
        </p:blipFill>
        <p:spPr>
          <a:xfrm>
            <a:off x="117987" y="367580"/>
            <a:ext cx="11341510" cy="6328188"/>
          </a:xfrm>
          <a:prstGeom prst="rect">
            <a:avLst/>
          </a:prstGeom>
        </p:spPr>
      </p:pic>
      <p:sp>
        <p:nvSpPr>
          <p:cNvPr id="3" name="Content Placeholder 2"/>
          <p:cNvSpPr>
            <a:spLocks noGrp="1"/>
          </p:cNvSpPr>
          <p:nvPr>
            <p:ph idx="1"/>
          </p:nvPr>
        </p:nvSpPr>
        <p:spPr>
          <a:xfrm>
            <a:off x="439994" y="1182482"/>
            <a:ext cx="10515600" cy="5675518"/>
          </a:xfrm>
        </p:spPr>
        <p:txBody>
          <a:bodyPr>
            <a:normAutofit fontScale="40000" lnSpcReduction="20000"/>
          </a:bodyPr>
          <a:lstStyle/>
          <a:p>
            <a:r>
              <a:rPr lang="en-GB" sz="5600" b="1" dirty="0"/>
              <a:t>Name of Technique 1____________________________________________</a:t>
            </a:r>
            <a:endParaRPr lang="en-AU" sz="5600" dirty="0"/>
          </a:p>
          <a:p>
            <a:r>
              <a:rPr lang="en-GB" b="1" dirty="0"/>
              <a:t> </a:t>
            </a:r>
            <a:endParaRPr lang="en-AU" dirty="0"/>
          </a:p>
          <a:p>
            <a:r>
              <a:rPr lang="en-GB" sz="5600" dirty="0"/>
              <a:t>Give a definition of the technique </a:t>
            </a:r>
            <a:endParaRPr lang="en-AU" sz="5600" dirty="0"/>
          </a:p>
          <a:p>
            <a:r>
              <a:rPr lang="en-GB" sz="5600" dirty="0"/>
              <a:t>___________________________________________________________________</a:t>
            </a:r>
            <a:endParaRPr lang="en-AU" sz="5600" dirty="0"/>
          </a:p>
          <a:p>
            <a:r>
              <a:rPr lang="en-GB" sz="5600" dirty="0"/>
              <a:t> </a:t>
            </a:r>
            <a:endParaRPr lang="en-AU" sz="5600" dirty="0"/>
          </a:p>
          <a:p>
            <a:r>
              <a:rPr lang="en-GB" dirty="0"/>
              <a:t> </a:t>
            </a:r>
            <a:endParaRPr lang="en-AU" dirty="0"/>
          </a:p>
          <a:p>
            <a:r>
              <a:rPr lang="en-GB" sz="5600" dirty="0"/>
              <a:t>Give a description of the step by step process that is taken when carrying out the technique (in order) and explain the importance of each step (how each step contributes to the success of the technique)</a:t>
            </a:r>
            <a:endParaRPr lang="en-AU" sz="5600" dirty="0"/>
          </a:p>
          <a:p>
            <a:r>
              <a:rPr lang="en-GB" sz="5600" dirty="0"/>
              <a:t>___________________________________________________________________</a:t>
            </a:r>
            <a:endParaRPr lang="en-AU" sz="5600" dirty="0"/>
          </a:p>
          <a:p>
            <a:r>
              <a:rPr lang="en-GB" sz="5600" dirty="0"/>
              <a:t> </a:t>
            </a:r>
            <a:endParaRPr lang="en-AU" sz="5600" dirty="0"/>
          </a:p>
          <a:p>
            <a:r>
              <a:rPr lang="en-GB" sz="5600" dirty="0" smtClean="0"/>
              <a:t>___________________________________________________________</a:t>
            </a:r>
            <a:endParaRPr lang="en-AU" sz="5600" dirty="0"/>
          </a:p>
          <a:p>
            <a:r>
              <a:rPr lang="en-GB" sz="5600" dirty="0"/>
              <a:t> </a:t>
            </a:r>
            <a:r>
              <a:rPr lang="en-GB" dirty="0"/>
              <a:t> </a:t>
            </a:r>
            <a:endParaRPr lang="en-AU" dirty="0"/>
          </a:p>
          <a:p>
            <a:r>
              <a:rPr lang="en-GB" sz="5600" dirty="0"/>
              <a:t>Identify the reproductive structures and hormones involved</a:t>
            </a:r>
            <a:endParaRPr lang="en-AU" sz="5600" dirty="0"/>
          </a:p>
          <a:p>
            <a:pPr marL="0" indent="0">
              <a:buNone/>
            </a:pPr>
            <a:endParaRPr lang="en-AU" sz="5600" dirty="0"/>
          </a:p>
          <a:p>
            <a:r>
              <a:rPr lang="en-GB" sz="5600" dirty="0" smtClean="0"/>
              <a:t>___________________________________________________________________</a:t>
            </a:r>
            <a:endParaRPr lang="en-AU" sz="5600" dirty="0"/>
          </a:p>
          <a:p>
            <a:r>
              <a:rPr lang="en-GB" sz="5600" b="1" dirty="0"/>
              <a:t> </a:t>
            </a:r>
            <a:endParaRPr lang="en-AU" sz="5600" dirty="0"/>
          </a:p>
          <a:p>
            <a:endParaRPr lang="en-US" dirty="0"/>
          </a:p>
        </p:txBody>
      </p:sp>
      <p:sp>
        <p:nvSpPr>
          <p:cNvPr id="4" name="TextBox 3"/>
          <p:cNvSpPr txBox="1"/>
          <p:nvPr/>
        </p:nvSpPr>
        <p:spPr>
          <a:xfrm>
            <a:off x="3554361" y="339213"/>
            <a:ext cx="1835824" cy="523220"/>
          </a:xfrm>
          <a:prstGeom prst="rect">
            <a:avLst/>
          </a:prstGeom>
          <a:noFill/>
        </p:spPr>
        <p:txBody>
          <a:bodyPr wrap="none" rtlCol="0">
            <a:spAutoFit/>
          </a:bodyPr>
          <a:lstStyle/>
          <a:p>
            <a:r>
              <a:rPr lang="en-US" sz="2800" dirty="0" smtClean="0"/>
              <a:t>Fact Sheets</a:t>
            </a:r>
            <a:endParaRPr lang="en-US" sz="2800" dirty="0"/>
          </a:p>
        </p:txBody>
      </p:sp>
    </p:spTree>
    <p:extLst>
      <p:ext uri="{BB962C8B-B14F-4D97-AF65-F5344CB8AC3E}">
        <p14:creationId xmlns:p14="http://schemas.microsoft.com/office/powerpoint/2010/main" val="1723143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53004419"/>
              </p:ext>
            </p:extLst>
          </p:nvPr>
        </p:nvGraphicFramePr>
        <p:xfrm>
          <a:off x="1622323" y="1091379"/>
          <a:ext cx="9719186" cy="5176685"/>
        </p:xfrm>
        <a:graphic>
          <a:graphicData uri="http://schemas.openxmlformats.org/drawingml/2006/table">
            <a:tbl>
              <a:tblPr/>
              <a:tblGrid>
                <a:gridCol w="6390607"/>
                <a:gridCol w="1202771"/>
                <a:gridCol w="1062433"/>
                <a:gridCol w="1063375"/>
              </a:tblGrid>
              <a:tr h="383959">
                <a:tc>
                  <a:txBody>
                    <a:bodyPr/>
                    <a:lstStyle/>
                    <a:p>
                      <a:pPr>
                        <a:lnSpc>
                          <a:spcPct val="115000"/>
                        </a:lnSpc>
                        <a:spcBef>
                          <a:spcPts val="600"/>
                        </a:spcBef>
                        <a:spcAft>
                          <a:spcPts val="600"/>
                        </a:spcAft>
                      </a:pPr>
                      <a:r>
                        <a:rPr lang="en-NZ" sz="1000" b="1">
                          <a:effectLst/>
                          <a:latin typeface="Arial" charset="0"/>
                          <a:ea typeface="Calibri" charset="0"/>
                          <a:cs typeface="Times New Roman" charset="0"/>
                        </a:rPr>
                        <a:t>Key requirements: (tick)</a:t>
                      </a:r>
                      <a:endParaRPr lang="en-AU"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Bef>
                          <a:spcPts val="600"/>
                        </a:spcBef>
                        <a:spcAft>
                          <a:spcPts val="600"/>
                        </a:spcAft>
                      </a:pPr>
                      <a:r>
                        <a:rPr lang="en-NZ" sz="1000">
                          <a:effectLst/>
                          <a:latin typeface="Arial" charset="0"/>
                          <a:ea typeface="Calibri" charset="0"/>
                          <a:cs typeface="Times New Roman" charset="0"/>
                        </a:rPr>
                        <a:t>A</a:t>
                      </a:r>
                      <a:endParaRPr lang="en-AU"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Bef>
                          <a:spcPts val="600"/>
                        </a:spcBef>
                        <a:spcAft>
                          <a:spcPts val="600"/>
                        </a:spcAft>
                      </a:pPr>
                      <a:r>
                        <a:rPr lang="en-NZ" sz="1000">
                          <a:effectLst/>
                          <a:latin typeface="Arial" charset="0"/>
                          <a:ea typeface="Calibri" charset="0"/>
                          <a:cs typeface="Times New Roman" charset="0"/>
                        </a:rPr>
                        <a:t>M</a:t>
                      </a:r>
                      <a:endParaRPr lang="en-AU"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Bef>
                          <a:spcPts val="600"/>
                        </a:spcBef>
                        <a:spcAft>
                          <a:spcPts val="600"/>
                        </a:spcAft>
                      </a:pPr>
                      <a:r>
                        <a:rPr lang="en-NZ" sz="1000">
                          <a:effectLst/>
                          <a:latin typeface="Arial" charset="0"/>
                          <a:ea typeface="Calibri" charset="0"/>
                          <a:cs typeface="Times New Roman" charset="0"/>
                        </a:rPr>
                        <a:t>E</a:t>
                      </a:r>
                      <a:endParaRPr lang="en-AU"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798788">
                <a:tc>
                  <a:txBody>
                    <a:bodyPr/>
                    <a:lstStyle/>
                    <a:p>
                      <a:pPr marL="342900" lvl="0" indent="-342900">
                        <a:lnSpc>
                          <a:spcPct val="115000"/>
                        </a:lnSpc>
                        <a:spcAft>
                          <a:spcPts val="0"/>
                        </a:spcAft>
                        <a:buFont typeface="+mj-lt"/>
                        <a:buAutoNum type="arabicPeriod"/>
                        <a:tabLst>
                          <a:tab pos="203835" algn="l"/>
                        </a:tabLst>
                      </a:pPr>
                      <a:r>
                        <a:rPr lang="en-NZ" sz="1000">
                          <a:effectLst/>
                          <a:latin typeface="Arial" charset="0"/>
                          <a:ea typeface="Calibri" charset="0"/>
                          <a:cs typeface="Times New Roman" charset="0"/>
                        </a:rPr>
                        <a:t>Technique 1: Describe the steps taken when performing the reproductive technique.  Reference to the structure of livestock reproductive systems is required.</a:t>
                      </a:r>
                      <a:endParaRPr lang="en-AU"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798788">
                <a:tc>
                  <a:txBody>
                    <a:bodyPr/>
                    <a:lstStyle/>
                    <a:p>
                      <a:pPr marL="342900" lvl="0" indent="-342900">
                        <a:lnSpc>
                          <a:spcPct val="115000"/>
                        </a:lnSpc>
                        <a:spcAft>
                          <a:spcPts val="0"/>
                        </a:spcAft>
                        <a:buFont typeface="+mj-lt"/>
                        <a:buAutoNum type="arabicPeriod"/>
                        <a:tabLst>
                          <a:tab pos="203835" algn="l"/>
                        </a:tabLst>
                      </a:pPr>
                      <a:r>
                        <a:rPr lang="en-NZ" sz="1000">
                          <a:effectLst/>
                          <a:latin typeface="Arial" charset="0"/>
                          <a:ea typeface="Calibri" charset="0"/>
                          <a:cs typeface="Times New Roman" charset="0"/>
                        </a:rPr>
                        <a:t> Technique 2: Describe the steps taken when performing the reproductive technique.  Reference to the structure of livestock reproductive systems is required.</a:t>
                      </a:r>
                      <a:endParaRPr lang="en-AU"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1065050">
                <a:tc>
                  <a:txBody>
                    <a:bodyPr/>
                    <a:lstStyle/>
                    <a:p>
                      <a:pPr marL="342900" lvl="0" indent="-342900">
                        <a:lnSpc>
                          <a:spcPct val="115000"/>
                        </a:lnSpc>
                        <a:spcAft>
                          <a:spcPts val="0"/>
                        </a:spcAft>
                        <a:buFont typeface="+mj-lt"/>
                        <a:buAutoNum type="arabicPeriod"/>
                        <a:tabLst>
                          <a:tab pos="203835" algn="l"/>
                        </a:tabLst>
                      </a:pPr>
                      <a:r>
                        <a:rPr lang="en-NZ" sz="1000">
                          <a:effectLst/>
                          <a:latin typeface="Arial" charset="0"/>
                          <a:ea typeface="Calibri" charset="0"/>
                          <a:cs typeface="Times New Roman" charset="0"/>
                        </a:rPr>
                        <a:t>Tech 1: Explain how the steps taken when performing each reproductive technique influence the success of the reproductive technique.  Reference to livestock reproductive systems and the hormonal control relevant to the technique is required</a:t>
                      </a:r>
                      <a:endParaRPr lang="en-AU"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1065050">
                <a:tc>
                  <a:txBody>
                    <a:bodyPr/>
                    <a:lstStyle/>
                    <a:p>
                      <a:pPr marL="342900" lvl="0" indent="-342900">
                        <a:lnSpc>
                          <a:spcPct val="115000"/>
                        </a:lnSpc>
                        <a:spcAft>
                          <a:spcPts val="0"/>
                        </a:spcAft>
                        <a:buFont typeface="+mj-lt"/>
                        <a:buAutoNum type="arabicPeriod"/>
                        <a:tabLst>
                          <a:tab pos="203835" algn="l"/>
                        </a:tabLst>
                      </a:pPr>
                      <a:r>
                        <a:rPr lang="en-NZ" sz="1000">
                          <a:effectLst/>
                          <a:latin typeface="Arial" charset="0"/>
                          <a:ea typeface="Calibri" charset="0"/>
                          <a:cs typeface="Times New Roman" charset="0"/>
                        </a:rPr>
                        <a:t>Tech 2: Explain how the steps taken when performing each reproductive technique influence the success of the reproductive technique.  Reference to livestock reproductive systems and the hormonal control relevant to the technique is required</a:t>
                      </a:r>
                      <a:endParaRPr lang="en-AU"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r>
              <a:tr h="1065050">
                <a:tc>
                  <a:txBody>
                    <a:bodyPr/>
                    <a:lstStyle/>
                    <a:p>
                      <a:pPr marL="342900" lvl="0" indent="-342900">
                        <a:lnSpc>
                          <a:spcPct val="115000"/>
                        </a:lnSpc>
                        <a:spcAft>
                          <a:spcPts val="0"/>
                        </a:spcAft>
                        <a:buFont typeface="+mj-lt"/>
                        <a:buAutoNum type="arabicPeriod"/>
                        <a:tabLst>
                          <a:tab pos="203835" algn="l"/>
                        </a:tabLst>
                      </a:pPr>
                      <a:r>
                        <a:rPr lang="en-NZ" sz="1000">
                          <a:effectLst/>
                          <a:latin typeface="Arial" charset="0"/>
                          <a:ea typeface="Calibri" charset="0"/>
                          <a:cs typeface="Times New Roman" charset="0"/>
                        </a:rPr>
                        <a:t>Justification for the use of a selected reproductive technique in terms of timing, quantity and genetic potential, and the economics of production.</a:t>
                      </a:r>
                      <a:endParaRPr lang="en-AU" sz="1100">
                        <a:effectLst/>
                        <a:latin typeface="Calibri" charset="0"/>
                        <a:ea typeface="Calibri" charset="0"/>
                        <a:cs typeface="Times New Roman"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gn="ctr">
                        <a:lnSpc>
                          <a:spcPct val="115000"/>
                        </a:lnSpc>
                        <a:spcAft>
                          <a:spcPts val="1000"/>
                        </a:spcAft>
                      </a:pPr>
                      <a:r>
                        <a:rPr lang="en-NZ" sz="1000">
                          <a:solidFill>
                            <a:srgbClr val="000000"/>
                          </a:solidFill>
                          <a:effectLst/>
                          <a:latin typeface="Arial" charset="0"/>
                          <a:ea typeface="Calibri" charset="0"/>
                          <a:cs typeface="Times New Roman" charset="0"/>
                        </a:rPr>
                        <a:t> </a:t>
                      </a:r>
                      <a:endParaRPr lang="en-AU" sz="110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a:txBody>
                    <a:bodyPr/>
                    <a:lstStyle/>
                    <a:p>
                      <a:pPr>
                        <a:lnSpc>
                          <a:spcPct val="115000"/>
                        </a:lnSpc>
                        <a:spcAft>
                          <a:spcPts val="0"/>
                        </a:spcAft>
                      </a:pPr>
                      <a:r>
                        <a:rPr lang="en-NZ" sz="1000" dirty="0">
                          <a:solidFill>
                            <a:srgbClr val="000000"/>
                          </a:solidFill>
                          <a:effectLst/>
                          <a:latin typeface="Arial" charset="0"/>
                          <a:ea typeface="Calibri" charset="0"/>
                          <a:cs typeface="Times New Roman" charset="0"/>
                        </a:rPr>
                        <a:t>T:</a:t>
                      </a:r>
                      <a:endParaRPr lang="en-AU" sz="1100" dirty="0">
                        <a:effectLst/>
                        <a:latin typeface="Calibri" charset="0"/>
                        <a:ea typeface="Calibri" charset="0"/>
                        <a:cs typeface="Times New Roman" charset="0"/>
                      </a:endParaRPr>
                    </a:p>
                    <a:p>
                      <a:pPr>
                        <a:lnSpc>
                          <a:spcPct val="115000"/>
                        </a:lnSpc>
                        <a:spcAft>
                          <a:spcPts val="0"/>
                        </a:spcAft>
                      </a:pPr>
                      <a:r>
                        <a:rPr lang="en-NZ" sz="1000" dirty="0">
                          <a:solidFill>
                            <a:srgbClr val="000000"/>
                          </a:solidFill>
                          <a:effectLst/>
                          <a:latin typeface="Arial" charset="0"/>
                          <a:ea typeface="Calibri" charset="0"/>
                          <a:cs typeface="Times New Roman" charset="0"/>
                        </a:rPr>
                        <a:t>Q:</a:t>
                      </a:r>
                      <a:endParaRPr lang="en-AU" sz="1100" dirty="0">
                        <a:effectLst/>
                        <a:latin typeface="Calibri" charset="0"/>
                        <a:ea typeface="Calibri" charset="0"/>
                        <a:cs typeface="Times New Roman" charset="0"/>
                      </a:endParaRPr>
                    </a:p>
                    <a:p>
                      <a:pPr>
                        <a:lnSpc>
                          <a:spcPct val="115000"/>
                        </a:lnSpc>
                        <a:spcAft>
                          <a:spcPts val="0"/>
                        </a:spcAft>
                      </a:pPr>
                      <a:r>
                        <a:rPr lang="en-NZ" sz="1000" dirty="0">
                          <a:solidFill>
                            <a:srgbClr val="000000"/>
                          </a:solidFill>
                          <a:effectLst/>
                          <a:latin typeface="Arial" charset="0"/>
                          <a:ea typeface="Calibri" charset="0"/>
                          <a:cs typeface="Times New Roman" charset="0"/>
                        </a:rPr>
                        <a:t>GP:</a:t>
                      </a:r>
                      <a:endParaRPr lang="en-AU" sz="1100" dirty="0">
                        <a:effectLst/>
                        <a:latin typeface="Calibri" charset="0"/>
                        <a:ea typeface="Calibri" charset="0"/>
                        <a:cs typeface="Times New Roman" charset="0"/>
                      </a:endParaRPr>
                    </a:p>
                    <a:p>
                      <a:pPr>
                        <a:lnSpc>
                          <a:spcPct val="115000"/>
                        </a:lnSpc>
                        <a:spcAft>
                          <a:spcPts val="0"/>
                        </a:spcAft>
                      </a:pPr>
                      <a:r>
                        <a:rPr lang="en-NZ" sz="1000" dirty="0">
                          <a:solidFill>
                            <a:srgbClr val="000000"/>
                          </a:solidFill>
                          <a:effectLst/>
                          <a:latin typeface="Arial" charset="0"/>
                          <a:ea typeface="Calibri" charset="0"/>
                          <a:cs typeface="Times New Roman" charset="0"/>
                        </a:rPr>
                        <a:t>E:</a:t>
                      </a:r>
                      <a:endParaRPr lang="en-AU" sz="1100" dirty="0">
                        <a:effectLst/>
                        <a:latin typeface="Calibri" charset="0"/>
                        <a:ea typeface="Calibri" charset="0"/>
                        <a:cs typeface="Times New Roman"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6" name="Picture 5"/>
          <p:cNvPicPr>
            <a:picLocks noChangeAspect="1"/>
          </p:cNvPicPr>
          <p:nvPr/>
        </p:nvPicPr>
        <p:blipFill>
          <a:blip r:embed="rId2">
            <a:alphaModFix amt="46000"/>
            <a:extLst>
              <a:ext uri="{28A0092B-C50C-407E-A947-70E740481C1C}">
                <a14:useLocalDpi xmlns:a14="http://schemas.microsoft.com/office/drawing/2010/main" val="0"/>
              </a:ext>
            </a:extLst>
          </a:blip>
          <a:stretch>
            <a:fillRect/>
          </a:stretch>
        </p:blipFill>
        <p:spPr>
          <a:xfrm>
            <a:off x="235975" y="175303"/>
            <a:ext cx="11592232" cy="6579457"/>
          </a:xfrm>
          <a:prstGeom prst="rect">
            <a:avLst/>
          </a:prstGeom>
        </p:spPr>
      </p:pic>
      <p:sp>
        <p:nvSpPr>
          <p:cNvPr id="5" name="TextBox 4"/>
          <p:cNvSpPr txBox="1"/>
          <p:nvPr/>
        </p:nvSpPr>
        <p:spPr>
          <a:xfrm>
            <a:off x="5796116" y="309716"/>
            <a:ext cx="2181751" cy="369332"/>
          </a:xfrm>
          <a:prstGeom prst="rect">
            <a:avLst/>
          </a:prstGeom>
          <a:noFill/>
        </p:spPr>
        <p:txBody>
          <a:bodyPr wrap="none" rtlCol="0">
            <a:spAutoFit/>
          </a:bodyPr>
          <a:lstStyle/>
          <a:p>
            <a:r>
              <a:rPr lang="en-US" dirty="0" err="1" smtClean="0"/>
              <a:t>Rubic</a:t>
            </a:r>
            <a:r>
              <a:rPr lang="en-US" dirty="0" smtClean="0"/>
              <a:t> for Assessment</a:t>
            </a:r>
            <a:endParaRPr lang="en-US" dirty="0"/>
          </a:p>
        </p:txBody>
      </p:sp>
    </p:spTree>
    <p:extLst>
      <p:ext uri="{BB962C8B-B14F-4D97-AF65-F5344CB8AC3E}">
        <p14:creationId xmlns:p14="http://schemas.microsoft.com/office/powerpoint/2010/main" val="2046028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622</Words>
  <Application>Microsoft Macintosh PowerPoint</Application>
  <PresentationFormat>Widescreen</PresentationFormat>
  <Paragraphs>86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Calibri Light</vt:lpstr>
      <vt:lpstr>Times New Roman</vt:lpstr>
      <vt:lpstr>Arial</vt:lpstr>
      <vt:lpstr>Office Theme</vt:lpstr>
      <vt:lpstr>Reproduction Modification</vt:lpstr>
      <vt:lpstr>Introduction </vt:lpstr>
      <vt:lpstr>Student instructions  </vt:lpstr>
      <vt:lpstr>Task 1)   Research (4 periods) and reporting (4 - 6 periods) Sheep,  Beef,   Dairy  or   Deer </vt:lpstr>
      <vt:lpstr>PowerPoint Presentation</vt:lpstr>
      <vt:lpstr>TASK 2) Magazine article and Presentation ( 2 - 4  periods, TOTAL 8 periods overall).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Reproduction Modification</dc:title>
  <dc:creator>Richard Shannon</dc:creator>
  <cp:lastModifiedBy>Richard Shannon</cp:lastModifiedBy>
  <cp:revision>6</cp:revision>
  <dcterms:created xsi:type="dcterms:W3CDTF">2020-04-08T21:17:04Z</dcterms:created>
  <dcterms:modified xsi:type="dcterms:W3CDTF">2020-04-08T22:10:07Z</dcterms:modified>
</cp:coreProperties>
</file>