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57" r:id="rId4"/>
    <p:sldId id="261" r:id="rId5"/>
    <p:sldId id="262" r:id="rId6"/>
    <p:sldId id="263" r:id="rId7"/>
    <p:sldId id="258" r:id="rId8"/>
    <p:sldId id="259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1"/>
  </p:normalViewPr>
  <p:slideViewPr>
    <p:cSldViewPr snapToGrid="0" snapToObjects="1">
      <p:cViewPr varScale="1">
        <p:scale>
          <a:sx n="95" d="100"/>
          <a:sy n="95" d="100"/>
        </p:scale>
        <p:origin x="1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91EB37-5BB8-334B-BC6D-21637F1AE71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95FBC9-2988-C24C-8AF0-E9E74CCBB59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807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EB37-5BB8-334B-BC6D-21637F1AE71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BC9-2988-C24C-8AF0-E9E74CC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4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EB37-5BB8-334B-BC6D-21637F1AE71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BC9-2988-C24C-8AF0-E9E74CC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1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EB37-5BB8-334B-BC6D-21637F1AE71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BC9-2988-C24C-8AF0-E9E74CCBB59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87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EB37-5BB8-334B-BC6D-21637F1AE71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BC9-2988-C24C-8AF0-E9E74CC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EB37-5BB8-334B-BC6D-21637F1AE71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BC9-2988-C24C-8AF0-E9E74CC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4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EB37-5BB8-334B-BC6D-21637F1AE71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BC9-2988-C24C-8AF0-E9E74CC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05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EB37-5BB8-334B-BC6D-21637F1AE71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BC9-2988-C24C-8AF0-E9E74CC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79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EB37-5BB8-334B-BC6D-21637F1AE71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BC9-2988-C24C-8AF0-E9E74CC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7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EB37-5BB8-334B-BC6D-21637F1AE71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BC9-2988-C24C-8AF0-E9E74CC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EB37-5BB8-334B-BC6D-21637F1AE71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BC9-2988-C24C-8AF0-E9E74CC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EB37-5BB8-334B-BC6D-21637F1AE71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BC9-2988-C24C-8AF0-E9E74CC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EB37-5BB8-334B-BC6D-21637F1AE71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BC9-2988-C24C-8AF0-E9E74CC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1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EB37-5BB8-334B-BC6D-21637F1AE71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BC9-2988-C24C-8AF0-E9E74CC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9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EB37-5BB8-334B-BC6D-21637F1AE71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BC9-2988-C24C-8AF0-E9E74CC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EB37-5BB8-334B-BC6D-21637F1AE71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BC9-2988-C24C-8AF0-E9E74CC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EB37-5BB8-334B-BC6D-21637F1AE71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FBC9-2988-C24C-8AF0-E9E74CC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7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91EB37-5BB8-334B-BC6D-21637F1AE71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95FBC9-2988-C24C-8AF0-E9E74CC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eeflambnz.com/knowledge-hub/PDF/better-sheep-breeding-ram-buying-decisions" TargetMode="Externa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ww.youtube.com/watch?v=KjOWXIE8CrU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70KkXszABo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contributes t0 lamb profits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95836"/>
            <a:ext cx="10394707" cy="507875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There are different levers you can pull to get more value such as having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:</a:t>
            </a:r>
          </a:p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• </a:t>
            </a: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A higher lambing percentage (benchmark is 140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%)</a:t>
            </a:r>
          </a:p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• </a:t>
            </a: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Greater lamb survival from birth to weaning (benchmark is 84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%)</a:t>
            </a:r>
          </a:p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• </a:t>
            </a: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More seasons from your rams (benchmark is four years)• More seasons from your ewes (benchmark is four years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• </a:t>
            </a: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More ewes mated per ram (benchmark is 100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• </a:t>
            </a: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More replacement lambs retained (increase mating of lesser quality ewes to a terminal sire).The ram value calculator allows you to plug in “what if” scenarios to calculate ways to get even more value from your ram investment.</a:t>
            </a:r>
          </a:p>
        </p:txBody>
      </p:sp>
    </p:spTree>
    <p:extLst>
      <p:ext uri="{BB962C8B-B14F-4D97-AF65-F5344CB8AC3E}">
        <p14:creationId xmlns:p14="http://schemas.microsoft.com/office/powerpoint/2010/main" val="3844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63072"/>
            <a:ext cx="10394707" cy="501151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               Profit = income-expenditure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6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89966"/>
            <a:ext cx="10394707" cy="4984620"/>
          </a:xfrm>
        </p:spPr>
        <p:txBody>
          <a:bodyPr/>
          <a:lstStyle/>
          <a:p>
            <a:r>
              <a:rPr lang="en-US" dirty="0" smtClean="0"/>
              <a:t>What Factors influence the profitability of lamb</a:t>
            </a:r>
          </a:p>
          <a:p>
            <a:r>
              <a:rPr lang="en-US" dirty="0" smtClean="0"/>
              <a:t>Nutrition</a:t>
            </a:r>
          </a:p>
          <a:p>
            <a:r>
              <a:rPr lang="en-US" dirty="0" smtClean="0"/>
              <a:t>Sire </a:t>
            </a:r>
            <a:r>
              <a:rPr lang="en-US" dirty="0" err="1" smtClean="0"/>
              <a:t>slection</a:t>
            </a:r>
            <a:endParaRPr lang="en-US" dirty="0" smtClean="0"/>
          </a:p>
          <a:p>
            <a:r>
              <a:rPr lang="en-US" dirty="0" smtClean="0"/>
              <a:t>Lambing percentage</a:t>
            </a:r>
          </a:p>
          <a:p>
            <a:r>
              <a:rPr lang="en-US" dirty="0" smtClean="0"/>
              <a:t>Health</a:t>
            </a:r>
          </a:p>
          <a:p>
            <a:r>
              <a:rPr lang="en-US" dirty="0" smtClean="0"/>
              <a:t>Costs</a:t>
            </a:r>
          </a:p>
          <a:p>
            <a:r>
              <a:rPr lang="en-US" dirty="0" smtClean="0"/>
              <a:t>Stocking rate</a:t>
            </a:r>
          </a:p>
          <a:p>
            <a:r>
              <a:rPr lang="en-US" dirty="0" smtClean="0"/>
              <a:t>Price</a:t>
            </a:r>
          </a:p>
          <a:p>
            <a:r>
              <a:rPr lang="en-US" dirty="0" smtClean="0"/>
              <a:t>seasonality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878"/>
            <a:ext cx="7226664" cy="18877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87795"/>
            <a:ext cx="7226664" cy="228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29347"/>
            <a:ext cx="7226664" cy="24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6" y="174812"/>
            <a:ext cx="11279585" cy="5392270"/>
          </a:xfrm>
        </p:spPr>
      </p:pic>
    </p:spTree>
    <p:extLst>
      <p:ext uri="{BB962C8B-B14F-4D97-AF65-F5344CB8AC3E}">
        <p14:creationId xmlns:p14="http://schemas.microsoft.com/office/powerpoint/2010/main" val="3992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82388"/>
            <a:ext cx="10394707" cy="5092197"/>
          </a:xfrm>
        </p:spPr>
        <p:txBody>
          <a:bodyPr/>
          <a:lstStyle/>
          <a:p>
            <a:r>
              <a:rPr lang="en-US" dirty="0" smtClean="0"/>
              <a:t>More lambs</a:t>
            </a:r>
          </a:p>
          <a:p>
            <a:r>
              <a:rPr lang="en-US" dirty="0" smtClean="0"/>
              <a:t>Growing faster</a:t>
            </a:r>
          </a:p>
          <a:p>
            <a:r>
              <a:rPr lang="en-US" dirty="0" smtClean="0"/>
              <a:t>With less fat</a:t>
            </a:r>
          </a:p>
          <a:p>
            <a:r>
              <a:rPr lang="en-US" dirty="0" smtClean="0"/>
              <a:t>And less stress</a:t>
            </a:r>
          </a:p>
          <a:p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There is a link between overall growth rate and fat deposition. As </a:t>
            </a:r>
            <a:r>
              <a:rPr lang="en-US" sz="1600" dirty="0" err="1">
                <a:latin typeface="Avenir Book" charset="0"/>
                <a:ea typeface="Avenir Book" charset="0"/>
                <a:cs typeface="Avenir Book" charset="0"/>
              </a:rPr>
              <a:t>liveweight</a:t>
            </a: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 increases, so too does fat deposition – with the market preferring lean, large carcasses. </a:t>
            </a:r>
          </a:p>
        </p:txBody>
      </p:sp>
    </p:spTree>
    <p:extLst>
      <p:ext uri="{BB962C8B-B14F-4D97-AF65-F5344CB8AC3E}">
        <p14:creationId xmlns:p14="http://schemas.microsoft.com/office/powerpoint/2010/main" val="6064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Sire selection and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2374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“Cheap </a:t>
            </a:r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rams are costly. The opportunity cost of buying average or unrecorded rams can be tens of thousands of dollars</a:t>
            </a: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.”</a:t>
            </a:r>
          </a:p>
          <a:p>
            <a:pPr marL="0" indent="0">
              <a:buNone/>
            </a:pPr>
            <a:r>
              <a:rPr lang="en-US" dirty="0" smtClean="0">
                <a:ea typeface="Arial Hebrew" charset="-79"/>
                <a:cs typeface="Arial Hebrew" charset="-79"/>
              </a:rPr>
              <a:t>The choice of ram can considerable influence profit,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ea typeface="Arial Hebrew" charset="-79"/>
                <a:cs typeface="Arial Hebrew" charset="-79"/>
              </a:rPr>
              <a:t>so </a:t>
            </a:r>
            <a:r>
              <a:rPr lang="en-US" dirty="0">
                <a:solidFill>
                  <a:schemeClr val="accent1"/>
                </a:solidFill>
              </a:rPr>
              <a:t>WHAT IS A BETTER RAM WORTH</a:t>
            </a:r>
            <a:r>
              <a:rPr lang="en-US" dirty="0" smtClean="0">
                <a:solidFill>
                  <a:schemeClr val="accent1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1"/>
                </a:solidFill>
                <a:hlinkClick r:id="rId2"/>
              </a:rPr>
              <a:t>https://beeflambnz.com/knowledge-hub/PDF/better-sheep-breeding-ram-buying-decisions</a:t>
            </a:r>
            <a:endParaRPr lang="en-US" sz="1400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62" y="2163523"/>
            <a:ext cx="3765137" cy="35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5" y="858668"/>
            <a:ext cx="4579159" cy="2545603"/>
          </a:xfrm>
        </p:spPr>
      </p:pic>
      <p:sp>
        <p:nvSpPr>
          <p:cNvPr id="5" name="Rectangle 4"/>
          <p:cNvSpPr/>
          <p:nvPr/>
        </p:nvSpPr>
        <p:spPr>
          <a:xfrm>
            <a:off x="5145741" y="82917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effectLst/>
                <a:latin typeface="Arial" charset="0"/>
              </a:rPr>
              <a:t>An </a:t>
            </a:r>
            <a:r>
              <a:rPr lang="en-US" dirty="0" err="1" smtClean="0">
                <a:effectLst/>
                <a:latin typeface="Arial" charset="0"/>
              </a:rPr>
              <a:t>eBV</a:t>
            </a:r>
            <a:r>
              <a:rPr lang="en-US" dirty="0" smtClean="0">
                <a:effectLst/>
                <a:latin typeface="Arial" charset="0"/>
              </a:rPr>
              <a:t> is an estimate of the breeding value of an animal as a parent for a particular characteristic or trait. The math (Best Linear Unbiased Prediction (BLUP)) used to calculate the </a:t>
            </a:r>
            <a:r>
              <a:rPr lang="en-US" dirty="0" err="1" smtClean="0">
                <a:effectLst/>
                <a:latin typeface="Arial" charset="0"/>
              </a:rPr>
              <a:t>eBV</a:t>
            </a:r>
            <a:r>
              <a:rPr lang="en-US" dirty="0" smtClean="0">
                <a:effectLst/>
                <a:latin typeface="Arial" charset="0"/>
              </a:rPr>
              <a:t> adjusts for known non-genetic effects and how heritable the trait is. This means the </a:t>
            </a:r>
            <a:r>
              <a:rPr lang="en-US" dirty="0" err="1" smtClean="0">
                <a:effectLst/>
                <a:latin typeface="Arial" charset="0"/>
              </a:rPr>
              <a:t>eBV</a:t>
            </a:r>
            <a:r>
              <a:rPr lang="en-US" dirty="0" smtClean="0">
                <a:effectLst/>
                <a:latin typeface="Arial" charset="0"/>
              </a:rPr>
              <a:t> represents the worth the animal can actually pass on to its progeny.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0094" y="255494"/>
            <a:ext cx="622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we measure a </a:t>
            </a:r>
            <a:r>
              <a:rPr lang="en-US" smtClean="0"/>
              <a:t>sire value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8465" y="3404270"/>
            <a:ext cx="7749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 </a:t>
            </a:r>
            <a:r>
              <a:rPr lang="en-US" dirty="0"/>
              <a:t>BUYING MADE SIMPLE </a:t>
            </a:r>
            <a:endParaRPr lang="en-US" dirty="0" smtClean="0"/>
          </a:p>
          <a:p>
            <a:r>
              <a:rPr lang="en-US" dirty="0" smtClean="0"/>
              <a:t>Choosing </a:t>
            </a:r>
            <a:r>
              <a:rPr lang="en-US" dirty="0"/>
              <a:t>rams has been made easier by the introduction of two New Zealand standard indexes. 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NZ </a:t>
            </a:r>
            <a:r>
              <a:rPr lang="en-US" dirty="0"/>
              <a:t>Maternal Worth (NZMW) is based on value derived from: Reproduction, Lamb Survival, Growth, Adult Size and </a:t>
            </a:r>
            <a:r>
              <a:rPr lang="en-US" dirty="0" smtClean="0"/>
              <a:t>Wool</a:t>
            </a:r>
          </a:p>
          <a:p>
            <a:pPr marL="342900" indent="-342900">
              <a:buAutoNum type="arabicPeriod"/>
            </a:pPr>
            <a:r>
              <a:rPr lang="en-US" dirty="0" smtClean="0"/>
              <a:t>.</a:t>
            </a:r>
            <a:r>
              <a:rPr lang="en-US" dirty="0"/>
              <a:t>2. NZ Terminal Worth (NZTW) is based on value derived from: Growth, Lamb Survival and Meat Yield. </a:t>
            </a:r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34" y="3064839"/>
            <a:ext cx="3068807" cy="2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37765"/>
            <a:ext cx="2848080" cy="3311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54" y="1837765"/>
            <a:ext cx="3358029" cy="352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1971" y="1985743"/>
            <a:ext cx="31945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venir Book" charset="0"/>
                <a:ea typeface="Avenir Book" charset="0"/>
                <a:cs typeface="Avenir Book" charset="0"/>
              </a:rPr>
              <a:t>eBVs</a:t>
            </a: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 are calculated from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:</a:t>
            </a:r>
          </a:p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• </a:t>
            </a: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The ram’s 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family</a:t>
            </a:r>
          </a:p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• </a:t>
            </a: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His own performance </a:t>
            </a:r>
            <a:endParaRPr lang="en-US" sz="1600" dirty="0" smtClean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• </a:t>
            </a: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His offspring (if he has any yet).</a:t>
            </a:r>
          </a:p>
        </p:txBody>
      </p:sp>
    </p:spTree>
    <p:extLst>
      <p:ext uri="{BB962C8B-B14F-4D97-AF65-F5344CB8AC3E}">
        <p14:creationId xmlns:p14="http://schemas.microsoft.com/office/powerpoint/2010/main" val="13232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329</TotalTime>
  <Words>395</Words>
  <Application>Microsoft Macintosh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Hebrew</vt:lpstr>
      <vt:lpstr>Avenir Book</vt:lpstr>
      <vt:lpstr>Impact</vt:lpstr>
      <vt:lpstr>Main Event</vt:lpstr>
      <vt:lpstr>What contributes t0 lamb profits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Sire selection and breeding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contributes t0 lamb profits</dc:title>
  <dc:creator>Richard Shannon</dc:creator>
  <cp:lastModifiedBy>Microsoft Office User</cp:lastModifiedBy>
  <cp:revision>9</cp:revision>
  <dcterms:created xsi:type="dcterms:W3CDTF">2020-05-10T00:49:10Z</dcterms:created>
  <dcterms:modified xsi:type="dcterms:W3CDTF">2020-05-10T22:32:14Z</dcterms:modified>
</cp:coreProperties>
</file>