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9" r:id="rId5"/>
    <p:sldId id="322" r:id="rId6"/>
    <p:sldId id="323" r:id="rId7"/>
    <p:sldId id="324" r:id="rId8"/>
    <p:sldId id="325" r:id="rId9"/>
    <p:sldId id="328" r:id="rId10"/>
    <p:sldId id="330" r:id="rId11"/>
    <p:sldId id="329" r:id="rId12"/>
    <p:sldId id="331" r:id="rId13"/>
    <p:sldId id="332" r:id="rId1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orient="horz" pos="4139">
          <p15:clr>
            <a:srgbClr val="A4A3A4"/>
          </p15:clr>
        </p15:guide>
        <p15:guide id="3" orient="horz" pos="4218">
          <p15:clr>
            <a:srgbClr val="A4A3A4"/>
          </p15:clr>
        </p15:guide>
        <p15:guide id="4" pos="2846">
          <p15:clr>
            <a:srgbClr val="A4A3A4"/>
          </p15:clr>
        </p15:guide>
        <p15:guide id="5" pos="5505">
          <p15:clr>
            <a:srgbClr val="A4A3A4"/>
          </p15:clr>
        </p15:guide>
        <p15:guide id="6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8000"/>
    <a:srgbClr val="FFFFCC"/>
    <a:srgbClr val="FFFF00"/>
    <a:srgbClr val="FFFFFF"/>
    <a:srgbClr val="009900"/>
    <a:srgbClr val="2B4A7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4" autoAdjust="0"/>
    <p:restoredTop sz="95408" autoAdjust="0"/>
  </p:normalViewPr>
  <p:slideViewPr>
    <p:cSldViewPr snapToGrid="0" showGuides="1">
      <p:cViewPr varScale="1">
        <p:scale>
          <a:sx n="96" d="100"/>
          <a:sy n="96" d="100"/>
        </p:scale>
        <p:origin x="560" y="168"/>
      </p:cViewPr>
      <p:guideLst>
        <p:guide orient="horz" pos="2064"/>
        <p:guide orient="horz" pos="4139"/>
        <p:guide orient="horz" pos="4218"/>
        <p:guide pos="2846"/>
        <p:guide pos="5505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2040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E8BA884-ECB1-487A-A79C-C0F3F3144A63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AD2ED1E7-38D4-4D63-8B39-2579DFA8B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26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D962CADF-D86B-4060-86C3-19544715C8F9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5BF9034-695D-4583-B336-040120482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16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30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8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2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69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04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50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87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(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5" y="6612282"/>
            <a:ext cx="2668643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" y="1628800"/>
            <a:ext cx="8483346" cy="165506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5" y="5779654"/>
            <a:ext cx="8444573" cy="500621"/>
          </a:xfrm>
          <a:prstGeom prst="rect">
            <a:avLst/>
          </a:prstGeom>
        </p:spPr>
      </p:pic>
      <p:sp>
        <p:nvSpPr>
          <p:cNvPr id="3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137408" y="3954135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Title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○○</a:t>
            </a: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4137408" y="4316742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kumimoji="1" lang="en-US" altLang="ja-JP" dirty="0" smtClean="0"/>
              <a:t>2016.00.00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5" y="282041"/>
            <a:ext cx="1848400" cy="5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表紙(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5" y="6612282"/>
            <a:ext cx="2668643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" y="1628800"/>
            <a:ext cx="8483346" cy="165506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5" y="5779654"/>
            <a:ext cx="8444573" cy="500621"/>
          </a:xfrm>
          <a:prstGeom prst="rect">
            <a:avLst/>
          </a:prstGeom>
        </p:spPr>
      </p:pic>
      <p:cxnSp>
        <p:nvCxnSpPr>
          <p:cNvPr id="36" name="直線コネクタ 35"/>
          <p:cNvCxnSpPr/>
          <p:nvPr userDrawn="1"/>
        </p:nvCxnSpPr>
        <p:spPr>
          <a:xfrm>
            <a:off x="456031" y="711200"/>
            <a:ext cx="30235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569146" y="332828"/>
            <a:ext cx="2286000" cy="385379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○○○○○○○○○</a:t>
            </a:r>
            <a:endParaRPr kumimoji="1" lang="ja-JP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137408" y="3954135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Title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○○</a:t>
            </a: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4137408" y="4316742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kumimoji="1" lang="en-US" altLang="ja-JP" dirty="0" smtClean="0"/>
              <a:t>2016.00.00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84" y="1097751"/>
            <a:ext cx="1282154" cy="3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ッター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292874" y="6234096"/>
            <a:ext cx="8446314" cy="494098"/>
            <a:chOff x="292874" y="6234096"/>
            <a:chExt cx="8446314" cy="494098"/>
          </a:xfrm>
        </p:grpSpPr>
        <p:pic>
          <p:nvPicPr>
            <p:cNvPr id="2" name="図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55" y="6234096"/>
              <a:ext cx="8443933" cy="336756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74" y="6613565"/>
              <a:ext cx="2676319" cy="114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図 1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14" y="6329688"/>
              <a:ext cx="685742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225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有（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292874" y="6234191"/>
            <a:ext cx="8446314" cy="496384"/>
            <a:chOff x="292874" y="6234191"/>
            <a:chExt cx="8446314" cy="496384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35" y="6234191"/>
              <a:ext cx="8441553" cy="336661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74" y="6615946"/>
              <a:ext cx="2676319" cy="114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図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95" y="6329688"/>
              <a:ext cx="685742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直線コネクタ 5"/>
          <p:cNvCxnSpPr/>
          <p:nvPr userDrawn="1"/>
        </p:nvCxnSpPr>
        <p:spPr>
          <a:xfrm>
            <a:off x="180975" y="541538"/>
            <a:ext cx="8581285" cy="0"/>
          </a:xfrm>
          <a:prstGeom prst="line">
            <a:avLst/>
          </a:prstGeom>
          <a:ln w="349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202161" y="105103"/>
            <a:ext cx="4825288" cy="428734"/>
          </a:xfrm>
        </p:spPr>
        <p:txBody>
          <a:bodyPr wrap="none" lIns="0" tIns="0" rIns="0" bIns="0" anchor="b" anchorCtr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 smtClean="0"/>
              <a:t>タイトル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3619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オビなし（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296368" y="6329198"/>
            <a:ext cx="1118695" cy="237468"/>
            <a:chOff x="11496" y="0"/>
            <a:chExt cx="118" cy="25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6" y="0"/>
              <a:ext cx="118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1594" y="0"/>
              <a:ext cx="20" cy="25"/>
            </a:xfrm>
            <a:custGeom>
              <a:avLst/>
              <a:gdLst>
                <a:gd name="T0" fmla="*/ 34 w 53"/>
                <a:gd name="T1" fmla="*/ 0 h 63"/>
                <a:gd name="T2" fmla="*/ 0 w 53"/>
                <a:gd name="T3" fmla="*/ 0 h 63"/>
                <a:gd name="T4" fmla="*/ 0 w 53"/>
                <a:gd name="T5" fmla="*/ 63 h 63"/>
                <a:gd name="T6" fmla="*/ 12 w 53"/>
                <a:gd name="T7" fmla="*/ 63 h 63"/>
                <a:gd name="T8" fmla="*/ 12 w 53"/>
                <a:gd name="T9" fmla="*/ 10 h 63"/>
                <a:gd name="T10" fmla="*/ 33 w 53"/>
                <a:gd name="T11" fmla="*/ 10 h 63"/>
                <a:gd name="T12" fmla="*/ 41 w 53"/>
                <a:gd name="T13" fmla="*/ 18 h 63"/>
                <a:gd name="T14" fmla="*/ 41 w 53"/>
                <a:gd name="T15" fmla="*/ 63 h 63"/>
                <a:gd name="T16" fmla="*/ 53 w 53"/>
                <a:gd name="T17" fmla="*/ 63 h 63"/>
                <a:gd name="T18" fmla="*/ 53 w 53"/>
                <a:gd name="T19" fmla="*/ 18 h 63"/>
                <a:gd name="T20" fmla="*/ 34 w 53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63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1" y="15"/>
                    <a:pt x="41" y="18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0"/>
                    <a:pt x="44" y="0"/>
                    <a:pt x="34" y="0"/>
                  </a:cubicBezTo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1543" y="0"/>
              <a:ext cx="4" cy="25"/>
            </a:xfrm>
            <a:prstGeom prst="rect">
              <a:avLst/>
            </a:pr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11519" y="0"/>
              <a:ext cx="21" cy="25"/>
            </a:xfrm>
            <a:custGeom>
              <a:avLst/>
              <a:gdLst>
                <a:gd name="T0" fmla="*/ 36 w 54"/>
                <a:gd name="T1" fmla="*/ 0 h 63"/>
                <a:gd name="T2" fmla="*/ 5 w 54"/>
                <a:gd name="T3" fmla="*/ 0 h 63"/>
                <a:gd name="T4" fmla="*/ 5 w 54"/>
                <a:gd name="T5" fmla="*/ 10 h 63"/>
                <a:gd name="T6" fmla="*/ 34 w 54"/>
                <a:gd name="T7" fmla="*/ 10 h 63"/>
                <a:gd name="T8" fmla="*/ 43 w 54"/>
                <a:gd name="T9" fmla="*/ 20 h 63"/>
                <a:gd name="T10" fmla="*/ 43 w 54"/>
                <a:gd name="T11" fmla="*/ 25 h 63"/>
                <a:gd name="T12" fmla="*/ 19 w 54"/>
                <a:gd name="T13" fmla="*/ 25 h 63"/>
                <a:gd name="T14" fmla="*/ 5 w 54"/>
                <a:gd name="T15" fmla="*/ 30 h 63"/>
                <a:gd name="T16" fmla="*/ 0 w 54"/>
                <a:gd name="T17" fmla="*/ 42 h 63"/>
                <a:gd name="T18" fmla="*/ 0 w 54"/>
                <a:gd name="T19" fmla="*/ 46 h 63"/>
                <a:gd name="T20" fmla="*/ 5 w 54"/>
                <a:gd name="T21" fmla="*/ 58 h 63"/>
                <a:gd name="T22" fmla="*/ 19 w 54"/>
                <a:gd name="T23" fmla="*/ 63 h 63"/>
                <a:gd name="T24" fmla="*/ 54 w 54"/>
                <a:gd name="T25" fmla="*/ 63 h 63"/>
                <a:gd name="T26" fmla="*/ 54 w 54"/>
                <a:gd name="T27" fmla="*/ 17 h 63"/>
                <a:gd name="T28" fmla="*/ 36 w 54"/>
                <a:gd name="T29" fmla="*/ 0 h 63"/>
                <a:gd name="T30" fmla="*/ 19 w 54"/>
                <a:gd name="T31" fmla="*/ 53 h 63"/>
                <a:gd name="T32" fmla="*/ 12 w 54"/>
                <a:gd name="T33" fmla="*/ 46 h 63"/>
                <a:gd name="T34" fmla="*/ 12 w 54"/>
                <a:gd name="T35" fmla="*/ 46 h 63"/>
                <a:gd name="T36" fmla="*/ 12 w 54"/>
                <a:gd name="T37" fmla="*/ 42 h 63"/>
                <a:gd name="T38" fmla="*/ 19 w 54"/>
                <a:gd name="T39" fmla="*/ 35 h 63"/>
                <a:gd name="T40" fmla="*/ 43 w 54"/>
                <a:gd name="T41" fmla="*/ 35 h 63"/>
                <a:gd name="T42" fmla="*/ 43 w 54"/>
                <a:gd name="T43" fmla="*/ 53 h 63"/>
                <a:gd name="T44" fmla="*/ 19 w 54"/>
                <a:gd name="T4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63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42" y="10"/>
                    <a:pt x="43" y="16"/>
                    <a:pt x="43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8" y="26"/>
                    <a:pt x="5" y="30"/>
                  </a:cubicBezTo>
                  <a:cubicBezTo>
                    <a:pt x="0" y="35"/>
                    <a:pt x="0" y="42"/>
                    <a:pt x="0" y="42"/>
                  </a:cubicBezTo>
                  <a:cubicBezTo>
                    <a:pt x="0" y="44"/>
                    <a:pt x="0" y="46"/>
                    <a:pt x="0" y="46"/>
                  </a:cubicBezTo>
                  <a:cubicBezTo>
                    <a:pt x="0" y="46"/>
                    <a:pt x="0" y="53"/>
                    <a:pt x="5" y="58"/>
                  </a:cubicBezTo>
                  <a:cubicBezTo>
                    <a:pt x="8" y="62"/>
                    <a:pt x="13" y="63"/>
                    <a:pt x="19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7"/>
                    <a:pt x="47" y="0"/>
                    <a:pt x="36" y="0"/>
                  </a:cubicBezTo>
                  <a:moveTo>
                    <a:pt x="19" y="53"/>
                  </a:moveTo>
                  <a:cubicBezTo>
                    <a:pt x="12" y="53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1" y="45"/>
                    <a:pt x="12" y="42"/>
                  </a:cubicBezTo>
                  <a:cubicBezTo>
                    <a:pt x="12" y="42"/>
                    <a:pt x="12" y="35"/>
                    <a:pt x="19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19" y="53"/>
                  </a:lnTo>
                  <a:close/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1573" y="0"/>
              <a:ext cx="19" cy="25"/>
            </a:xfrm>
            <a:custGeom>
              <a:avLst/>
              <a:gdLst>
                <a:gd name="T0" fmla="*/ 48 w 48"/>
                <a:gd name="T1" fmla="*/ 10 h 63"/>
                <a:gd name="T2" fmla="*/ 48 w 48"/>
                <a:gd name="T3" fmla="*/ 0 h 63"/>
                <a:gd name="T4" fmla="*/ 0 w 48"/>
                <a:gd name="T5" fmla="*/ 0 h 63"/>
                <a:gd name="T6" fmla="*/ 0 w 48"/>
                <a:gd name="T7" fmla="*/ 43 h 63"/>
                <a:gd name="T8" fmla="*/ 19 w 48"/>
                <a:gd name="T9" fmla="*/ 63 h 63"/>
                <a:gd name="T10" fmla="*/ 48 w 48"/>
                <a:gd name="T11" fmla="*/ 63 h 63"/>
                <a:gd name="T12" fmla="*/ 48 w 48"/>
                <a:gd name="T13" fmla="*/ 53 h 63"/>
                <a:gd name="T14" fmla="*/ 20 w 48"/>
                <a:gd name="T15" fmla="*/ 53 h 63"/>
                <a:gd name="T16" fmla="*/ 11 w 48"/>
                <a:gd name="T17" fmla="*/ 46 h 63"/>
                <a:gd name="T18" fmla="*/ 11 w 48"/>
                <a:gd name="T19" fmla="*/ 35 h 63"/>
                <a:gd name="T20" fmla="*/ 48 w 48"/>
                <a:gd name="T21" fmla="*/ 35 h 63"/>
                <a:gd name="T22" fmla="*/ 48 w 48"/>
                <a:gd name="T23" fmla="*/ 24 h 63"/>
                <a:gd name="T24" fmla="*/ 12 w 48"/>
                <a:gd name="T25" fmla="*/ 24 h 63"/>
                <a:gd name="T26" fmla="*/ 12 w 48"/>
                <a:gd name="T27" fmla="*/ 10 h 63"/>
                <a:gd name="T28" fmla="*/ 48 w 48"/>
                <a:gd name="T29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3">
                  <a:moveTo>
                    <a:pt x="48" y="1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6"/>
                    <a:pt x="7" y="63"/>
                    <a:pt x="19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5" y="53"/>
                    <a:pt x="11" y="49"/>
                    <a:pt x="11" y="4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48" y="10"/>
                  </a:lnTo>
                  <a:close/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1550" y="0"/>
              <a:ext cx="23" cy="25"/>
            </a:xfrm>
            <a:custGeom>
              <a:avLst/>
              <a:gdLst>
                <a:gd name="T0" fmla="*/ 10 w 23"/>
                <a:gd name="T1" fmla="*/ 12 h 25"/>
                <a:gd name="T2" fmla="*/ 22 w 23"/>
                <a:gd name="T3" fmla="*/ 0 h 25"/>
                <a:gd name="T4" fmla="*/ 16 w 23"/>
                <a:gd name="T5" fmla="*/ 0 h 25"/>
                <a:gd name="T6" fmla="*/ 5 w 23"/>
                <a:gd name="T7" fmla="*/ 11 h 25"/>
                <a:gd name="T8" fmla="*/ 5 w 23"/>
                <a:gd name="T9" fmla="*/ 0 h 25"/>
                <a:gd name="T10" fmla="*/ 0 w 23"/>
                <a:gd name="T11" fmla="*/ 0 h 25"/>
                <a:gd name="T12" fmla="*/ 0 w 23"/>
                <a:gd name="T13" fmla="*/ 25 h 25"/>
                <a:gd name="T14" fmla="*/ 5 w 23"/>
                <a:gd name="T15" fmla="*/ 25 h 25"/>
                <a:gd name="T16" fmla="*/ 5 w 23"/>
                <a:gd name="T17" fmla="*/ 13 h 25"/>
                <a:gd name="T18" fmla="*/ 16 w 23"/>
                <a:gd name="T19" fmla="*/ 25 h 25"/>
                <a:gd name="T20" fmla="*/ 23 w 23"/>
                <a:gd name="T21" fmla="*/ 25 h 25"/>
                <a:gd name="T22" fmla="*/ 10 w 23"/>
                <a:gd name="T2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10" y="12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13"/>
                  </a:lnTo>
                  <a:lnTo>
                    <a:pt x="16" y="25"/>
                  </a:lnTo>
                  <a:lnTo>
                    <a:pt x="23" y="25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11496" y="0"/>
              <a:ext cx="22" cy="25"/>
            </a:xfrm>
            <a:custGeom>
              <a:avLst/>
              <a:gdLst>
                <a:gd name="T0" fmla="*/ 29 w 55"/>
                <a:gd name="T1" fmla="*/ 0 h 63"/>
                <a:gd name="T2" fmla="*/ 0 w 55"/>
                <a:gd name="T3" fmla="*/ 0 h 63"/>
                <a:gd name="T4" fmla="*/ 0 w 55"/>
                <a:gd name="T5" fmla="*/ 63 h 63"/>
                <a:gd name="T6" fmla="*/ 29 w 55"/>
                <a:gd name="T7" fmla="*/ 63 h 63"/>
                <a:gd name="T8" fmla="*/ 55 w 55"/>
                <a:gd name="T9" fmla="*/ 31 h 63"/>
                <a:gd name="T10" fmla="*/ 29 w 55"/>
                <a:gd name="T11" fmla="*/ 0 h 63"/>
                <a:gd name="T12" fmla="*/ 43 w 55"/>
                <a:gd name="T13" fmla="*/ 31 h 63"/>
                <a:gd name="T14" fmla="*/ 27 w 55"/>
                <a:gd name="T15" fmla="*/ 53 h 63"/>
                <a:gd name="T16" fmla="*/ 11 w 55"/>
                <a:gd name="T17" fmla="*/ 53 h 63"/>
                <a:gd name="T18" fmla="*/ 11 w 55"/>
                <a:gd name="T19" fmla="*/ 10 h 63"/>
                <a:gd name="T20" fmla="*/ 27 w 55"/>
                <a:gd name="T21" fmla="*/ 10 h 63"/>
                <a:gd name="T22" fmla="*/ 43 w 55"/>
                <a:gd name="T23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63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45" y="63"/>
                    <a:pt x="55" y="51"/>
                    <a:pt x="55" y="31"/>
                  </a:cubicBezTo>
                  <a:cubicBezTo>
                    <a:pt x="55" y="12"/>
                    <a:pt x="45" y="0"/>
                    <a:pt x="29" y="0"/>
                  </a:cubicBezTo>
                  <a:moveTo>
                    <a:pt x="43" y="31"/>
                  </a:moveTo>
                  <a:cubicBezTo>
                    <a:pt x="43" y="53"/>
                    <a:pt x="31" y="53"/>
                    <a:pt x="27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1" y="10"/>
                    <a:pt x="43" y="10"/>
                    <a:pt x="43" y="31"/>
                  </a:cubicBezTo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8" name="図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5" y="6613426"/>
            <a:ext cx="2668643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8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モノク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292218" y="5775070"/>
            <a:ext cx="8452456" cy="954728"/>
            <a:chOff x="292218" y="5775070"/>
            <a:chExt cx="8452456" cy="954728"/>
          </a:xfrm>
        </p:grpSpPr>
        <p:grpSp>
          <p:nvGrpSpPr>
            <p:cNvPr id="5" name="Group 43"/>
            <p:cNvGrpSpPr>
              <a:grpSpLocks noChangeAspect="1"/>
            </p:cNvGrpSpPr>
            <p:nvPr/>
          </p:nvGrpSpPr>
          <p:grpSpPr bwMode="auto">
            <a:xfrm>
              <a:off x="297823" y="6351971"/>
              <a:ext cx="1017421" cy="215555"/>
              <a:chOff x="0" y="0"/>
              <a:chExt cx="118" cy="25"/>
            </a:xfrm>
          </p:grpSpPr>
          <p:sp>
            <p:nvSpPr>
              <p:cNvPr id="23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118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98" y="0"/>
                <a:ext cx="20" cy="25"/>
              </a:xfrm>
              <a:custGeom>
                <a:avLst/>
                <a:gdLst>
                  <a:gd name="T0" fmla="*/ 34 w 53"/>
                  <a:gd name="T1" fmla="*/ 0 h 64"/>
                  <a:gd name="T2" fmla="*/ 0 w 53"/>
                  <a:gd name="T3" fmla="*/ 0 h 64"/>
                  <a:gd name="T4" fmla="*/ 0 w 53"/>
                  <a:gd name="T5" fmla="*/ 64 h 64"/>
                  <a:gd name="T6" fmla="*/ 12 w 53"/>
                  <a:gd name="T7" fmla="*/ 64 h 64"/>
                  <a:gd name="T8" fmla="*/ 12 w 53"/>
                  <a:gd name="T9" fmla="*/ 10 h 64"/>
                  <a:gd name="T10" fmla="*/ 33 w 53"/>
                  <a:gd name="T11" fmla="*/ 10 h 64"/>
                  <a:gd name="T12" fmla="*/ 41 w 53"/>
                  <a:gd name="T13" fmla="*/ 18 h 64"/>
                  <a:gd name="T14" fmla="*/ 41 w 53"/>
                  <a:gd name="T15" fmla="*/ 64 h 64"/>
                  <a:gd name="T16" fmla="*/ 53 w 53"/>
                  <a:gd name="T17" fmla="*/ 64 h 64"/>
                  <a:gd name="T18" fmla="*/ 53 w 53"/>
                  <a:gd name="T19" fmla="*/ 18 h 64"/>
                  <a:gd name="T20" fmla="*/ 34 w 53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64">
                    <a:moveTo>
                      <a:pt x="3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9" y="10"/>
                      <a:pt x="41" y="15"/>
                      <a:pt x="41" y="18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0"/>
                      <a:pt x="44" y="0"/>
                      <a:pt x="34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Rectangle 45"/>
              <p:cNvSpPr>
                <a:spLocks noChangeArrowheads="1"/>
              </p:cNvSpPr>
              <p:nvPr/>
            </p:nvSpPr>
            <p:spPr bwMode="auto">
              <a:xfrm>
                <a:off x="47" y="0"/>
                <a:ext cx="5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46"/>
              <p:cNvSpPr>
                <a:spLocks noEditPoints="1"/>
              </p:cNvSpPr>
              <p:nvPr/>
            </p:nvSpPr>
            <p:spPr bwMode="auto">
              <a:xfrm>
                <a:off x="23" y="0"/>
                <a:ext cx="21" cy="25"/>
              </a:xfrm>
              <a:custGeom>
                <a:avLst/>
                <a:gdLst>
                  <a:gd name="T0" fmla="*/ 36 w 54"/>
                  <a:gd name="T1" fmla="*/ 0 h 64"/>
                  <a:gd name="T2" fmla="*/ 5 w 54"/>
                  <a:gd name="T3" fmla="*/ 0 h 64"/>
                  <a:gd name="T4" fmla="*/ 5 w 54"/>
                  <a:gd name="T5" fmla="*/ 10 h 64"/>
                  <a:gd name="T6" fmla="*/ 34 w 54"/>
                  <a:gd name="T7" fmla="*/ 10 h 64"/>
                  <a:gd name="T8" fmla="*/ 43 w 54"/>
                  <a:gd name="T9" fmla="*/ 20 h 64"/>
                  <a:gd name="T10" fmla="*/ 43 w 54"/>
                  <a:gd name="T11" fmla="*/ 25 h 64"/>
                  <a:gd name="T12" fmla="*/ 19 w 54"/>
                  <a:gd name="T13" fmla="*/ 25 h 64"/>
                  <a:gd name="T14" fmla="*/ 5 w 54"/>
                  <a:gd name="T15" fmla="*/ 30 h 64"/>
                  <a:gd name="T16" fmla="*/ 0 w 54"/>
                  <a:gd name="T17" fmla="*/ 42 h 64"/>
                  <a:gd name="T18" fmla="*/ 0 w 54"/>
                  <a:gd name="T19" fmla="*/ 46 h 64"/>
                  <a:gd name="T20" fmla="*/ 5 w 54"/>
                  <a:gd name="T21" fmla="*/ 59 h 64"/>
                  <a:gd name="T22" fmla="*/ 19 w 54"/>
                  <a:gd name="T23" fmla="*/ 64 h 64"/>
                  <a:gd name="T24" fmla="*/ 54 w 54"/>
                  <a:gd name="T25" fmla="*/ 64 h 64"/>
                  <a:gd name="T26" fmla="*/ 54 w 54"/>
                  <a:gd name="T27" fmla="*/ 17 h 64"/>
                  <a:gd name="T28" fmla="*/ 36 w 54"/>
                  <a:gd name="T29" fmla="*/ 0 h 64"/>
                  <a:gd name="T30" fmla="*/ 19 w 54"/>
                  <a:gd name="T31" fmla="*/ 53 h 64"/>
                  <a:gd name="T32" fmla="*/ 12 w 54"/>
                  <a:gd name="T33" fmla="*/ 46 h 64"/>
                  <a:gd name="T34" fmla="*/ 12 w 54"/>
                  <a:gd name="T35" fmla="*/ 46 h 64"/>
                  <a:gd name="T36" fmla="*/ 12 w 54"/>
                  <a:gd name="T37" fmla="*/ 42 h 64"/>
                  <a:gd name="T38" fmla="*/ 19 w 54"/>
                  <a:gd name="T39" fmla="*/ 35 h 64"/>
                  <a:gd name="T40" fmla="*/ 43 w 54"/>
                  <a:gd name="T41" fmla="*/ 35 h 64"/>
                  <a:gd name="T42" fmla="*/ 43 w 54"/>
                  <a:gd name="T43" fmla="*/ 53 h 64"/>
                  <a:gd name="T44" fmla="*/ 19 w 54"/>
                  <a:gd name="T45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64">
                    <a:moveTo>
                      <a:pt x="3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42" y="10"/>
                      <a:pt x="43" y="16"/>
                      <a:pt x="43" y="20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8" y="27"/>
                      <a:pt x="5" y="30"/>
                    </a:cubicBezTo>
                    <a:cubicBezTo>
                      <a:pt x="0" y="35"/>
                      <a:pt x="0" y="42"/>
                      <a:pt x="0" y="42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47"/>
                      <a:pt x="0" y="54"/>
                      <a:pt x="5" y="59"/>
                    </a:cubicBezTo>
                    <a:cubicBezTo>
                      <a:pt x="8" y="62"/>
                      <a:pt x="13" y="64"/>
                      <a:pt x="19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7"/>
                      <a:pt x="47" y="0"/>
                      <a:pt x="36" y="0"/>
                    </a:cubicBezTo>
                    <a:moveTo>
                      <a:pt x="19" y="53"/>
                    </a:moveTo>
                    <a:cubicBezTo>
                      <a:pt x="13" y="53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1" y="45"/>
                      <a:pt x="12" y="42"/>
                    </a:cubicBezTo>
                    <a:cubicBezTo>
                      <a:pt x="12" y="42"/>
                      <a:pt x="12" y="35"/>
                      <a:pt x="19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53"/>
                      <a:pt x="43" y="53"/>
                      <a:pt x="43" y="53"/>
                    </a:cubicBezTo>
                    <a:lnTo>
                      <a:pt x="19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77" y="0"/>
                <a:ext cx="19" cy="25"/>
              </a:xfrm>
              <a:custGeom>
                <a:avLst/>
                <a:gdLst>
                  <a:gd name="T0" fmla="*/ 48 w 48"/>
                  <a:gd name="T1" fmla="*/ 10 h 64"/>
                  <a:gd name="T2" fmla="*/ 48 w 48"/>
                  <a:gd name="T3" fmla="*/ 0 h 64"/>
                  <a:gd name="T4" fmla="*/ 0 w 48"/>
                  <a:gd name="T5" fmla="*/ 0 h 64"/>
                  <a:gd name="T6" fmla="*/ 0 w 48"/>
                  <a:gd name="T7" fmla="*/ 44 h 64"/>
                  <a:gd name="T8" fmla="*/ 20 w 48"/>
                  <a:gd name="T9" fmla="*/ 64 h 64"/>
                  <a:gd name="T10" fmla="*/ 48 w 48"/>
                  <a:gd name="T11" fmla="*/ 64 h 64"/>
                  <a:gd name="T12" fmla="*/ 48 w 48"/>
                  <a:gd name="T13" fmla="*/ 53 h 64"/>
                  <a:gd name="T14" fmla="*/ 20 w 48"/>
                  <a:gd name="T15" fmla="*/ 53 h 64"/>
                  <a:gd name="T16" fmla="*/ 12 w 48"/>
                  <a:gd name="T17" fmla="*/ 46 h 64"/>
                  <a:gd name="T18" fmla="*/ 12 w 48"/>
                  <a:gd name="T19" fmla="*/ 35 h 64"/>
                  <a:gd name="T20" fmla="*/ 48 w 48"/>
                  <a:gd name="T21" fmla="*/ 35 h 64"/>
                  <a:gd name="T22" fmla="*/ 48 w 48"/>
                  <a:gd name="T23" fmla="*/ 25 h 64"/>
                  <a:gd name="T24" fmla="*/ 12 w 48"/>
                  <a:gd name="T25" fmla="*/ 25 h 64"/>
                  <a:gd name="T26" fmla="*/ 12 w 48"/>
                  <a:gd name="T27" fmla="*/ 10 h 64"/>
                  <a:gd name="T28" fmla="*/ 48 w 48"/>
                  <a:gd name="T2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64">
                    <a:moveTo>
                      <a:pt x="48" y="1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6"/>
                      <a:pt x="7" y="64"/>
                      <a:pt x="20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15" y="53"/>
                      <a:pt x="12" y="49"/>
                      <a:pt x="12" y="46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10"/>
                      <a:pt x="12" y="10"/>
                      <a:pt x="12" y="10"/>
                    </a:cubicBez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54" y="0"/>
                <a:ext cx="23" cy="25"/>
              </a:xfrm>
              <a:custGeom>
                <a:avLst/>
                <a:gdLst>
                  <a:gd name="T0" fmla="*/ 10 w 23"/>
                  <a:gd name="T1" fmla="*/ 12 h 25"/>
                  <a:gd name="T2" fmla="*/ 22 w 23"/>
                  <a:gd name="T3" fmla="*/ 0 h 25"/>
                  <a:gd name="T4" fmla="*/ 16 w 23"/>
                  <a:gd name="T5" fmla="*/ 0 h 25"/>
                  <a:gd name="T6" fmla="*/ 5 w 23"/>
                  <a:gd name="T7" fmla="*/ 12 h 25"/>
                  <a:gd name="T8" fmla="*/ 5 w 23"/>
                  <a:gd name="T9" fmla="*/ 0 h 25"/>
                  <a:gd name="T10" fmla="*/ 0 w 23"/>
                  <a:gd name="T11" fmla="*/ 0 h 25"/>
                  <a:gd name="T12" fmla="*/ 0 w 23"/>
                  <a:gd name="T13" fmla="*/ 25 h 25"/>
                  <a:gd name="T14" fmla="*/ 5 w 23"/>
                  <a:gd name="T15" fmla="*/ 25 h 25"/>
                  <a:gd name="T16" fmla="*/ 5 w 23"/>
                  <a:gd name="T17" fmla="*/ 13 h 25"/>
                  <a:gd name="T18" fmla="*/ 16 w 23"/>
                  <a:gd name="T19" fmla="*/ 25 h 25"/>
                  <a:gd name="T20" fmla="*/ 23 w 23"/>
                  <a:gd name="T21" fmla="*/ 25 h 25"/>
                  <a:gd name="T22" fmla="*/ 10 w 23"/>
                  <a:gd name="T2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10" y="12"/>
                    </a:moveTo>
                    <a:lnTo>
                      <a:pt x="22" y="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5" y="13"/>
                    </a:lnTo>
                    <a:lnTo>
                      <a:pt x="16" y="25"/>
                    </a:lnTo>
                    <a:lnTo>
                      <a:pt x="23" y="25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49"/>
              <p:cNvSpPr>
                <a:spLocks noEditPoints="1"/>
              </p:cNvSpPr>
              <p:nvPr/>
            </p:nvSpPr>
            <p:spPr bwMode="auto">
              <a:xfrm>
                <a:off x="0" y="0"/>
                <a:ext cx="22" cy="25"/>
              </a:xfrm>
              <a:custGeom>
                <a:avLst/>
                <a:gdLst>
                  <a:gd name="T0" fmla="*/ 29 w 55"/>
                  <a:gd name="T1" fmla="*/ 0 h 64"/>
                  <a:gd name="T2" fmla="*/ 0 w 55"/>
                  <a:gd name="T3" fmla="*/ 0 h 64"/>
                  <a:gd name="T4" fmla="*/ 0 w 55"/>
                  <a:gd name="T5" fmla="*/ 64 h 64"/>
                  <a:gd name="T6" fmla="*/ 29 w 55"/>
                  <a:gd name="T7" fmla="*/ 64 h 64"/>
                  <a:gd name="T8" fmla="*/ 55 w 55"/>
                  <a:gd name="T9" fmla="*/ 32 h 64"/>
                  <a:gd name="T10" fmla="*/ 29 w 55"/>
                  <a:gd name="T11" fmla="*/ 0 h 64"/>
                  <a:gd name="T12" fmla="*/ 43 w 55"/>
                  <a:gd name="T13" fmla="*/ 32 h 64"/>
                  <a:gd name="T14" fmla="*/ 27 w 55"/>
                  <a:gd name="T15" fmla="*/ 54 h 64"/>
                  <a:gd name="T16" fmla="*/ 11 w 55"/>
                  <a:gd name="T17" fmla="*/ 54 h 64"/>
                  <a:gd name="T18" fmla="*/ 11 w 55"/>
                  <a:gd name="T19" fmla="*/ 10 h 64"/>
                  <a:gd name="T20" fmla="*/ 27 w 55"/>
                  <a:gd name="T21" fmla="*/ 10 h 64"/>
                  <a:gd name="T22" fmla="*/ 43 w 55"/>
                  <a:gd name="T23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64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45" y="64"/>
                      <a:pt x="55" y="51"/>
                      <a:pt x="55" y="32"/>
                    </a:cubicBezTo>
                    <a:cubicBezTo>
                      <a:pt x="55" y="12"/>
                      <a:pt x="45" y="0"/>
                      <a:pt x="29" y="0"/>
                    </a:cubicBezTo>
                    <a:moveTo>
                      <a:pt x="43" y="32"/>
                    </a:moveTo>
                    <a:cubicBezTo>
                      <a:pt x="43" y="54"/>
                      <a:pt x="32" y="54"/>
                      <a:pt x="27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2" y="10"/>
                      <a:pt x="43" y="10"/>
                      <a:pt x="43" y="3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7" name="図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18" y="6615498"/>
              <a:ext cx="2668643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80" y="5775070"/>
              <a:ext cx="8447694" cy="500807"/>
            </a:xfrm>
            <a:prstGeom prst="rect">
              <a:avLst/>
            </a:prstGeom>
          </p:spPr>
        </p:pic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1612571"/>
            <a:ext cx="8483346" cy="1655064"/>
          </a:xfrm>
          <a:prstGeom prst="rect">
            <a:avLst/>
          </a:prstGeom>
        </p:spPr>
      </p:pic>
      <p:cxnSp>
        <p:nvCxnSpPr>
          <p:cNvPr id="35" name="直線コネクタ 34"/>
          <p:cNvCxnSpPr/>
          <p:nvPr userDrawn="1"/>
        </p:nvCxnSpPr>
        <p:spPr>
          <a:xfrm>
            <a:off x="456031" y="711200"/>
            <a:ext cx="30235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プレースホルダー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9146" y="332828"/>
            <a:ext cx="2286000" cy="385379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○○○○○○○○○</a:t>
            </a:r>
            <a:endParaRPr kumimoji="1" lang="ja-JP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137408" y="3954135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Title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○○</a:t>
            </a: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4137408" y="4246673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kumimoji="1" lang="en-US" altLang="ja-JP" dirty="0" smtClean="0"/>
              <a:t>2016.00.00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72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ッターのみ（モノク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289506" y="6234079"/>
            <a:ext cx="8449682" cy="491883"/>
            <a:chOff x="289506" y="6234079"/>
            <a:chExt cx="8449682" cy="491883"/>
          </a:xfrm>
        </p:grpSpPr>
        <p:pic>
          <p:nvPicPr>
            <p:cNvPr id="3" name="図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63" y="6234079"/>
              <a:ext cx="8442325" cy="336692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06" y="6611248"/>
              <a:ext cx="2678316" cy="114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図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56" y="6331988"/>
              <a:ext cx="685742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40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あり（モノク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289506" y="6231698"/>
            <a:ext cx="8449682" cy="494264"/>
            <a:chOff x="289506" y="6231698"/>
            <a:chExt cx="8449682" cy="494264"/>
          </a:xfrm>
        </p:grpSpPr>
        <p:pic>
          <p:nvPicPr>
            <p:cNvPr id="17" name="図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63" y="6231698"/>
              <a:ext cx="8442325" cy="336692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06" y="6611248"/>
              <a:ext cx="2678316" cy="114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図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56" y="6331988"/>
              <a:ext cx="685742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直線コネクタ 7"/>
          <p:cNvCxnSpPr/>
          <p:nvPr userDrawn="1"/>
        </p:nvCxnSpPr>
        <p:spPr>
          <a:xfrm>
            <a:off x="180975" y="541538"/>
            <a:ext cx="8581285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202161" y="105103"/>
            <a:ext cx="4825288" cy="428734"/>
          </a:xfrm>
        </p:spPr>
        <p:txBody>
          <a:bodyPr wrap="none" lIns="0" tIns="0" rIns="0" bIns="0" anchor="b" anchorCtr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 smtClean="0"/>
              <a:t>タイトル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7111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オビなし（モノク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 noChangeAspect="1"/>
          </p:cNvGrpSpPr>
          <p:nvPr userDrawn="1"/>
        </p:nvGrpSpPr>
        <p:grpSpPr bwMode="auto">
          <a:xfrm>
            <a:off x="294229" y="6329270"/>
            <a:ext cx="1123950" cy="238125"/>
            <a:chOff x="0" y="0"/>
            <a:chExt cx="118" cy="25"/>
          </a:xfrm>
        </p:grpSpPr>
        <p:sp>
          <p:nvSpPr>
            <p:cNvPr id="6" name="AutoShape 4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18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44"/>
            <p:cNvSpPr>
              <a:spLocks/>
            </p:cNvSpPr>
            <p:nvPr/>
          </p:nvSpPr>
          <p:spPr bwMode="auto">
            <a:xfrm>
              <a:off x="98" y="0"/>
              <a:ext cx="20" cy="25"/>
            </a:xfrm>
            <a:custGeom>
              <a:avLst/>
              <a:gdLst>
                <a:gd name="T0" fmla="*/ 34 w 53"/>
                <a:gd name="T1" fmla="*/ 0 h 64"/>
                <a:gd name="T2" fmla="*/ 0 w 53"/>
                <a:gd name="T3" fmla="*/ 0 h 64"/>
                <a:gd name="T4" fmla="*/ 0 w 53"/>
                <a:gd name="T5" fmla="*/ 64 h 64"/>
                <a:gd name="T6" fmla="*/ 12 w 53"/>
                <a:gd name="T7" fmla="*/ 64 h 64"/>
                <a:gd name="T8" fmla="*/ 12 w 53"/>
                <a:gd name="T9" fmla="*/ 10 h 64"/>
                <a:gd name="T10" fmla="*/ 33 w 53"/>
                <a:gd name="T11" fmla="*/ 10 h 64"/>
                <a:gd name="T12" fmla="*/ 41 w 53"/>
                <a:gd name="T13" fmla="*/ 18 h 64"/>
                <a:gd name="T14" fmla="*/ 41 w 53"/>
                <a:gd name="T15" fmla="*/ 64 h 64"/>
                <a:gd name="T16" fmla="*/ 53 w 53"/>
                <a:gd name="T17" fmla="*/ 64 h 64"/>
                <a:gd name="T18" fmla="*/ 53 w 53"/>
                <a:gd name="T19" fmla="*/ 18 h 64"/>
                <a:gd name="T20" fmla="*/ 34 w 53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6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1" y="15"/>
                    <a:pt x="41" y="18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0"/>
                    <a:pt x="44" y="0"/>
                    <a:pt x="3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Rectangle 45"/>
            <p:cNvSpPr>
              <a:spLocks noChangeArrowheads="1"/>
            </p:cNvSpPr>
            <p:nvPr/>
          </p:nvSpPr>
          <p:spPr bwMode="auto">
            <a:xfrm>
              <a:off x="47" y="0"/>
              <a:ext cx="5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46"/>
            <p:cNvSpPr>
              <a:spLocks noEditPoints="1"/>
            </p:cNvSpPr>
            <p:nvPr/>
          </p:nvSpPr>
          <p:spPr bwMode="auto">
            <a:xfrm>
              <a:off x="23" y="0"/>
              <a:ext cx="21" cy="25"/>
            </a:xfrm>
            <a:custGeom>
              <a:avLst/>
              <a:gdLst>
                <a:gd name="T0" fmla="*/ 36 w 54"/>
                <a:gd name="T1" fmla="*/ 0 h 64"/>
                <a:gd name="T2" fmla="*/ 5 w 54"/>
                <a:gd name="T3" fmla="*/ 0 h 64"/>
                <a:gd name="T4" fmla="*/ 5 w 54"/>
                <a:gd name="T5" fmla="*/ 10 h 64"/>
                <a:gd name="T6" fmla="*/ 34 w 54"/>
                <a:gd name="T7" fmla="*/ 10 h 64"/>
                <a:gd name="T8" fmla="*/ 43 w 54"/>
                <a:gd name="T9" fmla="*/ 20 h 64"/>
                <a:gd name="T10" fmla="*/ 43 w 54"/>
                <a:gd name="T11" fmla="*/ 25 h 64"/>
                <a:gd name="T12" fmla="*/ 19 w 54"/>
                <a:gd name="T13" fmla="*/ 25 h 64"/>
                <a:gd name="T14" fmla="*/ 5 w 54"/>
                <a:gd name="T15" fmla="*/ 30 h 64"/>
                <a:gd name="T16" fmla="*/ 0 w 54"/>
                <a:gd name="T17" fmla="*/ 42 h 64"/>
                <a:gd name="T18" fmla="*/ 0 w 54"/>
                <a:gd name="T19" fmla="*/ 46 h 64"/>
                <a:gd name="T20" fmla="*/ 5 w 54"/>
                <a:gd name="T21" fmla="*/ 59 h 64"/>
                <a:gd name="T22" fmla="*/ 19 w 54"/>
                <a:gd name="T23" fmla="*/ 64 h 64"/>
                <a:gd name="T24" fmla="*/ 54 w 54"/>
                <a:gd name="T25" fmla="*/ 64 h 64"/>
                <a:gd name="T26" fmla="*/ 54 w 54"/>
                <a:gd name="T27" fmla="*/ 17 h 64"/>
                <a:gd name="T28" fmla="*/ 36 w 54"/>
                <a:gd name="T29" fmla="*/ 0 h 64"/>
                <a:gd name="T30" fmla="*/ 19 w 54"/>
                <a:gd name="T31" fmla="*/ 53 h 64"/>
                <a:gd name="T32" fmla="*/ 12 w 54"/>
                <a:gd name="T33" fmla="*/ 46 h 64"/>
                <a:gd name="T34" fmla="*/ 12 w 54"/>
                <a:gd name="T35" fmla="*/ 46 h 64"/>
                <a:gd name="T36" fmla="*/ 12 w 54"/>
                <a:gd name="T37" fmla="*/ 42 h 64"/>
                <a:gd name="T38" fmla="*/ 19 w 54"/>
                <a:gd name="T39" fmla="*/ 35 h 64"/>
                <a:gd name="T40" fmla="*/ 43 w 54"/>
                <a:gd name="T41" fmla="*/ 35 h 64"/>
                <a:gd name="T42" fmla="*/ 43 w 54"/>
                <a:gd name="T43" fmla="*/ 53 h 64"/>
                <a:gd name="T44" fmla="*/ 19 w 5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64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42" y="10"/>
                    <a:pt x="43" y="16"/>
                    <a:pt x="43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8" y="27"/>
                    <a:pt x="5" y="30"/>
                  </a:cubicBezTo>
                  <a:cubicBezTo>
                    <a:pt x="0" y="35"/>
                    <a:pt x="0" y="42"/>
                    <a:pt x="0" y="42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7"/>
                    <a:pt x="0" y="54"/>
                    <a:pt x="5" y="59"/>
                  </a:cubicBezTo>
                  <a:cubicBezTo>
                    <a:pt x="8" y="62"/>
                    <a:pt x="13" y="64"/>
                    <a:pt x="1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7"/>
                    <a:pt x="47" y="0"/>
                    <a:pt x="36" y="0"/>
                  </a:cubicBezTo>
                  <a:moveTo>
                    <a:pt x="19" y="53"/>
                  </a:moveTo>
                  <a:cubicBezTo>
                    <a:pt x="13" y="53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1" y="45"/>
                    <a:pt x="12" y="42"/>
                  </a:cubicBezTo>
                  <a:cubicBezTo>
                    <a:pt x="12" y="42"/>
                    <a:pt x="12" y="35"/>
                    <a:pt x="19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19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77" y="0"/>
              <a:ext cx="19" cy="25"/>
            </a:xfrm>
            <a:custGeom>
              <a:avLst/>
              <a:gdLst>
                <a:gd name="T0" fmla="*/ 48 w 48"/>
                <a:gd name="T1" fmla="*/ 10 h 64"/>
                <a:gd name="T2" fmla="*/ 48 w 48"/>
                <a:gd name="T3" fmla="*/ 0 h 64"/>
                <a:gd name="T4" fmla="*/ 0 w 48"/>
                <a:gd name="T5" fmla="*/ 0 h 64"/>
                <a:gd name="T6" fmla="*/ 0 w 48"/>
                <a:gd name="T7" fmla="*/ 44 h 64"/>
                <a:gd name="T8" fmla="*/ 20 w 48"/>
                <a:gd name="T9" fmla="*/ 64 h 64"/>
                <a:gd name="T10" fmla="*/ 48 w 48"/>
                <a:gd name="T11" fmla="*/ 64 h 64"/>
                <a:gd name="T12" fmla="*/ 48 w 48"/>
                <a:gd name="T13" fmla="*/ 53 h 64"/>
                <a:gd name="T14" fmla="*/ 20 w 48"/>
                <a:gd name="T15" fmla="*/ 53 h 64"/>
                <a:gd name="T16" fmla="*/ 12 w 48"/>
                <a:gd name="T17" fmla="*/ 46 h 64"/>
                <a:gd name="T18" fmla="*/ 12 w 48"/>
                <a:gd name="T19" fmla="*/ 35 h 64"/>
                <a:gd name="T20" fmla="*/ 48 w 48"/>
                <a:gd name="T21" fmla="*/ 35 h 64"/>
                <a:gd name="T22" fmla="*/ 48 w 48"/>
                <a:gd name="T23" fmla="*/ 25 h 64"/>
                <a:gd name="T24" fmla="*/ 12 w 48"/>
                <a:gd name="T25" fmla="*/ 25 h 64"/>
                <a:gd name="T26" fmla="*/ 12 w 48"/>
                <a:gd name="T27" fmla="*/ 10 h 64"/>
                <a:gd name="T28" fmla="*/ 48 w 48"/>
                <a:gd name="T2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4">
                  <a:moveTo>
                    <a:pt x="48" y="1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6"/>
                    <a:pt x="7" y="64"/>
                    <a:pt x="20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5" y="53"/>
                    <a:pt x="12" y="49"/>
                    <a:pt x="12" y="4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4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54" y="0"/>
              <a:ext cx="23" cy="25"/>
            </a:xfrm>
            <a:custGeom>
              <a:avLst/>
              <a:gdLst>
                <a:gd name="T0" fmla="*/ 10 w 23"/>
                <a:gd name="T1" fmla="*/ 12 h 25"/>
                <a:gd name="T2" fmla="*/ 22 w 23"/>
                <a:gd name="T3" fmla="*/ 0 h 25"/>
                <a:gd name="T4" fmla="*/ 16 w 23"/>
                <a:gd name="T5" fmla="*/ 0 h 25"/>
                <a:gd name="T6" fmla="*/ 5 w 23"/>
                <a:gd name="T7" fmla="*/ 12 h 25"/>
                <a:gd name="T8" fmla="*/ 5 w 23"/>
                <a:gd name="T9" fmla="*/ 0 h 25"/>
                <a:gd name="T10" fmla="*/ 0 w 23"/>
                <a:gd name="T11" fmla="*/ 0 h 25"/>
                <a:gd name="T12" fmla="*/ 0 w 23"/>
                <a:gd name="T13" fmla="*/ 25 h 25"/>
                <a:gd name="T14" fmla="*/ 5 w 23"/>
                <a:gd name="T15" fmla="*/ 25 h 25"/>
                <a:gd name="T16" fmla="*/ 5 w 23"/>
                <a:gd name="T17" fmla="*/ 13 h 25"/>
                <a:gd name="T18" fmla="*/ 16 w 23"/>
                <a:gd name="T19" fmla="*/ 25 h 25"/>
                <a:gd name="T20" fmla="*/ 23 w 23"/>
                <a:gd name="T21" fmla="*/ 25 h 25"/>
                <a:gd name="T22" fmla="*/ 10 w 23"/>
                <a:gd name="T2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10" y="12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13"/>
                  </a:lnTo>
                  <a:lnTo>
                    <a:pt x="16" y="25"/>
                  </a:lnTo>
                  <a:lnTo>
                    <a:pt x="23" y="25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49"/>
            <p:cNvSpPr>
              <a:spLocks noEditPoints="1"/>
            </p:cNvSpPr>
            <p:nvPr/>
          </p:nvSpPr>
          <p:spPr bwMode="auto">
            <a:xfrm>
              <a:off x="0" y="0"/>
              <a:ext cx="22" cy="25"/>
            </a:xfrm>
            <a:custGeom>
              <a:avLst/>
              <a:gdLst>
                <a:gd name="T0" fmla="*/ 29 w 55"/>
                <a:gd name="T1" fmla="*/ 0 h 64"/>
                <a:gd name="T2" fmla="*/ 0 w 55"/>
                <a:gd name="T3" fmla="*/ 0 h 64"/>
                <a:gd name="T4" fmla="*/ 0 w 55"/>
                <a:gd name="T5" fmla="*/ 64 h 64"/>
                <a:gd name="T6" fmla="*/ 29 w 55"/>
                <a:gd name="T7" fmla="*/ 64 h 64"/>
                <a:gd name="T8" fmla="*/ 55 w 55"/>
                <a:gd name="T9" fmla="*/ 32 h 64"/>
                <a:gd name="T10" fmla="*/ 29 w 55"/>
                <a:gd name="T11" fmla="*/ 0 h 64"/>
                <a:gd name="T12" fmla="*/ 43 w 55"/>
                <a:gd name="T13" fmla="*/ 32 h 64"/>
                <a:gd name="T14" fmla="*/ 27 w 55"/>
                <a:gd name="T15" fmla="*/ 54 h 64"/>
                <a:gd name="T16" fmla="*/ 11 w 55"/>
                <a:gd name="T17" fmla="*/ 54 h 64"/>
                <a:gd name="T18" fmla="*/ 11 w 55"/>
                <a:gd name="T19" fmla="*/ 10 h 64"/>
                <a:gd name="T20" fmla="*/ 27 w 55"/>
                <a:gd name="T21" fmla="*/ 10 h 64"/>
                <a:gd name="T22" fmla="*/ 43 w 55"/>
                <a:gd name="T2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6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45" y="64"/>
                    <a:pt x="55" y="51"/>
                    <a:pt x="55" y="32"/>
                  </a:cubicBezTo>
                  <a:cubicBezTo>
                    <a:pt x="55" y="12"/>
                    <a:pt x="45" y="0"/>
                    <a:pt x="29" y="0"/>
                  </a:cubicBezTo>
                  <a:moveTo>
                    <a:pt x="43" y="32"/>
                  </a:moveTo>
                  <a:cubicBezTo>
                    <a:pt x="43" y="54"/>
                    <a:pt x="32" y="54"/>
                    <a:pt x="27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2" y="10"/>
                    <a:pt x="43" y="10"/>
                    <a:pt x="43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3" name="図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5" y="6612986"/>
            <a:ext cx="2668643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24BF9-E40C-4F6A-8854-D4C8F3B867D3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9EE5-BB5B-4AAD-94A3-44A22418BF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4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5" r:id="rId2"/>
    <p:sldLayoutId id="2147483650" r:id="rId3"/>
    <p:sldLayoutId id="2147483655" r:id="rId4"/>
    <p:sldLayoutId id="2147483651" r:id="rId5"/>
    <p:sldLayoutId id="2147483652" r:id="rId6"/>
    <p:sldLayoutId id="2147483653" r:id="rId7"/>
    <p:sldLayoutId id="2147483656" r:id="rId8"/>
    <p:sldLayoutId id="2147483684" r:id="rId9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gi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employmentcourt.govt.nz/assets/Documents/Decisions/2017-NZEmpC-115-Schollum-and-Hastings-v-Corporate-Consumables-Ltd-Judgment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>
          <a:xfrm>
            <a:off x="4469918" y="1975706"/>
            <a:ext cx="3806660" cy="279783"/>
          </a:xfrm>
        </p:spPr>
        <p:txBody>
          <a:bodyPr/>
          <a:lstStyle/>
          <a:p>
            <a:r>
              <a:rPr lang="en-NZ" altLang="ja-JP" sz="2400" dirty="0" smtClean="0"/>
              <a:t>Gore High School</a:t>
            </a:r>
          </a:p>
          <a:p>
            <a:r>
              <a:rPr kumimoji="1" lang="en-NZ" altLang="ja-JP" sz="2400" dirty="0" smtClean="0"/>
              <a:t>Year 12 </a:t>
            </a:r>
            <a:endParaRPr kumimoji="1" lang="ja-JP" altLang="en-US" sz="24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>
          <a:xfrm>
            <a:off x="5509008" y="5862909"/>
            <a:ext cx="3806660" cy="279783"/>
          </a:xfrm>
        </p:spPr>
        <p:txBody>
          <a:bodyPr/>
          <a:lstStyle/>
          <a:p>
            <a:r>
              <a:rPr lang="en-US" altLang="ja-JP" sz="1800" dirty="0" smtClean="0"/>
              <a:t>18 March</a:t>
            </a:r>
            <a:r>
              <a:rPr kumimoji="1" lang="en-US" altLang="ja-JP" sz="1800" dirty="0" smtClean="0"/>
              <a:t> 2019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654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Environmental Health and Safety – Robin Wilks</a:t>
            </a:r>
            <a:endParaRPr lang="en-NZ" altLang="ja-JP" dirty="0"/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533837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altLang="ko-KR" sz="1600" b="1" dirty="0" smtClean="0">
                <a:solidFill>
                  <a:srgbClr val="3D3C3E"/>
                </a:solidFill>
                <a:ea typeface="나눔고딕" pitchFamily="50" charset="-127"/>
              </a:rPr>
              <a:t> </a:t>
            </a:r>
            <a:endParaRPr lang="en-NZ" altLang="ko-KR" sz="16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516" y="1201109"/>
            <a:ext cx="84838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/>
              <a:t>What Ethical issues face Daiken in the short to long term?</a:t>
            </a:r>
          </a:p>
          <a:p>
            <a:pPr lvl="0"/>
            <a:endParaRPr lang="en-NZ" dirty="0" smtClean="0"/>
          </a:p>
          <a:p>
            <a:r>
              <a:rPr lang="en-NZ" dirty="0" smtClean="0"/>
              <a:t>How does Daiken ensure our staff operate ethically,</a:t>
            </a:r>
          </a:p>
          <a:p>
            <a:r>
              <a:rPr lang="en-NZ" dirty="0" smtClean="0"/>
              <a:t> in </a:t>
            </a:r>
            <a:r>
              <a:rPr lang="en-NZ" dirty="0"/>
              <a:t>a way that relates to moral </a:t>
            </a:r>
            <a:r>
              <a:rPr lang="en-NZ" dirty="0" smtClean="0"/>
              <a:t>principles.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Management: clear and consistent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Daiken group corporate philosophy: Mission, Vision,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Detailed in Daiken employee handbooks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Embedded in company standard operating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Employee training and education. </a:t>
            </a:r>
            <a:endParaRPr lang="en-NZ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 smtClean="0"/>
              <a:t>We conduct business / ourselves with a degree of integrity, our people, our environment, our community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0"/>
            <a:endParaRPr lang="en-NZ" dirty="0" smtClean="0"/>
          </a:p>
          <a:p>
            <a:pPr lvl="0"/>
            <a:r>
              <a:rPr lang="en-NZ" dirty="0" smtClean="0"/>
              <a:t>No obvious upcoming </a:t>
            </a:r>
            <a:r>
              <a:rPr lang="en-AU" dirty="0"/>
              <a:t>Ethical issues </a:t>
            </a:r>
            <a:r>
              <a:rPr lang="en-AU" dirty="0" smtClean="0"/>
              <a:t>in the horizon identified by Daiken</a:t>
            </a:r>
            <a:endParaRPr lang="en-NZ" dirty="0" smtClean="0"/>
          </a:p>
          <a:p>
            <a:pPr lvl="0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33" y="663052"/>
            <a:ext cx="2698569" cy="20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Marketing Department - Tristian</a:t>
            </a:r>
            <a:endParaRPr lang="en-NZ" altLang="ja-JP" dirty="0"/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NZ" altLang="ko-KR" sz="16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600" y="1335360"/>
            <a:ext cx="766144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has a change of government affected your business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political stance in other countries impact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you?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overall strategic objectives for business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your consumers based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spcAft>
                <a:spcPts val="0"/>
              </a:spcAft>
            </a:pP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</a:t>
            </a:r>
            <a:r>
              <a:rPr lang="en-A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aware of demographic changes in the demand for products of Daiken? How do you know this?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Process Technologist – Paddy Holland</a:t>
            </a:r>
            <a:endParaRPr lang="en-NZ" altLang="ja-JP" dirty="0"/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NZ" altLang="ko-KR" sz="16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1271" y="1426842"/>
            <a:ext cx="608030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technological influences have made an impact on your business? </a:t>
            </a: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A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chosen business has responded to these technological </a:t>
            </a:r>
            <a:r>
              <a:rPr lang="en-A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</a:p>
          <a:p>
            <a:pPr lvl="0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advantages and disadvantages have you gained from technological advancements?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Finance Department – Fiona Bell</a:t>
            </a:r>
            <a:endParaRPr lang="en-NZ" altLang="ja-JP" dirty="0"/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NZ" altLang="ko-KR" sz="16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6416" y="1343673"/>
            <a:ext cx="578240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there been a legal change that has significantly impacted your business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sort of taxes influence Daiken?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Human Resources Department – Nicky Cooper</a:t>
            </a:r>
            <a:endParaRPr lang="en-NZ" altLang="ja-JP" dirty="0"/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NZ" altLang="ko-KR" sz="16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284" y="690815"/>
            <a:ext cx="7959978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Employment Relations Act impact Daiken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spcAft>
                <a:spcPts val="0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Employment Relations Act: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to interact in a professional way: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1400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</a:t>
            </a:r>
            <a:r>
              <a:rPr lang="en-N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legal backdrop for all relationships </a:t>
            </a:r>
            <a:r>
              <a:rPr lang="en-NZ" sz="1400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</a:t>
            </a:r>
            <a:r>
              <a:rPr lang="en-NZ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employees, employers and unions</a:t>
            </a:r>
            <a:r>
              <a:rPr lang="en-N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N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provides the frameworks for how we interact when dealing with certain situations, e.g. Disciplinary processes, how we engage is union negotiations – impact can take time, can be frustrating</a:t>
            </a:r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 the concepts of good faith and fair process</a:t>
            </a:r>
            <a:r>
              <a:rPr lang="en-NZ" sz="1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N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faith means neither the employee nor the employer can act in any way to deliberately lie or deceive the other.- impact - relationships break downs , resignations </a:t>
            </a:r>
            <a:r>
              <a:rPr lang="en-NZ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 and regulates collective bargaining, and protects an employee’s choice about whether to be a member of a union</a:t>
            </a:r>
            <a:r>
              <a:rPr lang="en-NZ" sz="1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endParaRPr lang="en-NZ" sz="14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1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 </a:t>
            </a:r>
            <a:r>
              <a:rPr lang="en-NZ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mediation as the first step when resolving employment relationship problems</a:t>
            </a:r>
            <a:r>
              <a:rPr lang="en-N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N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avoidance of discipline – coaching conversations, appraisal, one to one coaching</a:t>
            </a:r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spcAft>
                <a:spcPts val="0"/>
              </a:spcAft>
            </a:pPr>
            <a:endParaRPr lang="en-A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A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A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costs of complying with the ERA?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GCSE Geography - THE GEOGRAPHER ONL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41" y="618728"/>
            <a:ext cx="1714327" cy="1714327"/>
          </a:xfrm>
          <a:prstGeom prst="rect">
            <a:avLst/>
          </a:prstGeom>
        </p:spPr>
      </p:pic>
      <p:pic>
        <p:nvPicPr>
          <p:cNvPr id="4" name="Picture 3" descr="Ambulance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04" y="4375601"/>
            <a:ext cx="1984461" cy="20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Human Resources Department – Nicky Cooper</a:t>
            </a:r>
            <a:endParaRPr lang="en-NZ" altLang="ja-JP" dirty="0"/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NZ" altLang="ko-KR" sz="16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284" y="690815"/>
            <a:ext cx="795997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Employment Relations Act impact Daiken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spcAft>
                <a:spcPts val="0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to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 when it goes wrong: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Governs the personal grievance process.</a:t>
            </a:r>
          </a:p>
          <a:p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feels the above has not been upheld and have been adversely effected or unjustifiably dismissed.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the Employment Relations Authority and Employment Court, which help to resolve employment relationship problems.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 the effective enforcement of employment standards.</a:t>
            </a:r>
          </a:p>
          <a:p>
            <a:endParaRPr lang="en-N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A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A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A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costs of complying with the ERA?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GCSE Geography - THE GEOGRAPHER ONL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9" y="478196"/>
            <a:ext cx="1714327" cy="1714327"/>
          </a:xfrm>
          <a:prstGeom prst="rect">
            <a:avLst/>
          </a:prstGeom>
        </p:spPr>
      </p:pic>
      <p:pic>
        <p:nvPicPr>
          <p:cNvPr id="6" name="Picture 5" descr="Philosophical Disquisitions: Is Judicial Review Compatibl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97" y="4827586"/>
            <a:ext cx="2394065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506735" y="408078"/>
            <a:ext cx="6995120" cy="5809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Holidays Act 2003</a:t>
            </a:r>
          </a:p>
          <a:p>
            <a:pPr algn="l"/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66" y="1712422"/>
            <a:ext cx="76227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The purpose of this Act is to promote balance between work and other aspects of employees’ lives and, to that end, to provide employees with minimum entitlements to</a:t>
            </a:r>
            <a:r>
              <a:rPr lang="en-NZ" sz="1600" dirty="0" smtClean="0"/>
              <a:t>—</a:t>
            </a:r>
          </a:p>
          <a:p>
            <a:endParaRPr lang="en-NZ" sz="1600" dirty="0"/>
          </a:p>
          <a:p>
            <a:r>
              <a:rPr lang="en-NZ" sz="1600" dirty="0"/>
              <a:t>(</a:t>
            </a:r>
            <a:r>
              <a:rPr lang="en-NZ" sz="1600" dirty="0" smtClean="0"/>
              <a:t>a)Annual </a:t>
            </a:r>
            <a:r>
              <a:rPr lang="en-NZ" sz="1600" dirty="0"/>
              <a:t>holidays to provide the opportunity for rest and recreation</a:t>
            </a:r>
            <a:r>
              <a:rPr lang="en-NZ" sz="1600" dirty="0" smtClean="0"/>
              <a:t>:</a:t>
            </a:r>
          </a:p>
          <a:p>
            <a:endParaRPr lang="en-NZ" sz="1600" dirty="0"/>
          </a:p>
          <a:p>
            <a:r>
              <a:rPr lang="en-NZ" sz="1600" dirty="0"/>
              <a:t>(</a:t>
            </a:r>
            <a:r>
              <a:rPr lang="en-NZ" sz="1600" dirty="0" smtClean="0"/>
              <a:t>b)Public </a:t>
            </a:r>
            <a:r>
              <a:rPr lang="en-NZ" sz="1600" dirty="0"/>
              <a:t>holidays for the observance of days of national, religious, or cultural </a:t>
            </a:r>
            <a:r>
              <a:rPr lang="en-NZ" sz="1600" dirty="0" smtClean="0"/>
              <a:t>   significance:</a:t>
            </a:r>
          </a:p>
          <a:p>
            <a:endParaRPr lang="en-NZ" sz="1600" dirty="0"/>
          </a:p>
          <a:p>
            <a:r>
              <a:rPr lang="en-NZ" sz="1600" dirty="0"/>
              <a:t>(</a:t>
            </a:r>
            <a:r>
              <a:rPr lang="en-NZ" sz="1600" dirty="0" smtClean="0"/>
              <a:t>c)Sick </a:t>
            </a:r>
            <a:r>
              <a:rPr lang="en-NZ" sz="1600" dirty="0"/>
              <a:t>leave to assist employees who are unable to attend work because they are sick or injured, or because someone who depends on the employee for care is sick or injured</a:t>
            </a:r>
            <a:r>
              <a:rPr lang="en-NZ" sz="1600" dirty="0" smtClean="0"/>
              <a:t>:</a:t>
            </a:r>
          </a:p>
          <a:p>
            <a:endParaRPr lang="en-NZ" sz="1600" dirty="0"/>
          </a:p>
          <a:p>
            <a:r>
              <a:rPr lang="en-NZ" sz="1600" dirty="0"/>
              <a:t>(</a:t>
            </a:r>
            <a:r>
              <a:rPr lang="en-NZ" sz="1600" dirty="0" smtClean="0"/>
              <a:t>d)Bereavement </a:t>
            </a:r>
            <a:r>
              <a:rPr lang="en-NZ" sz="1600" dirty="0"/>
              <a:t>leave to assist employees who are unable to attend work because they have suffered a bereavement</a:t>
            </a:r>
            <a:r>
              <a:rPr lang="en-NZ" sz="1600" dirty="0" smtClean="0"/>
              <a:t>.</a:t>
            </a:r>
          </a:p>
          <a:p>
            <a:endParaRPr lang="en-NZ" sz="1600" dirty="0"/>
          </a:p>
          <a:p>
            <a:r>
              <a:rPr lang="en-NZ" sz="1600" dirty="0" smtClean="0"/>
              <a:t>Strict rules on the calculations around annual leave , annual leave entitlements, holiday pay, incentive payments </a:t>
            </a:r>
            <a:r>
              <a:rPr lang="en-NZ" sz="1600" dirty="0" err="1" smtClean="0"/>
              <a:t>etc</a:t>
            </a:r>
            <a:endParaRPr lang="en-US" sz="1600" dirty="0"/>
          </a:p>
        </p:txBody>
      </p:sp>
      <p:pic>
        <p:nvPicPr>
          <p:cNvPr id="7" name="Picture 6" descr="Rules of Combat Dome - InfoD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52" y="63035"/>
            <a:ext cx="2352502" cy="15828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997" y="5443546"/>
            <a:ext cx="727438" cy="7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Non Compliance ERA or Holidays Act 2003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1850" y="866894"/>
            <a:ext cx="5854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A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costs of complying with the ERA</a:t>
            </a:r>
            <a:r>
              <a:rPr lang="en-A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spcAft>
                <a:spcPts val="0"/>
              </a:spcAft>
            </a:pPr>
            <a:endParaRPr lang="en-A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30317"/>
              </p:ext>
            </p:extLst>
          </p:nvPr>
        </p:nvGraphicFramePr>
        <p:xfrm>
          <a:off x="756456" y="1427478"/>
          <a:ext cx="7473144" cy="465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484">
                  <a:extLst>
                    <a:ext uri="{9D8B030D-6E8A-4147-A177-3AD203B41FA5}">
                      <a16:colId xmlns:a16="http://schemas.microsoft.com/office/drawing/2014/main" xmlns="" val="3166126854"/>
                    </a:ext>
                  </a:extLst>
                </a:gridCol>
                <a:gridCol w="5755660">
                  <a:extLst>
                    <a:ext uri="{9D8B030D-6E8A-4147-A177-3AD203B41FA5}">
                      <a16:colId xmlns:a16="http://schemas.microsoft.com/office/drawing/2014/main" xmlns="" val="1029198746"/>
                    </a:ext>
                  </a:extLst>
                </a:gridCol>
              </a:tblGrid>
              <a:tr h="881546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8172328"/>
                  </a:ext>
                </a:extLst>
              </a:tr>
              <a:tr h="881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Broken trust in managers,</a:t>
                      </a:r>
                      <a:r>
                        <a:rPr lang="en-US" baseline="0" dirty="0" smtClean="0"/>
                        <a:t> employees, company reputation both internally and externally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4700566"/>
                  </a:ext>
                </a:extLst>
              </a:tr>
              <a:tr h="881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Legal</a:t>
                      </a:r>
                      <a:r>
                        <a:rPr lang="en-US" baseline="0" dirty="0" smtClean="0"/>
                        <a:t> fees ranging for a few thousand dollar to a minimum</a:t>
                      </a:r>
                    </a:p>
                    <a:p>
                      <a:r>
                        <a:rPr lang="en-US" baseline="0" dirty="0" smtClean="0"/>
                        <a:t>Of 20k for a potential personal grievance.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3477990"/>
                  </a:ext>
                </a:extLst>
              </a:tr>
              <a:tr h="881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Adjustment</a:t>
                      </a:r>
                      <a:r>
                        <a:rPr lang="en-US" baseline="0" dirty="0" smtClean="0"/>
                        <a:t> of leave balances</a:t>
                      </a:r>
                    </a:p>
                    <a:p>
                      <a:r>
                        <a:rPr lang="en-US" baseline="0" dirty="0" smtClean="0"/>
                        <a:t>Back payments due to incorrect treatments in relation to A/L, bonus etc. Liable 6 years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https://www.employmentcourt.govt.nz/assets/Documents/Decisions/2017-NZEmpC-115-Schollum-and-Hastings-v-Corporate-Consumables-Ltd-Judgment.pdf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244354"/>
                  </a:ext>
                </a:extLst>
              </a:tr>
            </a:tbl>
          </a:graphicData>
        </a:graphic>
      </p:graphicFrame>
      <p:pic>
        <p:nvPicPr>
          <p:cNvPr id="6" name="Picture 5" descr="Vainilla y Angora: EL HOMBRE MÁS RICO DEL MUN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6" y="2462470"/>
            <a:ext cx="497295" cy="702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18" y="3372563"/>
            <a:ext cx="927248" cy="624571"/>
          </a:xfrm>
          <a:prstGeom prst="rect">
            <a:avLst/>
          </a:prstGeom>
        </p:spPr>
      </p:pic>
      <p:pic>
        <p:nvPicPr>
          <p:cNvPr id="3" name="Picture 2" descr="Communication &amp; Higher Education: April 20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6" y="4204832"/>
            <a:ext cx="682719" cy="6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4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Environmental Health and Safety – Robin Wilkins</a:t>
            </a:r>
            <a:endParaRPr lang="en-NZ" altLang="ja-JP" dirty="0"/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02162" y="903140"/>
            <a:ext cx="8727654" cy="4911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altLang="ko-KR" sz="1600" b="1" dirty="0" smtClean="0">
                <a:solidFill>
                  <a:srgbClr val="3D3C3E"/>
                </a:solidFill>
                <a:ea typeface="나눔고딕" pitchFamily="50" charset="-127"/>
              </a:rPr>
              <a:t> </a:t>
            </a:r>
            <a:r>
              <a:rPr lang="en-AU" sz="2600" dirty="0" smtClean="0"/>
              <a:t>Resource Management </a:t>
            </a:r>
            <a:r>
              <a:rPr lang="en-AU" sz="2600" dirty="0"/>
              <a:t>Act (RMA) </a:t>
            </a:r>
            <a:endParaRPr lang="en-NZ" altLang="ko-KR" sz="2600" b="1" dirty="0" smtClean="0">
              <a:solidFill>
                <a:srgbClr val="3D3C3E"/>
              </a:solidFill>
              <a:ea typeface="나눔고딕" pitchFamily="50" charset="-127"/>
            </a:endParaRPr>
          </a:p>
          <a:p>
            <a:pPr marL="0" lvl="0" indent="0">
              <a:buNone/>
            </a:pPr>
            <a:endParaRPr lang="en-AU" sz="2400" dirty="0" smtClean="0"/>
          </a:p>
          <a:p>
            <a:pPr marL="0" lvl="0" indent="0">
              <a:buNone/>
            </a:pPr>
            <a:r>
              <a:rPr lang="en-NZ" sz="2500" i="1" dirty="0" smtClean="0"/>
              <a:t>Background: The </a:t>
            </a:r>
            <a:r>
              <a:rPr lang="en-NZ" sz="2500" i="1" dirty="0"/>
              <a:t>RMA passed in 1991 is a significant, and at times, controversial Act of Parliament. </a:t>
            </a:r>
            <a:endParaRPr lang="en-NZ" sz="2500" i="1" dirty="0" smtClean="0"/>
          </a:p>
          <a:p>
            <a:pPr marL="0" lvl="0" indent="0">
              <a:buNone/>
            </a:pPr>
            <a:r>
              <a:rPr lang="en-NZ" sz="2500" i="1" dirty="0" smtClean="0"/>
              <a:t>The </a:t>
            </a:r>
            <a:r>
              <a:rPr lang="en-NZ" sz="2500" i="1" dirty="0"/>
              <a:t>RMA promotes the sustainable management of natural and physical resources such as land, air and water.</a:t>
            </a:r>
          </a:p>
          <a:p>
            <a:pPr marL="0" lvl="0" indent="0">
              <a:buNone/>
            </a:pPr>
            <a:endParaRPr lang="en-NZ" sz="2500" dirty="0" smtClean="0"/>
          </a:p>
          <a:p>
            <a:pPr marL="0" lvl="0" indent="0">
              <a:buNone/>
            </a:pPr>
            <a:r>
              <a:rPr lang="en-NZ" sz="2500" dirty="0" smtClean="0"/>
              <a:t>Defines Environmental conditions (through environmental consents) that Daiken Southland Limited must operate with-in.</a:t>
            </a:r>
          </a:p>
          <a:p>
            <a:pPr marL="0" lvl="0" indent="0">
              <a:buNone/>
            </a:pPr>
            <a:endParaRPr lang="en-NZ" sz="2500" dirty="0"/>
          </a:p>
          <a:p>
            <a:pPr marL="0" lvl="0" indent="0">
              <a:buNone/>
            </a:pPr>
            <a:r>
              <a:rPr lang="en-NZ" sz="2500" dirty="0" smtClean="0"/>
              <a:t>Administered by two local bodies:</a:t>
            </a:r>
          </a:p>
          <a:p>
            <a:pPr marL="0" lvl="0" indent="0">
              <a:buNone/>
            </a:pPr>
            <a:endParaRPr lang="en-NZ" sz="2500" dirty="0" smtClean="0"/>
          </a:p>
          <a:p>
            <a:pPr lvl="1"/>
            <a:r>
              <a:rPr lang="en-NZ" sz="2500" dirty="0" smtClean="0"/>
              <a:t>Gore district council, 18 consents  including: Odour, noise, Lighting, water supply, discharge to air.</a:t>
            </a:r>
          </a:p>
          <a:p>
            <a:pPr lvl="1"/>
            <a:r>
              <a:rPr lang="en-NZ" sz="2500" dirty="0" smtClean="0"/>
              <a:t>Environment Southland – 8 consents including Ash, air discharge, Effluent discharge to land, river discharge </a:t>
            </a:r>
          </a:p>
          <a:p>
            <a:pPr marL="457200" lvl="1" indent="0">
              <a:buNone/>
            </a:pPr>
            <a:endParaRPr lang="en-NZ" sz="2500" dirty="0" smtClean="0"/>
          </a:p>
          <a:p>
            <a:pPr marL="0" indent="0">
              <a:buNone/>
            </a:pPr>
            <a:r>
              <a:rPr lang="en-AU" sz="2500" dirty="0"/>
              <a:t>Q: How does the RMA influence Daiken?</a:t>
            </a:r>
          </a:p>
          <a:p>
            <a:pPr lvl="0"/>
            <a:endParaRPr lang="en-NZ" sz="2500" dirty="0" smtClean="0"/>
          </a:p>
          <a:p>
            <a:pPr marL="0" lvl="0" indent="0">
              <a:buNone/>
            </a:pPr>
            <a:r>
              <a:rPr lang="en-NZ" sz="2500" dirty="0" smtClean="0"/>
              <a:t>         Positives vs negatives</a:t>
            </a:r>
          </a:p>
          <a:p>
            <a:pPr marL="0" lvl="0" indent="0">
              <a:buNone/>
            </a:pPr>
            <a:endParaRPr lang="en-NZ" sz="2500" dirty="0" smtClean="0"/>
          </a:p>
          <a:p>
            <a:pPr marL="0" lvl="0" indent="0">
              <a:buNone/>
            </a:pPr>
            <a:r>
              <a:rPr lang="en-NZ" sz="2500" b="1" dirty="0" smtClean="0"/>
              <a:t>          Positive</a:t>
            </a:r>
          </a:p>
          <a:p>
            <a:pPr lvl="0"/>
            <a:r>
              <a:rPr lang="en-NZ" sz="2500" dirty="0" smtClean="0"/>
              <a:t>Through Consent conditions DSL have a clear understanding of what regulations apply to our process and situation</a:t>
            </a:r>
          </a:p>
          <a:p>
            <a:pPr lvl="0"/>
            <a:r>
              <a:rPr lang="en-NZ" sz="2500" dirty="0" smtClean="0"/>
              <a:t>Defines DSL’s monitoring, testing, and discharge (water, air, land) limits and requirements.</a:t>
            </a:r>
          </a:p>
          <a:p>
            <a:pPr lvl="0"/>
            <a:endParaRPr lang="en-NZ" sz="2500" dirty="0" smtClean="0"/>
          </a:p>
          <a:p>
            <a:pPr marL="0" lvl="0" indent="0">
              <a:buNone/>
            </a:pPr>
            <a:r>
              <a:rPr lang="en-NZ" sz="2500" b="1" dirty="0" smtClean="0"/>
              <a:t>          Negatives</a:t>
            </a:r>
          </a:p>
          <a:p>
            <a:pPr lvl="0"/>
            <a:r>
              <a:rPr lang="en-NZ" sz="2500" dirty="0" smtClean="0"/>
              <a:t>Costly: People, equipment, Monitoring and testing (internal / external) consumables E.G polymer for waste water process.</a:t>
            </a:r>
          </a:p>
          <a:p>
            <a:pPr lvl="0"/>
            <a:r>
              <a:rPr lang="en-NZ" sz="2500" dirty="0" smtClean="0"/>
              <a:t>Costly and slow: applying for new consents or modifying existing consents</a:t>
            </a:r>
          </a:p>
          <a:p>
            <a:pPr lvl="0"/>
            <a:r>
              <a:rPr lang="en-NZ" sz="2500" dirty="0" smtClean="0"/>
              <a:t>Can affect MDF production - Resin development (</a:t>
            </a:r>
            <a:r>
              <a:rPr lang="en-NZ" sz="2500" dirty="0" err="1" smtClean="0"/>
              <a:t>pMDI</a:t>
            </a:r>
            <a:r>
              <a:rPr lang="en-NZ" sz="2500" dirty="0" smtClean="0"/>
              <a:t>) </a:t>
            </a:r>
          </a:p>
          <a:p>
            <a:r>
              <a:rPr lang="en-NZ" sz="2500" dirty="0" smtClean="0"/>
              <a:t>If </a:t>
            </a:r>
            <a:r>
              <a:rPr lang="en-NZ" sz="2500" b="1" u="sng" dirty="0" smtClean="0"/>
              <a:t>Non compliant </a:t>
            </a:r>
            <a:r>
              <a:rPr lang="en-NZ" sz="2500" dirty="0" smtClean="0"/>
              <a:t>possible ramifications:  Abatement notices, Criminal prosecutions, fines and penalties (up to $300,000 for </a:t>
            </a:r>
            <a:r>
              <a:rPr lang="en-NZ" sz="2500" dirty="0"/>
              <a:t>individuals, $600,000 </a:t>
            </a:r>
            <a:r>
              <a:rPr lang="en-NZ" sz="2500" dirty="0" smtClean="0"/>
              <a:t>for company, two years imprisonment).   </a:t>
            </a:r>
            <a:endParaRPr lang="en-NZ" sz="2500" dirty="0"/>
          </a:p>
          <a:p>
            <a:endParaRPr lang="en-NZ" sz="2400" dirty="0" smtClean="0"/>
          </a:p>
          <a:p>
            <a:pPr lvl="0"/>
            <a:endParaRPr lang="en-NZ" sz="2400" dirty="0" smtClean="0"/>
          </a:p>
          <a:p>
            <a:pPr lvl="0"/>
            <a:endParaRPr lang="en-NZ" sz="2400" dirty="0" smtClean="0"/>
          </a:p>
          <a:p>
            <a:pPr lvl="0"/>
            <a:endParaRPr lang="en-NZ" sz="2400" dirty="0" smtClean="0"/>
          </a:p>
          <a:p>
            <a:pPr lvl="0"/>
            <a:endParaRPr lang="en-NZ" sz="2400" dirty="0"/>
          </a:p>
          <a:p>
            <a:pPr>
              <a:buNone/>
            </a:pPr>
            <a:endParaRPr lang="en-NZ" altLang="ko-KR" sz="16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801" y="610652"/>
            <a:ext cx="1014143" cy="9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1BBD59E6F078641A7ABD5D40BC7359A" ma:contentTypeVersion="6" ma:contentTypeDescription="新しいドキュメントを作成します。" ma:contentTypeScope="" ma:versionID="ecb28149d0148aa1bcc8134fcdd872c7">
  <xsd:schema xmlns:xsd="http://www.w3.org/2001/XMLSchema" xmlns:xs="http://www.w3.org/2001/XMLSchema" xmlns:p="http://schemas.microsoft.com/office/2006/metadata/properties" xmlns:ns2="bd078f08-9300-4290-9869-c5dd8332d886" xmlns:ns3="f0ced45e-6d31-4a2a-ac37-fad939ce8c05" targetNamespace="http://schemas.microsoft.com/office/2006/metadata/properties" ma:root="true" ma:fieldsID="4ca7eb1427c89b7df95b06ae821dddf0" ns2:_="" ns3:_="">
    <xsd:import namespace="bd078f08-9300-4290-9869-c5dd8332d886"/>
    <xsd:import namespace="f0ced45e-6d31-4a2a-ac37-fad939ce8c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78f08-9300-4290-9869-c5dd8332d8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ed45e-6d31-4a2a-ac37-fad939ce8c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B37B53-C3FD-449C-B454-B606300C9AA4}">
  <ds:schemaRefs>
    <ds:schemaRef ds:uri="bd078f08-9300-4290-9869-c5dd8332d886"/>
    <ds:schemaRef ds:uri="http://purl.org/dc/elements/1.1/"/>
    <ds:schemaRef ds:uri="http://purl.org/dc/dcmitype/"/>
    <ds:schemaRef ds:uri="http://schemas.microsoft.com/office/infopath/2007/PartnerControls"/>
    <ds:schemaRef ds:uri="f0ced45e-6d31-4a2a-ac37-fad939ce8c05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D9838D0-3976-45B0-BB3E-151402FC86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68D435-B05D-47B2-A727-94B055BB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78f08-9300-4290-9869-c5dd8332d886"/>
    <ds:schemaRef ds:uri="f0ced45e-6d31-4a2a-ac37-fad939ce8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837</Words>
  <Application>Microsoft Macintosh PowerPoint</Application>
  <PresentationFormat>On-screen Show (4:3)</PresentationFormat>
  <Paragraphs>161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ＭＳ Ｐゴシック</vt:lpstr>
      <vt:lpstr>Times New Roman</vt:lpstr>
      <vt:lpstr>나눔고딕</vt:lpstr>
      <vt:lpstr>맑은 고딕</vt:lpstr>
      <vt:lpstr>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株式会社ＤＮＰメディアクリエイト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DSL BRM ppt</dc:title>
  <dc:creator>DSL BA;Justin Lee(ジャスティン)</dc:creator>
  <cp:lastModifiedBy>Microsoft Office User</cp:lastModifiedBy>
  <cp:revision>429</cp:revision>
  <cp:lastPrinted>2019-02-12T21:13:45Z</cp:lastPrinted>
  <dcterms:created xsi:type="dcterms:W3CDTF">2016-03-31T07:37:35Z</dcterms:created>
  <dcterms:modified xsi:type="dcterms:W3CDTF">2019-03-18T19:09:30Z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0x01010051BBD59E6F078641A7ABD5D40BC7359A</vt:lpwstr>
  </property>
</Properties>
</file>