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9" r:id="rId5"/>
    <p:sldId id="323" r:id="rId6"/>
    <p:sldId id="321" r:id="rId7"/>
    <p:sldId id="327" r:id="rId8"/>
    <p:sldId id="328" r:id="rId9"/>
    <p:sldId id="329" r:id="rId10"/>
    <p:sldId id="330" r:id="rId11"/>
    <p:sldId id="331" r:id="rId12"/>
    <p:sldId id="332" r:id="rId13"/>
    <p:sldId id="333" r:id="rId14"/>
    <p:sldId id="334" r:id="rId15"/>
    <p:sldId id="335" r:id="rId16"/>
    <p:sldId id="336" r:id="rId17"/>
    <p:sldId id="326"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orient="horz" pos="4139">
          <p15:clr>
            <a:srgbClr val="A4A3A4"/>
          </p15:clr>
        </p15:guide>
        <p15:guide id="3" orient="horz" pos="4218">
          <p15:clr>
            <a:srgbClr val="A4A3A4"/>
          </p15:clr>
        </p15:guide>
        <p15:guide id="4" pos="2846">
          <p15:clr>
            <a:srgbClr val="A4A3A4"/>
          </p15:clr>
        </p15:guide>
        <p15:guide id="5" pos="5505">
          <p15:clr>
            <a:srgbClr val="A4A3A4"/>
          </p15:clr>
        </p15:guide>
        <p15:guide id="6" pos="18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008000"/>
    <a:srgbClr val="FFFFCC"/>
    <a:srgbClr val="FFFF00"/>
    <a:srgbClr val="FFFFFF"/>
    <a:srgbClr val="009900"/>
    <a:srgbClr val="2B4A7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4" autoAdjust="0"/>
    <p:restoredTop sz="95408" autoAdjust="0"/>
  </p:normalViewPr>
  <p:slideViewPr>
    <p:cSldViewPr snapToGrid="0" showGuides="1">
      <p:cViewPr varScale="1">
        <p:scale>
          <a:sx n="96" d="100"/>
          <a:sy n="96" d="100"/>
        </p:scale>
        <p:origin x="560" y="168"/>
      </p:cViewPr>
      <p:guideLst>
        <p:guide orient="horz" pos="2064"/>
        <p:guide orient="horz" pos="4139"/>
        <p:guide orient="horz" pos="4218"/>
        <p:guide pos="2846"/>
        <p:guide pos="5505"/>
        <p:guide pos="18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2040"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312" tIns="45656" rIns="91312" bIns="45656" rtlCol="0"/>
          <a:lstStyle>
            <a:lvl1pPr algn="r">
              <a:defRPr sz="1200"/>
            </a:lvl1pPr>
          </a:lstStyle>
          <a:p>
            <a:fld id="{7E8BA884-ECB1-487A-A79C-C0F3F3144A63}" type="datetimeFigureOut">
              <a:rPr kumimoji="1" lang="ja-JP" altLang="en-US" smtClean="0"/>
              <a:t>2019/3/19</a:t>
            </a:fld>
            <a:endParaRPr kumimoji="1" lang="ja-JP" altLang="en-US"/>
          </a:p>
        </p:txBody>
      </p:sp>
      <p:sp>
        <p:nvSpPr>
          <p:cNvPr id="4" name="フッター プレースホルダー 3"/>
          <p:cNvSpPr>
            <a:spLocks noGrp="1"/>
          </p:cNvSpPr>
          <p:nvPr>
            <p:ph type="ftr" sz="quarter" idx="2"/>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312" tIns="45656" rIns="91312" bIns="45656" rtlCol="0" anchor="b"/>
          <a:lstStyle>
            <a:lvl1pPr algn="r">
              <a:defRPr sz="1200"/>
            </a:lvl1pPr>
          </a:lstStyle>
          <a:p>
            <a:fld id="{AD2ED1E7-38D4-4D63-8B39-2579DFA8BE7B}" type="slidenum">
              <a:rPr kumimoji="1" lang="ja-JP" altLang="en-US" smtClean="0"/>
              <a:t>‹#›</a:t>
            </a:fld>
            <a:endParaRPr kumimoji="1" lang="ja-JP" altLang="en-US"/>
          </a:p>
        </p:txBody>
      </p:sp>
    </p:spTree>
    <p:extLst>
      <p:ext uri="{BB962C8B-B14F-4D97-AF65-F5344CB8AC3E}">
        <p14:creationId xmlns:p14="http://schemas.microsoft.com/office/powerpoint/2010/main" val="2240269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D962CADF-D86B-4060-86C3-19544715C8F9}" type="datetimeFigureOut">
              <a:rPr kumimoji="1" lang="ja-JP" altLang="en-US" smtClean="0"/>
              <a:t>2019/3/19</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B5BF9034-695D-4583-B336-040120482C54}" type="slidenum">
              <a:rPr kumimoji="1" lang="ja-JP" altLang="en-US" smtClean="0"/>
              <a:t>‹#›</a:t>
            </a:fld>
            <a:endParaRPr kumimoji="1" lang="ja-JP" altLang="en-US"/>
          </a:p>
        </p:txBody>
      </p:sp>
    </p:spTree>
    <p:extLst>
      <p:ext uri="{BB962C8B-B14F-4D97-AF65-F5344CB8AC3E}">
        <p14:creationId xmlns:p14="http://schemas.microsoft.com/office/powerpoint/2010/main" val="30991620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2</a:t>
            </a:fld>
            <a:endParaRPr kumimoji="1" lang="ja-JP" altLang="en-US"/>
          </a:p>
        </p:txBody>
      </p:sp>
    </p:spTree>
    <p:extLst>
      <p:ext uri="{BB962C8B-B14F-4D97-AF65-F5344CB8AC3E}">
        <p14:creationId xmlns:p14="http://schemas.microsoft.com/office/powerpoint/2010/main" val="364055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3</a:t>
            </a:fld>
            <a:endParaRPr kumimoji="1" lang="ja-JP" altLang="en-US"/>
          </a:p>
        </p:txBody>
      </p:sp>
    </p:spTree>
    <p:extLst>
      <p:ext uri="{BB962C8B-B14F-4D97-AF65-F5344CB8AC3E}">
        <p14:creationId xmlns:p14="http://schemas.microsoft.com/office/powerpoint/2010/main" val="385962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4</a:t>
            </a:fld>
            <a:endParaRPr kumimoji="1" lang="ja-JP" altLang="en-US"/>
          </a:p>
        </p:txBody>
      </p:sp>
    </p:spTree>
    <p:extLst>
      <p:ext uri="{BB962C8B-B14F-4D97-AF65-F5344CB8AC3E}">
        <p14:creationId xmlns:p14="http://schemas.microsoft.com/office/powerpoint/2010/main" val="237402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5</a:t>
            </a:fld>
            <a:endParaRPr kumimoji="1" lang="ja-JP" altLang="en-US"/>
          </a:p>
        </p:txBody>
      </p:sp>
    </p:spTree>
    <p:extLst>
      <p:ext uri="{BB962C8B-B14F-4D97-AF65-F5344CB8AC3E}">
        <p14:creationId xmlns:p14="http://schemas.microsoft.com/office/powerpoint/2010/main" val="4081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13</a:t>
            </a:fld>
            <a:endParaRPr kumimoji="1" lang="ja-JP" altLang="en-US"/>
          </a:p>
        </p:txBody>
      </p:sp>
    </p:spTree>
    <p:extLst>
      <p:ext uri="{BB962C8B-B14F-4D97-AF65-F5344CB8AC3E}">
        <p14:creationId xmlns:p14="http://schemas.microsoft.com/office/powerpoint/2010/main" val="114882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14</a:t>
            </a:fld>
            <a:endParaRPr kumimoji="1" lang="ja-JP" altLang="en-US"/>
          </a:p>
        </p:txBody>
      </p:sp>
    </p:spTree>
    <p:extLst>
      <p:ext uri="{BB962C8B-B14F-4D97-AF65-F5344CB8AC3E}">
        <p14:creationId xmlns:p14="http://schemas.microsoft.com/office/powerpoint/2010/main" val="3223397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表紙(カラー）">
    <p:spTree>
      <p:nvGrpSpPr>
        <p:cNvPr id="1" name=""/>
        <p:cNvGrpSpPr/>
        <p:nvPr/>
      </p:nvGrpSpPr>
      <p:grpSpPr>
        <a:xfrm>
          <a:off x="0" y="0"/>
          <a:ext cx="0" cy="0"/>
          <a:chOff x="0" y="0"/>
          <a:chExt cx="0" cy="0"/>
        </a:xfrm>
      </p:grpSpPr>
      <p:pic>
        <p:nvPicPr>
          <p:cNvPr id="6" name="図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85" y="6612282"/>
            <a:ext cx="2668643" cy="11430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378" y="1628800"/>
            <a:ext cx="8483346" cy="1655064"/>
          </a:xfrm>
          <a:prstGeom prst="rect">
            <a:avLst/>
          </a:prstGeom>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765" y="5779654"/>
            <a:ext cx="8444573" cy="500621"/>
          </a:xfrm>
          <a:prstGeom prst="rect">
            <a:avLst/>
          </a:prstGeom>
        </p:spPr>
      </p:pic>
      <p:sp>
        <p:nvSpPr>
          <p:cNvPr id="38" name="テキスト プレースホルダー 6"/>
          <p:cNvSpPr>
            <a:spLocks noGrp="1"/>
          </p:cNvSpPr>
          <p:nvPr>
            <p:ph type="body" sz="quarter" idx="11" hasCustomPrompt="1"/>
          </p:nvPr>
        </p:nvSpPr>
        <p:spPr>
          <a:xfrm>
            <a:off x="4137408" y="3954135"/>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smtClean="0"/>
              <a:t>Title</a:t>
            </a:r>
            <a:r>
              <a:rPr kumimoji="1" lang="ja-JP" altLang="en-US" dirty="0" smtClean="0"/>
              <a:t>　</a:t>
            </a:r>
            <a:r>
              <a:rPr kumimoji="1" lang="en-US" altLang="ja-JP" dirty="0" smtClean="0"/>
              <a:t>○○</a:t>
            </a:r>
            <a:endParaRPr kumimoji="1" lang="ja-JP" altLang="en-US" dirty="0" smtClean="0"/>
          </a:p>
          <a:p>
            <a:pPr lvl="0"/>
            <a:endParaRPr kumimoji="1" lang="ja-JP" altLang="en-US" dirty="0"/>
          </a:p>
        </p:txBody>
      </p:sp>
      <p:sp>
        <p:nvSpPr>
          <p:cNvPr id="40" name="テキスト プレースホルダー 6"/>
          <p:cNvSpPr>
            <a:spLocks noGrp="1"/>
          </p:cNvSpPr>
          <p:nvPr>
            <p:ph type="body" sz="quarter" idx="12" hasCustomPrompt="1"/>
          </p:nvPr>
        </p:nvSpPr>
        <p:spPr>
          <a:xfrm>
            <a:off x="4137408" y="4316742"/>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kumimoji="1" lang="en-US" altLang="ja-JP" dirty="0" smtClean="0"/>
              <a:t>2016.00.00</a:t>
            </a:r>
            <a:endParaRPr kumimoji="1" lang="ja-JP" altLang="en-US" dirty="0"/>
          </a:p>
        </p:txBody>
      </p:sp>
      <p:pic>
        <p:nvPicPr>
          <p:cNvPr id="17" name="図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385" y="282041"/>
            <a:ext cx="1848400" cy="573891"/>
          </a:xfrm>
          <a:prstGeom prst="rect">
            <a:avLst/>
          </a:prstGeom>
        </p:spPr>
      </p:pic>
    </p:spTree>
    <p:extLst>
      <p:ext uri="{BB962C8B-B14F-4D97-AF65-F5344CB8AC3E}">
        <p14:creationId xmlns:p14="http://schemas.microsoft.com/office/powerpoint/2010/main" val="363838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表紙(カラー）">
    <p:spTree>
      <p:nvGrpSpPr>
        <p:cNvPr id="1" name=""/>
        <p:cNvGrpSpPr/>
        <p:nvPr/>
      </p:nvGrpSpPr>
      <p:grpSpPr>
        <a:xfrm>
          <a:off x="0" y="0"/>
          <a:ext cx="0" cy="0"/>
          <a:chOff x="0" y="0"/>
          <a:chExt cx="0" cy="0"/>
        </a:xfrm>
      </p:grpSpPr>
      <p:pic>
        <p:nvPicPr>
          <p:cNvPr id="6" name="図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85" y="6612282"/>
            <a:ext cx="2668643" cy="11430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378" y="1628800"/>
            <a:ext cx="8483346" cy="1655064"/>
          </a:xfrm>
          <a:prstGeom prst="rect">
            <a:avLst/>
          </a:prstGeom>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765" y="5779654"/>
            <a:ext cx="8444573" cy="500621"/>
          </a:xfrm>
          <a:prstGeom prst="rect">
            <a:avLst/>
          </a:prstGeom>
        </p:spPr>
      </p:pic>
      <p:cxnSp>
        <p:nvCxnSpPr>
          <p:cNvPr id="36" name="直線コネクタ 35"/>
          <p:cNvCxnSpPr/>
          <p:nvPr userDrawn="1"/>
        </p:nvCxnSpPr>
        <p:spPr>
          <a:xfrm>
            <a:off x="456031" y="711200"/>
            <a:ext cx="30235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0" hasCustomPrompt="1"/>
          </p:nvPr>
        </p:nvSpPr>
        <p:spPr>
          <a:xfrm>
            <a:off x="569146" y="332828"/>
            <a:ext cx="2286000" cy="385379"/>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smtClean="0"/>
              <a:t>○○○○○○○○○</a:t>
            </a:r>
            <a:endParaRPr kumimoji="1" lang="ja-JP" alt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dirty="0" smtClean="0"/>
          </a:p>
          <a:p>
            <a:pPr lvl="0"/>
            <a:endParaRPr kumimoji="1" lang="ja-JP" altLang="en-US" dirty="0"/>
          </a:p>
        </p:txBody>
      </p:sp>
      <p:sp>
        <p:nvSpPr>
          <p:cNvPr id="38" name="テキスト プレースホルダー 6"/>
          <p:cNvSpPr>
            <a:spLocks noGrp="1"/>
          </p:cNvSpPr>
          <p:nvPr>
            <p:ph type="body" sz="quarter" idx="11" hasCustomPrompt="1"/>
          </p:nvPr>
        </p:nvSpPr>
        <p:spPr>
          <a:xfrm>
            <a:off x="4137408" y="3954135"/>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smtClean="0"/>
              <a:t>Title</a:t>
            </a:r>
            <a:r>
              <a:rPr kumimoji="1" lang="ja-JP" altLang="en-US" dirty="0" smtClean="0"/>
              <a:t>　</a:t>
            </a:r>
            <a:r>
              <a:rPr kumimoji="1" lang="en-US" altLang="ja-JP" dirty="0" smtClean="0"/>
              <a:t>○○</a:t>
            </a:r>
            <a:endParaRPr kumimoji="1" lang="ja-JP" altLang="en-US" dirty="0" smtClean="0"/>
          </a:p>
          <a:p>
            <a:pPr lvl="0"/>
            <a:endParaRPr kumimoji="1" lang="ja-JP" altLang="en-US" dirty="0"/>
          </a:p>
        </p:txBody>
      </p:sp>
      <p:sp>
        <p:nvSpPr>
          <p:cNvPr id="40" name="テキスト プレースホルダー 6"/>
          <p:cNvSpPr>
            <a:spLocks noGrp="1"/>
          </p:cNvSpPr>
          <p:nvPr>
            <p:ph type="body" sz="quarter" idx="12" hasCustomPrompt="1"/>
          </p:nvPr>
        </p:nvSpPr>
        <p:spPr>
          <a:xfrm>
            <a:off x="4137408" y="4316742"/>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kumimoji="1" lang="en-US" altLang="ja-JP" dirty="0" smtClean="0"/>
              <a:t>2016.00.00</a:t>
            </a:r>
            <a:endParaRPr kumimoji="1" lang="ja-JP" altLang="en-US" dirty="0"/>
          </a:p>
        </p:txBody>
      </p:sp>
      <p:pic>
        <p:nvPicPr>
          <p:cNvPr id="17" name="図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8184" y="1097751"/>
            <a:ext cx="1282154" cy="398083"/>
          </a:xfrm>
          <a:prstGeom prst="rect">
            <a:avLst/>
          </a:prstGeom>
        </p:spPr>
      </p:pic>
    </p:spTree>
    <p:extLst>
      <p:ext uri="{BB962C8B-B14F-4D97-AF65-F5344CB8AC3E}">
        <p14:creationId xmlns:p14="http://schemas.microsoft.com/office/powerpoint/2010/main" val="194494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フッターのみ">
    <p:spTree>
      <p:nvGrpSpPr>
        <p:cNvPr id="1" name=""/>
        <p:cNvGrpSpPr/>
        <p:nvPr/>
      </p:nvGrpSpPr>
      <p:grpSpPr>
        <a:xfrm>
          <a:off x="0" y="0"/>
          <a:ext cx="0" cy="0"/>
          <a:chOff x="0" y="0"/>
          <a:chExt cx="0" cy="0"/>
        </a:xfrm>
      </p:grpSpPr>
      <p:grpSp>
        <p:nvGrpSpPr>
          <p:cNvPr id="4" name="グループ化 3"/>
          <p:cNvGrpSpPr/>
          <p:nvPr userDrawn="1"/>
        </p:nvGrpSpPr>
        <p:grpSpPr>
          <a:xfrm>
            <a:off x="292874" y="6234096"/>
            <a:ext cx="8446314" cy="494098"/>
            <a:chOff x="292874" y="6234096"/>
            <a:chExt cx="8446314" cy="494098"/>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255" y="6234096"/>
              <a:ext cx="8443933" cy="336756"/>
            </a:xfrm>
            <a:prstGeom prst="rect">
              <a:avLst/>
            </a:prstGeom>
          </p:spPr>
        </p:pic>
        <p:pic>
          <p:nvPicPr>
            <p:cNvPr id="17" name="図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874" y="6613565"/>
              <a:ext cx="2676319" cy="1146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614" y="6329688"/>
              <a:ext cx="685742"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225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有（カラー）">
    <p:spTree>
      <p:nvGrpSpPr>
        <p:cNvPr id="1" name=""/>
        <p:cNvGrpSpPr/>
        <p:nvPr/>
      </p:nvGrpSpPr>
      <p:grpSpPr>
        <a:xfrm>
          <a:off x="0" y="0"/>
          <a:ext cx="0" cy="0"/>
          <a:chOff x="0" y="0"/>
          <a:chExt cx="0" cy="0"/>
        </a:xfrm>
      </p:grpSpPr>
      <p:grpSp>
        <p:nvGrpSpPr>
          <p:cNvPr id="2" name="グループ化 1"/>
          <p:cNvGrpSpPr/>
          <p:nvPr userDrawn="1"/>
        </p:nvGrpSpPr>
        <p:grpSpPr>
          <a:xfrm>
            <a:off x="292874" y="6234191"/>
            <a:ext cx="8446314" cy="496384"/>
            <a:chOff x="292874" y="6234191"/>
            <a:chExt cx="8446314" cy="496384"/>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635" y="6234191"/>
              <a:ext cx="8441553" cy="336661"/>
            </a:xfrm>
            <a:prstGeom prst="rect">
              <a:avLst/>
            </a:prstGeom>
          </p:spPr>
        </p:pic>
        <p:pic>
          <p:nvPicPr>
            <p:cNvPr id="9" name="図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874" y="6615946"/>
              <a:ext cx="2676319" cy="114629"/>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5995" y="6329688"/>
              <a:ext cx="685742" cy="144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直線コネクタ 5"/>
          <p:cNvCxnSpPr/>
          <p:nvPr userDrawn="1"/>
        </p:nvCxnSpPr>
        <p:spPr>
          <a:xfrm>
            <a:off x="180975" y="541538"/>
            <a:ext cx="8581285"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3"/>
          <p:cNvSpPr>
            <a:spLocks noGrp="1"/>
          </p:cNvSpPr>
          <p:nvPr>
            <p:ph type="body" sz="quarter" idx="10" hasCustomPrompt="1"/>
          </p:nvPr>
        </p:nvSpPr>
        <p:spPr>
          <a:xfrm>
            <a:off x="202161" y="105103"/>
            <a:ext cx="4825288" cy="428734"/>
          </a:xfrm>
        </p:spPr>
        <p:txBody>
          <a:bodyPr wrap="none" lIns="0" tIns="0" rIns="0" bIns="0" anchor="b" anchorCtr="0">
            <a:normAutofit/>
          </a:bodyPr>
          <a:lstStyle>
            <a:lvl1pPr marL="0" indent="0">
              <a:buNone/>
              <a:defRPr sz="2400"/>
            </a:lvl1pPr>
          </a:lstStyle>
          <a:p>
            <a:pPr lvl="0"/>
            <a:r>
              <a:rPr kumimoji="1" lang="ja-JP" altLang="en-US" dirty="0" smtClean="0"/>
              <a:t>タイトル</a:t>
            </a:r>
            <a:endParaRPr kumimoji="1" lang="en-US" altLang="ja-JP" dirty="0" smtClean="0"/>
          </a:p>
        </p:txBody>
      </p:sp>
    </p:spTree>
    <p:extLst>
      <p:ext uri="{BB962C8B-B14F-4D97-AF65-F5344CB8AC3E}">
        <p14:creationId xmlns:p14="http://schemas.microsoft.com/office/powerpoint/2010/main" val="37361988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オビなし（カラー）">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296368" y="6329198"/>
            <a:ext cx="1118695" cy="237468"/>
            <a:chOff x="11496" y="0"/>
            <a:chExt cx="118" cy="25"/>
          </a:xfrm>
        </p:grpSpPr>
        <p:sp>
          <p:nvSpPr>
            <p:cNvPr id="25" name="AutoShape 3"/>
            <p:cNvSpPr>
              <a:spLocks noChangeAspect="1" noChangeArrowheads="1" noTextEdit="1"/>
            </p:cNvSpPr>
            <p:nvPr/>
          </p:nvSpPr>
          <p:spPr bwMode="auto">
            <a:xfrm>
              <a:off x="11496" y="0"/>
              <a:ext cx="11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6" name="Freeform 5"/>
            <p:cNvSpPr>
              <a:spLocks/>
            </p:cNvSpPr>
            <p:nvPr/>
          </p:nvSpPr>
          <p:spPr bwMode="auto">
            <a:xfrm>
              <a:off x="11594" y="0"/>
              <a:ext cx="20" cy="25"/>
            </a:xfrm>
            <a:custGeom>
              <a:avLst/>
              <a:gdLst>
                <a:gd name="T0" fmla="*/ 34 w 53"/>
                <a:gd name="T1" fmla="*/ 0 h 63"/>
                <a:gd name="T2" fmla="*/ 0 w 53"/>
                <a:gd name="T3" fmla="*/ 0 h 63"/>
                <a:gd name="T4" fmla="*/ 0 w 53"/>
                <a:gd name="T5" fmla="*/ 63 h 63"/>
                <a:gd name="T6" fmla="*/ 12 w 53"/>
                <a:gd name="T7" fmla="*/ 63 h 63"/>
                <a:gd name="T8" fmla="*/ 12 w 53"/>
                <a:gd name="T9" fmla="*/ 10 h 63"/>
                <a:gd name="T10" fmla="*/ 33 w 53"/>
                <a:gd name="T11" fmla="*/ 10 h 63"/>
                <a:gd name="T12" fmla="*/ 41 w 53"/>
                <a:gd name="T13" fmla="*/ 18 h 63"/>
                <a:gd name="T14" fmla="*/ 41 w 53"/>
                <a:gd name="T15" fmla="*/ 63 h 63"/>
                <a:gd name="T16" fmla="*/ 53 w 53"/>
                <a:gd name="T17" fmla="*/ 63 h 63"/>
                <a:gd name="T18" fmla="*/ 53 w 53"/>
                <a:gd name="T19" fmla="*/ 18 h 63"/>
                <a:gd name="T20" fmla="*/ 34 w 53"/>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3">
                  <a:moveTo>
                    <a:pt x="34" y="0"/>
                  </a:moveTo>
                  <a:cubicBezTo>
                    <a:pt x="0" y="0"/>
                    <a:pt x="0" y="0"/>
                    <a:pt x="0" y="0"/>
                  </a:cubicBezTo>
                  <a:cubicBezTo>
                    <a:pt x="0" y="63"/>
                    <a:pt x="0" y="63"/>
                    <a:pt x="0" y="63"/>
                  </a:cubicBezTo>
                  <a:cubicBezTo>
                    <a:pt x="12" y="63"/>
                    <a:pt x="12" y="63"/>
                    <a:pt x="12" y="63"/>
                  </a:cubicBezTo>
                  <a:cubicBezTo>
                    <a:pt x="12" y="10"/>
                    <a:pt x="12" y="10"/>
                    <a:pt x="12" y="10"/>
                  </a:cubicBezTo>
                  <a:cubicBezTo>
                    <a:pt x="33" y="10"/>
                    <a:pt x="33" y="10"/>
                    <a:pt x="33" y="10"/>
                  </a:cubicBezTo>
                  <a:cubicBezTo>
                    <a:pt x="39" y="10"/>
                    <a:pt x="41" y="15"/>
                    <a:pt x="41" y="18"/>
                  </a:cubicBezTo>
                  <a:cubicBezTo>
                    <a:pt x="41" y="63"/>
                    <a:pt x="41" y="63"/>
                    <a:pt x="41" y="63"/>
                  </a:cubicBezTo>
                  <a:cubicBezTo>
                    <a:pt x="53" y="63"/>
                    <a:pt x="53" y="63"/>
                    <a:pt x="53" y="63"/>
                  </a:cubicBezTo>
                  <a:cubicBezTo>
                    <a:pt x="53" y="18"/>
                    <a:pt x="53" y="18"/>
                    <a:pt x="53" y="18"/>
                  </a:cubicBezTo>
                  <a:cubicBezTo>
                    <a:pt x="53" y="10"/>
                    <a:pt x="44" y="0"/>
                    <a:pt x="34" y="0"/>
                  </a:cubicBezTo>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Rectangle 6"/>
            <p:cNvSpPr>
              <a:spLocks noChangeArrowheads="1"/>
            </p:cNvSpPr>
            <p:nvPr/>
          </p:nvSpPr>
          <p:spPr bwMode="auto">
            <a:xfrm>
              <a:off x="11543" y="0"/>
              <a:ext cx="4" cy="25"/>
            </a:xfrm>
            <a:prstGeom prst="rect">
              <a:avLst/>
            </a:prstGeom>
            <a:solidFill>
              <a:srgbClr val="0081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8" name="Freeform 7"/>
            <p:cNvSpPr>
              <a:spLocks noEditPoints="1"/>
            </p:cNvSpPr>
            <p:nvPr/>
          </p:nvSpPr>
          <p:spPr bwMode="auto">
            <a:xfrm>
              <a:off x="11519" y="0"/>
              <a:ext cx="21" cy="25"/>
            </a:xfrm>
            <a:custGeom>
              <a:avLst/>
              <a:gdLst>
                <a:gd name="T0" fmla="*/ 36 w 54"/>
                <a:gd name="T1" fmla="*/ 0 h 63"/>
                <a:gd name="T2" fmla="*/ 5 w 54"/>
                <a:gd name="T3" fmla="*/ 0 h 63"/>
                <a:gd name="T4" fmla="*/ 5 w 54"/>
                <a:gd name="T5" fmla="*/ 10 h 63"/>
                <a:gd name="T6" fmla="*/ 34 w 54"/>
                <a:gd name="T7" fmla="*/ 10 h 63"/>
                <a:gd name="T8" fmla="*/ 43 w 54"/>
                <a:gd name="T9" fmla="*/ 20 h 63"/>
                <a:gd name="T10" fmla="*/ 43 w 54"/>
                <a:gd name="T11" fmla="*/ 25 h 63"/>
                <a:gd name="T12" fmla="*/ 19 w 54"/>
                <a:gd name="T13" fmla="*/ 25 h 63"/>
                <a:gd name="T14" fmla="*/ 5 w 54"/>
                <a:gd name="T15" fmla="*/ 30 h 63"/>
                <a:gd name="T16" fmla="*/ 0 w 54"/>
                <a:gd name="T17" fmla="*/ 42 h 63"/>
                <a:gd name="T18" fmla="*/ 0 w 54"/>
                <a:gd name="T19" fmla="*/ 46 h 63"/>
                <a:gd name="T20" fmla="*/ 5 w 54"/>
                <a:gd name="T21" fmla="*/ 58 h 63"/>
                <a:gd name="T22" fmla="*/ 19 w 54"/>
                <a:gd name="T23" fmla="*/ 63 h 63"/>
                <a:gd name="T24" fmla="*/ 54 w 54"/>
                <a:gd name="T25" fmla="*/ 63 h 63"/>
                <a:gd name="T26" fmla="*/ 54 w 54"/>
                <a:gd name="T27" fmla="*/ 17 h 63"/>
                <a:gd name="T28" fmla="*/ 36 w 54"/>
                <a:gd name="T29" fmla="*/ 0 h 63"/>
                <a:gd name="T30" fmla="*/ 19 w 54"/>
                <a:gd name="T31" fmla="*/ 53 h 63"/>
                <a:gd name="T32" fmla="*/ 12 w 54"/>
                <a:gd name="T33" fmla="*/ 46 h 63"/>
                <a:gd name="T34" fmla="*/ 12 w 54"/>
                <a:gd name="T35" fmla="*/ 46 h 63"/>
                <a:gd name="T36" fmla="*/ 12 w 54"/>
                <a:gd name="T37" fmla="*/ 42 h 63"/>
                <a:gd name="T38" fmla="*/ 19 w 54"/>
                <a:gd name="T39" fmla="*/ 35 h 63"/>
                <a:gd name="T40" fmla="*/ 43 w 54"/>
                <a:gd name="T41" fmla="*/ 35 h 63"/>
                <a:gd name="T42" fmla="*/ 43 w 54"/>
                <a:gd name="T43" fmla="*/ 53 h 63"/>
                <a:gd name="T44" fmla="*/ 19 w 54"/>
                <a:gd name="T45"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3">
                  <a:moveTo>
                    <a:pt x="36" y="0"/>
                  </a:moveTo>
                  <a:cubicBezTo>
                    <a:pt x="5" y="0"/>
                    <a:pt x="5" y="0"/>
                    <a:pt x="5" y="0"/>
                  </a:cubicBezTo>
                  <a:cubicBezTo>
                    <a:pt x="5" y="10"/>
                    <a:pt x="5" y="10"/>
                    <a:pt x="5" y="10"/>
                  </a:cubicBezTo>
                  <a:cubicBezTo>
                    <a:pt x="34" y="10"/>
                    <a:pt x="34" y="10"/>
                    <a:pt x="34" y="10"/>
                  </a:cubicBezTo>
                  <a:cubicBezTo>
                    <a:pt x="42" y="10"/>
                    <a:pt x="43" y="16"/>
                    <a:pt x="43" y="20"/>
                  </a:cubicBezTo>
                  <a:cubicBezTo>
                    <a:pt x="43" y="25"/>
                    <a:pt x="43" y="25"/>
                    <a:pt x="43" y="25"/>
                  </a:cubicBezTo>
                  <a:cubicBezTo>
                    <a:pt x="19" y="25"/>
                    <a:pt x="19" y="25"/>
                    <a:pt x="19" y="25"/>
                  </a:cubicBezTo>
                  <a:cubicBezTo>
                    <a:pt x="13" y="25"/>
                    <a:pt x="8" y="26"/>
                    <a:pt x="5" y="30"/>
                  </a:cubicBezTo>
                  <a:cubicBezTo>
                    <a:pt x="0" y="35"/>
                    <a:pt x="0" y="42"/>
                    <a:pt x="0" y="42"/>
                  </a:cubicBezTo>
                  <a:cubicBezTo>
                    <a:pt x="0" y="44"/>
                    <a:pt x="0" y="46"/>
                    <a:pt x="0" y="46"/>
                  </a:cubicBezTo>
                  <a:cubicBezTo>
                    <a:pt x="0" y="46"/>
                    <a:pt x="0" y="53"/>
                    <a:pt x="5" y="58"/>
                  </a:cubicBezTo>
                  <a:cubicBezTo>
                    <a:pt x="8" y="62"/>
                    <a:pt x="13" y="63"/>
                    <a:pt x="19" y="63"/>
                  </a:cubicBezTo>
                  <a:cubicBezTo>
                    <a:pt x="54" y="63"/>
                    <a:pt x="54" y="63"/>
                    <a:pt x="54" y="63"/>
                  </a:cubicBezTo>
                  <a:cubicBezTo>
                    <a:pt x="54" y="17"/>
                    <a:pt x="54" y="17"/>
                    <a:pt x="54" y="17"/>
                  </a:cubicBezTo>
                  <a:cubicBezTo>
                    <a:pt x="54" y="7"/>
                    <a:pt x="47" y="0"/>
                    <a:pt x="36" y="0"/>
                  </a:cubicBezTo>
                  <a:moveTo>
                    <a:pt x="19" y="53"/>
                  </a:moveTo>
                  <a:cubicBezTo>
                    <a:pt x="12" y="53"/>
                    <a:pt x="12" y="46"/>
                    <a:pt x="12" y="46"/>
                  </a:cubicBezTo>
                  <a:cubicBezTo>
                    <a:pt x="12" y="46"/>
                    <a:pt x="12" y="46"/>
                    <a:pt x="12" y="46"/>
                  </a:cubicBezTo>
                  <a:cubicBezTo>
                    <a:pt x="12" y="46"/>
                    <a:pt x="11" y="45"/>
                    <a:pt x="12" y="42"/>
                  </a:cubicBezTo>
                  <a:cubicBezTo>
                    <a:pt x="12" y="42"/>
                    <a:pt x="12" y="35"/>
                    <a:pt x="19" y="35"/>
                  </a:cubicBezTo>
                  <a:cubicBezTo>
                    <a:pt x="43" y="35"/>
                    <a:pt x="43" y="35"/>
                    <a:pt x="43" y="35"/>
                  </a:cubicBezTo>
                  <a:cubicBezTo>
                    <a:pt x="43" y="53"/>
                    <a:pt x="43" y="53"/>
                    <a:pt x="43" y="53"/>
                  </a:cubicBezTo>
                  <a:lnTo>
                    <a:pt x="19" y="53"/>
                  </a:lnTo>
                  <a:close/>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8"/>
            <p:cNvSpPr>
              <a:spLocks/>
            </p:cNvSpPr>
            <p:nvPr/>
          </p:nvSpPr>
          <p:spPr bwMode="auto">
            <a:xfrm>
              <a:off x="11573" y="0"/>
              <a:ext cx="19" cy="25"/>
            </a:xfrm>
            <a:custGeom>
              <a:avLst/>
              <a:gdLst>
                <a:gd name="T0" fmla="*/ 48 w 48"/>
                <a:gd name="T1" fmla="*/ 10 h 63"/>
                <a:gd name="T2" fmla="*/ 48 w 48"/>
                <a:gd name="T3" fmla="*/ 0 h 63"/>
                <a:gd name="T4" fmla="*/ 0 w 48"/>
                <a:gd name="T5" fmla="*/ 0 h 63"/>
                <a:gd name="T6" fmla="*/ 0 w 48"/>
                <a:gd name="T7" fmla="*/ 43 h 63"/>
                <a:gd name="T8" fmla="*/ 19 w 48"/>
                <a:gd name="T9" fmla="*/ 63 h 63"/>
                <a:gd name="T10" fmla="*/ 48 w 48"/>
                <a:gd name="T11" fmla="*/ 63 h 63"/>
                <a:gd name="T12" fmla="*/ 48 w 48"/>
                <a:gd name="T13" fmla="*/ 53 h 63"/>
                <a:gd name="T14" fmla="*/ 20 w 48"/>
                <a:gd name="T15" fmla="*/ 53 h 63"/>
                <a:gd name="T16" fmla="*/ 11 w 48"/>
                <a:gd name="T17" fmla="*/ 46 h 63"/>
                <a:gd name="T18" fmla="*/ 11 w 48"/>
                <a:gd name="T19" fmla="*/ 35 h 63"/>
                <a:gd name="T20" fmla="*/ 48 w 48"/>
                <a:gd name="T21" fmla="*/ 35 h 63"/>
                <a:gd name="T22" fmla="*/ 48 w 48"/>
                <a:gd name="T23" fmla="*/ 24 h 63"/>
                <a:gd name="T24" fmla="*/ 12 w 48"/>
                <a:gd name="T25" fmla="*/ 24 h 63"/>
                <a:gd name="T26" fmla="*/ 12 w 48"/>
                <a:gd name="T27" fmla="*/ 10 h 63"/>
                <a:gd name="T28" fmla="*/ 48 w 48"/>
                <a:gd name="T29"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3">
                  <a:moveTo>
                    <a:pt x="48" y="10"/>
                  </a:moveTo>
                  <a:cubicBezTo>
                    <a:pt x="48" y="0"/>
                    <a:pt x="48" y="0"/>
                    <a:pt x="48" y="0"/>
                  </a:cubicBezTo>
                  <a:cubicBezTo>
                    <a:pt x="0" y="0"/>
                    <a:pt x="0" y="0"/>
                    <a:pt x="0" y="0"/>
                  </a:cubicBezTo>
                  <a:cubicBezTo>
                    <a:pt x="0" y="43"/>
                    <a:pt x="0" y="43"/>
                    <a:pt x="0" y="43"/>
                  </a:cubicBezTo>
                  <a:cubicBezTo>
                    <a:pt x="0" y="56"/>
                    <a:pt x="7" y="63"/>
                    <a:pt x="19" y="63"/>
                  </a:cubicBezTo>
                  <a:cubicBezTo>
                    <a:pt x="48" y="63"/>
                    <a:pt x="48" y="63"/>
                    <a:pt x="48" y="63"/>
                  </a:cubicBezTo>
                  <a:cubicBezTo>
                    <a:pt x="48" y="53"/>
                    <a:pt x="48" y="53"/>
                    <a:pt x="48" y="53"/>
                  </a:cubicBezTo>
                  <a:cubicBezTo>
                    <a:pt x="20" y="53"/>
                    <a:pt x="20" y="53"/>
                    <a:pt x="20" y="53"/>
                  </a:cubicBezTo>
                  <a:cubicBezTo>
                    <a:pt x="15" y="53"/>
                    <a:pt x="11" y="49"/>
                    <a:pt x="11" y="46"/>
                  </a:cubicBezTo>
                  <a:cubicBezTo>
                    <a:pt x="11" y="35"/>
                    <a:pt x="11" y="35"/>
                    <a:pt x="11" y="35"/>
                  </a:cubicBezTo>
                  <a:cubicBezTo>
                    <a:pt x="48" y="35"/>
                    <a:pt x="48" y="35"/>
                    <a:pt x="48" y="35"/>
                  </a:cubicBezTo>
                  <a:cubicBezTo>
                    <a:pt x="48" y="24"/>
                    <a:pt x="48" y="24"/>
                    <a:pt x="48" y="24"/>
                  </a:cubicBezTo>
                  <a:cubicBezTo>
                    <a:pt x="12" y="24"/>
                    <a:pt x="12" y="24"/>
                    <a:pt x="12" y="24"/>
                  </a:cubicBezTo>
                  <a:cubicBezTo>
                    <a:pt x="12" y="10"/>
                    <a:pt x="12" y="10"/>
                    <a:pt x="12" y="10"/>
                  </a:cubicBezTo>
                  <a:lnTo>
                    <a:pt x="48" y="10"/>
                  </a:lnTo>
                  <a:close/>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9"/>
            <p:cNvSpPr>
              <a:spLocks/>
            </p:cNvSpPr>
            <p:nvPr/>
          </p:nvSpPr>
          <p:spPr bwMode="auto">
            <a:xfrm>
              <a:off x="11550" y="0"/>
              <a:ext cx="23" cy="25"/>
            </a:xfrm>
            <a:custGeom>
              <a:avLst/>
              <a:gdLst>
                <a:gd name="T0" fmla="*/ 10 w 23"/>
                <a:gd name="T1" fmla="*/ 12 h 25"/>
                <a:gd name="T2" fmla="*/ 22 w 23"/>
                <a:gd name="T3" fmla="*/ 0 h 25"/>
                <a:gd name="T4" fmla="*/ 16 w 23"/>
                <a:gd name="T5" fmla="*/ 0 h 25"/>
                <a:gd name="T6" fmla="*/ 5 w 23"/>
                <a:gd name="T7" fmla="*/ 11 h 25"/>
                <a:gd name="T8" fmla="*/ 5 w 23"/>
                <a:gd name="T9" fmla="*/ 0 h 25"/>
                <a:gd name="T10" fmla="*/ 0 w 23"/>
                <a:gd name="T11" fmla="*/ 0 h 25"/>
                <a:gd name="T12" fmla="*/ 0 w 23"/>
                <a:gd name="T13" fmla="*/ 25 h 25"/>
                <a:gd name="T14" fmla="*/ 5 w 23"/>
                <a:gd name="T15" fmla="*/ 25 h 25"/>
                <a:gd name="T16" fmla="*/ 5 w 23"/>
                <a:gd name="T17" fmla="*/ 13 h 25"/>
                <a:gd name="T18" fmla="*/ 16 w 23"/>
                <a:gd name="T19" fmla="*/ 25 h 25"/>
                <a:gd name="T20" fmla="*/ 23 w 23"/>
                <a:gd name="T21" fmla="*/ 25 h 25"/>
                <a:gd name="T22" fmla="*/ 10 w 23"/>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0" y="12"/>
                  </a:moveTo>
                  <a:lnTo>
                    <a:pt x="22" y="0"/>
                  </a:lnTo>
                  <a:lnTo>
                    <a:pt x="16" y="0"/>
                  </a:lnTo>
                  <a:lnTo>
                    <a:pt x="5" y="11"/>
                  </a:lnTo>
                  <a:lnTo>
                    <a:pt x="5" y="0"/>
                  </a:lnTo>
                  <a:lnTo>
                    <a:pt x="0" y="0"/>
                  </a:lnTo>
                  <a:lnTo>
                    <a:pt x="0" y="25"/>
                  </a:lnTo>
                  <a:lnTo>
                    <a:pt x="5" y="25"/>
                  </a:lnTo>
                  <a:lnTo>
                    <a:pt x="5" y="13"/>
                  </a:lnTo>
                  <a:lnTo>
                    <a:pt x="16" y="25"/>
                  </a:lnTo>
                  <a:lnTo>
                    <a:pt x="23" y="25"/>
                  </a:lnTo>
                  <a:lnTo>
                    <a:pt x="10" y="12"/>
                  </a:lnTo>
                  <a:close/>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10"/>
            <p:cNvSpPr>
              <a:spLocks noEditPoints="1"/>
            </p:cNvSpPr>
            <p:nvPr/>
          </p:nvSpPr>
          <p:spPr bwMode="auto">
            <a:xfrm>
              <a:off x="11496" y="0"/>
              <a:ext cx="22" cy="25"/>
            </a:xfrm>
            <a:custGeom>
              <a:avLst/>
              <a:gdLst>
                <a:gd name="T0" fmla="*/ 29 w 55"/>
                <a:gd name="T1" fmla="*/ 0 h 63"/>
                <a:gd name="T2" fmla="*/ 0 w 55"/>
                <a:gd name="T3" fmla="*/ 0 h 63"/>
                <a:gd name="T4" fmla="*/ 0 w 55"/>
                <a:gd name="T5" fmla="*/ 63 h 63"/>
                <a:gd name="T6" fmla="*/ 29 w 55"/>
                <a:gd name="T7" fmla="*/ 63 h 63"/>
                <a:gd name="T8" fmla="*/ 55 w 55"/>
                <a:gd name="T9" fmla="*/ 31 h 63"/>
                <a:gd name="T10" fmla="*/ 29 w 55"/>
                <a:gd name="T11" fmla="*/ 0 h 63"/>
                <a:gd name="T12" fmla="*/ 43 w 55"/>
                <a:gd name="T13" fmla="*/ 31 h 63"/>
                <a:gd name="T14" fmla="*/ 27 w 55"/>
                <a:gd name="T15" fmla="*/ 53 h 63"/>
                <a:gd name="T16" fmla="*/ 11 w 55"/>
                <a:gd name="T17" fmla="*/ 53 h 63"/>
                <a:gd name="T18" fmla="*/ 11 w 55"/>
                <a:gd name="T19" fmla="*/ 10 h 63"/>
                <a:gd name="T20" fmla="*/ 27 w 55"/>
                <a:gd name="T21" fmla="*/ 10 h 63"/>
                <a:gd name="T22" fmla="*/ 43 w 55"/>
                <a:gd name="T23"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3">
                  <a:moveTo>
                    <a:pt x="29" y="0"/>
                  </a:moveTo>
                  <a:cubicBezTo>
                    <a:pt x="0" y="0"/>
                    <a:pt x="0" y="0"/>
                    <a:pt x="0" y="0"/>
                  </a:cubicBezTo>
                  <a:cubicBezTo>
                    <a:pt x="0" y="63"/>
                    <a:pt x="0" y="63"/>
                    <a:pt x="0" y="63"/>
                  </a:cubicBezTo>
                  <a:cubicBezTo>
                    <a:pt x="29" y="63"/>
                    <a:pt x="29" y="63"/>
                    <a:pt x="29" y="63"/>
                  </a:cubicBezTo>
                  <a:cubicBezTo>
                    <a:pt x="45" y="63"/>
                    <a:pt x="55" y="51"/>
                    <a:pt x="55" y="31"/>
                  </a:cubicBezTo>
                  <a:cubicBezTo>
                    <a:pt x="55" y="12"/>
                    <a:pt x="45" y="0"/>
                    <a:pt x="29" y="0"/>
                  </a:cubicBezTo>
                  <a:moveTo>
                    <a:pt x="43" y="31"/>
                  </a:moveTo>
                  <a:cubicBezTo>
                    <a:pt x="43" y="53"/>
                    <a:pt x="31" y="53"/>
                    <a:pt x="27" y="53"/>
                  </a:cubicBezTo>
                  <a:cubicBezTo>
                    <a:pt x="11" y="53"/>
                    <a:pt x="11" y="53"/>
                    <a:pt x="11" y="53"/>
                  </a:cubicBezTo>
                  <a:cubicBezTo>
                    <a:pt x="11" y="10"/>
                    <a:pt x="11" y="10"/>
                    <a:pt x="11" y="10"/>
                  </a:cubicBezTo>
                  <a:cubicBezTo>
                    <a:pt x="27" y="10"/>
                    <a:pt x="27" y="10"/>
                    <a:pt x="27" y="10"/>
                  </a:cubicBezTo>
                  <a:cubicBezTo>
                    <a:pt x="31" y="10"/>
                    <a:pt x="43" y="10"/>
                    <a:pt x="43" y="31"/>
                  </a:cubicBezTo>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8" name="図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485" y="6613426"/>
            <a:ext cx="2668643"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8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紙(モノクロ）">
    <p:spTree>
      <p:nvGrpSpPr>
        <p:cNvPr id="1" name=""/>
        <p:cNvGrpSpPr/>
        <p:nvPr/>
      </p:nvGrpSpPr>
      <p:grpSpPr>
        <a:xfrm>
          <a:off x="0" y="0"/>
          <a:ext cx="0" cy="0"/>
          <a:chOff x="0" y="0"/>
          <a:chExt cx="0" cy="0"/>
        </a:xfrm>
      </p:grpSpPr>
      <p:grpSp>
        <p:nvGrpSpPr>
          <p:cNvPr id="2" name="グループ化 1"/>
          <p:cNvGrpSpPr/>
          <p:nvPr userDrawn="1"/>
        </p:nvGrpSpPr>
        <p:grpSpPr>
          <a:xfrm>
            <a:off x="292218" y="5775070"/>
            <a:ext cx="8452456" cy="954728"/>
            <a:chOff x="292218" y="5775070"/>
            <a:chExt cx="8452456" cy="954728"/>
          </a:xfrm>
        </p:grpSpPr>
        <p:grpSp>
          <p:nvGrpSpPr>
            <p:cNvPr id="5" name="Group 43"/>
            <p:cNvGrpSpPr>
              <a:grpSpLocks noChangeAspect="1"/>
            </p:cNvGrpSpPr>
            <p:nvPr/>
          </p:nvGrpSpPr>
          <p:grpSpPr bwMode="auto">
            <a:xfrm>
              <a:off x="297823" y="6351971"/>
              <a:ext cx="1017421" cy="215555"/>
              <a:chOff x="0" y="0"/>
              <a:chExt cx="118" cy="25"/>
            </a:xfrm>
          </p:grpSpPr>
          <p:sp>
            <p:nvSpPr>
              <p:cNvPr id="23" name="AutoShape 42"/>
              <p:cNvSpPr>
                <a:spLocks noChangeAspect="1" noChangeArrowheads="1" noTextEdit="1"/>
              </p:cNvSpPr>
              <p:nvPr/>
            </p:nvSpPr>
            <p:spPr bwMode="auto">
              <a:xfrm>
                <a:off x="0" y="0"/>
                <a:ext cx="11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4" name="Freeform 44"/>
              <p:cNvSpPr>
                <a:spLocks/>
              </p:cNvSpPr>
              <p:nvPr/>
            </p:nvSpPr>
            <p:spPr bwMode="auto">
              <a:xfrm>
                <a:off x="98" y="0"/>
                <a:ext cx="20" cy="25"/>
              </a:xfrm>
              <a:custGeom>
                <a:avLst/>
                <a:gdLst>
                  <a:gd name="T0" fmla="*/ 34 w 53"/>
                  <a:gd name="T1" fmla="*/ 0 h 64"/>
                  <a:gd name="T2" fmla="*/ 0 w 53"/>
                  <a:gd name="T3" fmla="*/ 0 h 64"/>
                  <a:gd name="T4" fmla="*/ 0 w 53"/>
                  <a:gd name="T5" fmla="*/ 64 h 64"/>
                  <a:gd name="T6" fmla="*/ 12 w 53"/>
                  <a:gd name="T7" fmla="*/ 64 h 64"/>
                  <a:gd name="T8" fmla="*/ 12 w 53"/>
                  <a:gd name="T9" fmla="*/ 10 h 64"/>
                  <a:gd name="T10" fmla="*/ 33 w 53"/>
                  <a:gd name="T11" fmla="*/ 10 h 64"/>
                  <a:gd name="T12" fmla="*/ 41 w 53"/>
                  <a:gd name="T13" fmla="*/ 18 h 64"/>
                  <a:gd name="T14" fmla="*/ 41 w 53"/>
                  <a:gd name="T15" fmla="*/ 64 h 64"/>
                  <a:gd name="T16" fmla="*/ 53 w 53"/>
                  <a:gd name="T17" fmla="*/ 64 h 64"/>
                  <a:gd name="T18" fmla="*/ 53 w 53"/>
                  <a:gd name="T19" fmla="*/ 18 h 64"/>
                  <a:gd name="T20" fmla="*/ 34 w 53"/>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4">
                    <a:moveTo>
                      <a:pt x="34" y="0"/>
                    </a:moveTo>
                    <a:cubicBezTo>
                      <a:pt x="0" y="0"/>
                      <a:pt x="0" y="0"/>
                      <a:pt x="0" y="0"/>
                    </a:cubicBezTo>
                    <a:cubicBezTo>
                      <a:pt x="0" y="64"/>
                      <a:pt x="0" y="64"/>
                      <a:pt x="0" y="64"/>
                    </a:cubicBezTo>
                    <a:cubicBezTo>
                      <a:pt x="12" y="64"/>
                      <a:pt x="12" y="64"/>
                      <a:pt x="12" y="64"/>
                    </a:cubicBezTo>
                    <a:cubicBezTo>
                      <a:pt x="12" y="10"/>
                      <a:pt x="12" y="10"/>
                      <a:pt x="12" y="10"/>
                    </a:cubicBezTo>
                    <a:cubicBezTo>
                      <a:pt x="33" y="10"/>
                      <a:pt x="33" y="10"/>
                      <a:pt x="33" y="10"/>
                    </a:cubicBezTo>
                    <a:cubicBezTo>
                      <a:pt x="39" y="10"/>
                      <a:pt x="41" y="15"/>
                      <a:pt x="41" y="18"/>
                    </a:cubicBezTo>
                    <a:cubicBezTo>
                      <a:pt x="41" y="64"/>
                      <a:pt x="41" y="64"/>
                      <a:pt x="41" y="64"/>
                    </a:cubicBezTo>
                    <a:cubicBezTo>
                      <a:pt x="53" y="64"/>
                      <a:pt x="53" y="64"/>
                      <a:pt x="53" y="64"/>
                    </a:cubicBezTo>
                    <a:cubicBezTo>
                      <a:pt x="53" y="18"/>
                      <a:pt x="53" y="18"/>
                      <a:pt x="53" y="18"/>
                    </a:cubicBezTo>
                    <a:cubicBezTo>
                      <a:pt x="53" y="10"/>
                      <a:pt x="44" y="0"/>
                      <a:pt x="3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Rectangle 45"/>
              <p:cNvSpPr>
                <a:spLocks noChangeArrowheads="1"/>
              </p:cNvSpPr>
              <p:nvPr/>
            </p:nvSpPr>
            <p:spPr bwMode="auto">
              <a:xfrm>
                <a:off x="47" y="0"/>
                <a:ext cx="5"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6" name="Freeform 46"/>
              <p:cNvSpPr>
                <a:spLocks noEditPoints="1"/>
              </p:cNvSpPr>
              <p:nvPr/>
            </p:nvSpPr>
            <p:spPr bwMode="auto">
              <a:xfrm>
                <a:off x="23" y="0"/>
                <a:ext cx="21" cy="25"/>
              </a:xfrm>
              <a:custGeom>
                <a:avLst/>
                <a:gdLst>
                  <a:gd name="T0" fmla="*/ 36 w 54"/>
                  <a:gd name="T1" fmla="*/ 0 h 64"/>
                  <a:gd name="T2" fmla="*/ 5 w 54"/>
                  <a:gd name="T3" fmla="*/ 0 h 64"/>
                  <a:gd name="T4" fmla="*/ 5 w 54"/>
                  <a:gd name="T5" fmla="*/ 10 h 64"/>
                  <a:gd name="T6" fmla="*/ 34 w 54"/>
                  <a:gd name="T7" fmla="*/ 10 h 64"/>
                  <a:gd name="T8" fmla="*/ 43 w 54"/>
                  <a:gd name="T9" fmla="*/ 20 h 64"/>
                  <a:gd name="T10" fmla="*/ 43 w 54"/>
                  <a:gd name="T11" fmla="*/ 25 h 64"/>
                  <a:gd name="T12" fmla="*/ 19 w 54"/>
                  <a:gd name="T13" fmla="*/ 25 h 64"/>
                  <a:gd name="T14" fmla="*/ 5 w 54"/>
                  <a:gd name="T15" fmla="*/ 30 h 64"/>
                  <a:gd name="T16" fmla="*/ 0 w 54"/>
                  <a:gd name="T17" fmla="*/ 42 h 64"/>
                  <a:gd name="T18" fmla="*/ 0 w 54"/>
                  <a:gd name="T19" fmla="*/ 46 h 64"/>
                  <a:gd name="T20" fmla="*/ 5 w 54"/>
                  <a:gd name="T21" fmla="*/ 59 h 64"/>
                  <a:gd name="T22" fmla="*/ 19 w 54"/>
                  <a:gd name="T23" fmla="*/ 64 h 64"/>
                  <a:gd name="T24" fmla="*/ 54 w 54"/>
                  <a:gd name="T25" fmla="*/ 64 h 64"/>
                  <a:gd name="T26" fmla="*/ 54 w 54"/>
                  <a:gd name="T27" fmla="*/ 17 h 64"/>
                  <a:gd name="T28" fmla="*/ 36 w 54"/>
                  <a:gd name="T29" fmla="*/ 0 h 64"/>
                  <a:gd name="T30" fmla="*/ 19 w 54"/>
                  <a:gd name="T31" fmla="*/ 53 h 64"/>
                  <a:gd name="T32" fmla="*/ 12 w 54"/>
                  <a:gd name="T33" fmla="*/ 46 h 64"/>
                  <a:gd name="T34" fmla="*/ 12 w 54"/>
                  <a:gd name="T35" fmla="*/ 46 h 64"/>
                  <a:gd name="T36" fmla="*/ 12 w 54"/>
                  <a:gd name="T37" fmla="*/ 42 h 64"/>
                  <a:gd name="T38" fmla="*/ 19 w 54"/>
                  <a:gd name="T39" fmla="*/ 35 h 64"/>
                  <a:gd name="T40" fmla="*/ 43 w 54"/>
                  <a:gd name="T41" fmla="*/ 35 h 64"/>
                  <a:gd name="T42" fmla="*/ 43 w 54"/>
                  <a:gd name="T43" fmla="*/ 53 h 64"/>
                  <a:gd name="T44" fmla="*/ 19 w 5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4">
                    <a:moveTo>
                      <a:pt x="36" y="0"/>
                    </a:moveTo>
                    <a:cubicBezTo>
                      <a:pt x="5" y="0"/>
                      <a:pt x="5" y="0"/>
                      <a:pt x="5" y="0"/>
                    </a:cubicBezTo>
                    <a:cubicBezTo>
                      <a:pt x="5" y="10"/>
                      <a:pt x="5" y="10"/>
                      <a:pt x="5" y="10"/>
                    </a:cubicBezTo>
                    <a:cubicBezTo>
                      <a:pt x="34" y="10"/>
                      <a:pt x="34" y="10"/>
                      <a:pt x="34" y="10"/>
                    </a:cubicBezTo>
                    <a:cubicBezTo>
                      <a:pt x="42" y="10"/>
                      <a:pt x="43" y="16"/>
                      <a:pt x="43" y="20"/>
                    </a:cubicBezTo>
                    <a:cubicBezTo>
                      <a:pt x="43" y="25"/>
                      <a:pt x="43" y="25"/>
                      <a:pt x="43" y="25"/>
                    </a:cubicBezTo>
                    <a:cubicBezTo>
                      <a:pt x="19" y="25"/>
                      <a:pt x="19" y="25"/>
                      <a:pt x="19" y="25"/>
                    </a:cubicBezTo>
                    <a:cubicBezTo>
                      <a:pt x="13" y="25"/>
                      <a:pt x="8" y="27"/>
                      <a:pt x="5" y="30"/>
                    </a:cubicBezTo>
                    <a:cubicBezTo>
                      <a:pt x="0" y="35"/>
                      <a:pt x="0" y="42"/>
                      <a:pt x="0" y="42"/>
                    </a:cubicBezTo>
                    <a:cubicBezTo>
                      <a:pt x="0" y="45"/>
                      <a:pt x="0" y="46"/>
                      <a:pt x="0" y="46"/>
                    </a:cubicBezTo>
                    <a:cubicBezTo>
                      <a:pt x="0" y="47"/>
                      <a:pt x="0" y="54"/>
                      <a:pt x="5" y="59"/>
                    </a:cubicBezTo>
                    <a:cubicBezTo>
                      <a:pt x="8" y="62"/>
                      <a:pt x="13" y="64"/>
                      <a:pt x="19" y="64"/>
                    </a:cubicBezTo>
                    <a:cubicBezTo>
                      <a:pt x="54" y="64"/>
                      <a:pt x="54" y="64"/>
                      <a:pt x="54" y="64"/>
                    </a:cubicBezTo>
                    <a:cubicBezTo>
                      <a:pt x="54" y="17"/>
                      <a:pt x="54" y="17"/>
                      <a:pt x="54" y="17"/>
                    </a:cubicBezTo>
                    <a:cubicBezTo>
                      <a:pt x="54" y="7"/>
                      <a:pt x="47" y="0"/>
                      <a:pt x="36" y="0"/>
                    </a:cubicBezTo>
                    <a:moveTo>
                      <a:pt x="19" y="53"/>
                    </a:moveTo>
                    <a:cubicBezTo>
                      <a:pt x="13" y="53"/>
                      <a:pt x="12" y="47"/>
                      <a:pt x="12" y="46"/>
                    </a:cubicBezTo>
                    <a:cubicBezTo>
                      <a:pt x="12" y="46"/>
                      <a:pt x="12" y="46"/>
                      <a:pt x="12" y="46"/>
                    </a:cubicBezTo>
                    <a:cubicBezTo>
                      <a:pt x="12" y="46"/>
                      <a:pt x="11" y="45"/>
                      <a:pt x="12" y="42"/>
                    </a:cubicBezTo>
                    <a:cubicBezTo>
                      <a:pt x="12" y="42"/>
                      <a:pt x="12" y="35"/>
                      <a:pt x="19" y="35"/>
                    </a:cubicBezTo>
                    <a:cubicBezTo>
                      <a:pt x="43" y="35"/>
                      <a:pt x="43" y="35"/>
                      <a:pt x="43" y="35"/>
                    </a:cubicBezTo>
                    <a:cubicBezTo>
                      <a:pt x="43" y="53"/>
                      <a:pt x="43" y="53"/>
                      <a:pt x="43" y="53"/>
                    </a:cubicBezTo>
                    <a:lnTo>
                      <a:pt x="1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47"/>
              <p:cNvSpPr>
                <a:spLocks/>
              </p:cNvSpPr>
              <p:nvPr/>
            </p:nvSpPr>
            <p:spPr bwMode="auto">
              <a:xfrm>
                <a:off x="77" y="0"/>
                <a:ext cx="19" cy="25"/>
              </a:xfrm>
              <a:custGeom>
                <a:avLst/>
                <a:gdLst>
                  <a:gd name="T0" fmla="*/ 48 w 48"/>
                  <a:gd name="T1" fmla="*/ 10 h 64"/>
                  <a:gd name="T2" fmla="*/ 48 w 48"/>
                  <a:gd name="T3" fmla="*/ 0 h 64"/>
                  <a:gd name="T4" fmla="*/ 0 w 48"/>
                  <a:gd name="T5" fmla="*/ 0 h 64"/>
                  <a:gd name="T6" fmla="*/ 0 w 48"/>
                  <a:gd name="T7" fmla="*/ 44 h 64"/>
                  <a:gd name="T8" fmla="*/ 20 w 48"/>
                  <a:gd name="T9" fmla="*/ 64 h 64"/>
                  <a:gd name="T10" fmla="*/ 48 w 48"/>
                  <a:gd name="T11" fmla="*/ 64 h 64"/>
                  <a:gd name="T12" fmla="*/ 48 w 48"/>
                  <a:gd name="T13" fmla="*/ 53 h 64"/>
                  <a:gd name="T14" fmla="*/ 20 w 48"/>
                  <a:gd name="T15" fmla="*/ 53 h 64"/>
                  <a:gd name="T16" fmla="*/ 12 w 48"/>
                  <a:gd name="T17" fmla="*/ 46 h 64"/>
                  <a:gd name="T18" fmla="*/ 12 w 48"/>
                  <a:gd name="T19" fmla="*/ 35 h 64"/>
                  <a:gd name="T20" fmla="*/ 48 w 48"/>
                  <a:gd name="T21" fmla="*/ 35 h 64"/>
                  <a:gd name="T22" fmla="*/ 48 w 48"/>
                  <a:gd name="T23" fmla="*/ 25 h 64"/>
                  <a:gd name="T24" fmla="*/ 12 w 48"/>
                  <a:gd name="T25" fmla="*/ 25 h 64"/>
                  <a:gd name="T26" fmla="*/ 12 w 48"/>
                  <a:gd name="T27" fmla="*/ 10 h 64"/>
                  <a:gd name="T28" fmla="*/ 48 w 48"/>
                  <a:gd name="T2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4">
                    <a:moveTo>
                      <a:pt x="48" y="10"/>
                    </a:moveTo>
                    <a:cubicBezTo>
                      <a:pt x="48" y="0"/>
                      <a:pt x="48" y="0"/>
                      <a:pt x="48" y="0"/>
                    </a:cubicBezTo>
                    <a:cubicBezTo>
                      <a:pt x="0" y="0"/>
                      <a:pt x="0" y="0"/>
                      <a:pt x="0" y="0"/>
                    </a:cubicBezTo>
                    <a:cubicBezTo>
                      <a:pt x="0" y="44"/>
                      <a:pt x="0" y="44"/>
                      <a:pt x="0" y="44"/>
                    </a:cubicBezTo>
                    <a:cubicBezTo>
                      <a:pt x="0" y="56"/>
                      <a:pt x="7" y="64"/>
                      <a:pt x="20" y="64"/>
                    </a:cubicBezTo>
                    <a:cubicBezTo>
                      <a:pt x="48" y="64"/>
                      <a:pt x="48" y="64"/>
                      <a:pt x="48" y="64"/>
                    </a:cubicBezTo>
                    <a:cubicBezTo>
                      <a:pt x="48" y="53"/>
                      <a:pt x="48" y="53"/>
                      <a:pt x="48" y="53"/>
                    </a:cubicBezTo>
                    <a:cubicBezTo>
                      <a:pt x="20" y="53"/>
                      <a:pt x="20" y="53"/>
                      <a:pt x="20" y="53"/>
                    </a:cubicBezTo>
                    <a:cubicBezTo>
                      <a:pt x="15" y="53"/>
                      <a:pt x="12" y="49"/>
                      <a:pt x="12" y="46"/>
                    </a:cubicBezTo>
                    <a:cubicBezTo>
                      <a:pt x="12" y="35"/>
                      <a:pt x="12" y="35"/>
                      <a:pt x="12" y="35"/>
                    </a:cubicBezTo>
                    <a:cubicBezTo>
                      <a:pt x="48" y="35"/>
                      <a:pt x="48" y="35"/>
                      <a:pt x="48" y="35"/>
                    </a:cubicBezTo>
                    <a:cubicBezTo>
                      <a:pt x="48" y="25"/>
                      <a:pt x="48" y="25"/>
                      <a:pt x="48" y="25"/>
                    </a:cubicBezTo>
                    <a:cubicBezTo>
                      <a:pt x="12" y="25"/>
                      <a:pt x="12" y="25"/>
                      <a:pt x="12" y="25"/>
                    </a:cubicBezTo>
                    <a:cubicBezTo>
                      <a:pt x="12" y="10"/>
                      <a:pt x="12" y="10"/>
                      <a:pt x="12" y="10"/>
                    </a:cubicBezTo>
                    <a:lnTo>
                      <a:pt x="4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48"/>
              <p:cNvSpPr>
                <a:spLocks/>
              </p:cNvSpPr>
              <p:nvPr/>
            </p:nvSpPr>
            <p:spPr bwMode="auto">
              <a:xfrm>
                <a:off x="54" y="0"/>
                <a:ext cx="23" cy="25"/>
              </a:xfrm>
              <a:custGeom>
                <a:avLst/>
                <a:gdLst>
                  <a:gd name="T0" fmla="*/ 10 w 23"/>
                  <a:gd name="T1" fmla="*/ 12 h 25"/>
                  <a:gd name="T2" fmla="*/ 22 w 23"/>
                  <a:gd name="T3" fmla="*/ 0 h 25"/>
                  <a:gd name="T4" fmla="*/ 16 w 23"/>
                  <a:gd name="T5" fmla="*/ 0 h 25"/>
                  <a:gd name="T6" fmla="*/ 5 w 23"/>
                  <a:gd name="T7" fmla="*/ 12 h 25"/>
                  <a:gd name="T8" fmla="*/ 5 w 23"/>
                  <a:gd name="T9" fmla="*/ 0 h 25"/>
                  <a:gd name="T10" fmla="*/ 0 w 23"/>
                  <a:gd name="T11" fmla="*/ 0 h 25"/>
                  <a:gd name="T12" fmla="*/ 0 w 23"/>
                  <a:gd name="T13" fmla="*/ 25 h 25"/>
                  <a:gd name="T14" fmla="*/ 5 w 23"/>
                  <a:gd name="T15" fmla="*/ 25 h 25"/>
                  <a:gd name="T16" fmla="*/ 5 w 23"/>
                  <a:gd name="T17" fmla="*/ 13 h 25"/>
                  <a:gd name="T18" fmla="*/ 16 w 23"/>
                  <a:gd name="T19" fmla="*/ 25 h 25"/>
                  <a:gd name="T20" fmla="*/ 23 w 23"/>
                  <a:gd name="T21" fmla="*/ 25 h 25"/>
                  <a:gd name="T22" fmla="*/ 10 w 23"/>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0" y="12"/>
                    </a:moveTo>
                    <a:lnTo>
                      <a:pt x="22" y="0"/>
                    </a:lnTo>
                    <a:lnTo>
                      <a:pt x="16" y="0"/>
                    </a:lnTo>
                    <a:lnTo>
                      <a:pt x="5" y="12"/>
                    </a:lnTo>
                    <a:lnTo>
                      <a:pt x="5" y="0"/>
                    </a:lnTo>
                    <a:lnTo>
                      <a:pt x="0" y="0"/>
                    </a:lnTo>
                    <a:lnTo>
                      <a:pt x="0" y="25"/>
                    </a:lnTo>
                    <a:lnTo>
                      <a:pt x="5" y="25"/>
                    </a:lnTo>
                    <a:lnTo>
                      <a:pt x="5" y="13"/>
                    </a:lnTo>
                    <a:lnTo>
                      <a:pt x="16" y="25"/>
                    </a:lnTo>
                    <a:lnTo>
                      <a:pt x="23" y="25"/>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49"/>
              <p:cNvSpPr>
                <a:spLocks noEditPoints="1"/>
              </p:cNvSpPr>
              <p:nvPr/>
            </p:nvSpPr>
            <p:spPr bwMode="auto">
              <a:xfrm>
                <a:off x="0" y="0"/>
                <a:ext cx="22" cy="25"/>
              </a:xfrm>
              <a:custGeom>
                <a:avLst/>
                <a:gdLst>
                  <a:gd name="T0" fmla="*/ 29 w 55"/>
                  <a:gd name="T1" fmla="*/ 0 h 64"/>
                  <a:gd name="T2" fmla="*/ 0 w 55"/>
                  <a:gd name="T3" fmla="*/ 0 h 64"/>
                  <a:gd name="T4" fmla="*/ 0 w 55"/>
                  <a:gd name="T5" fmla="*/ 64 h 64"/>
                  <a:gd name="T6" fmla="*/ 29 w 55"/>
                  <a:gd name="T7" fmla="*/ 64 h 64"/>
                  <a:gd name="T8" fmla="*/ 55 w 55"/>
                  <a:gd name="T9" fmla="*/ 32 h 64"/>
                  <a:gd name="T10" fmla="*/ 29 w 55"/>
                  <a:gd name="T11" fmla="*/ 0 h 64"/>
                  <a:gd name="T12" fmla="*/ 43 w 55"/>
                  <a:gd name="T13" fmla="*/ 32 h 64"/>
                  <a:gd name="T14" fmla="*/ 27 w 55"/>
                  <a:gd name="T15" fmla="*/ 54 h 64"/>
                  <a:gd name="T16" fmla="*/ 11 w 55"/>
                  <a:gd name="T17" fmla="*/ 54 h 64"/>
                  <a:gd name="T18" fmla="*/ 11 w 55"/>
                  <a:gd name="T19" fmla="*/ 10 h 64"/>
                  <a:gd name="T20" fmla="*/ 27 w 55"/>
                  <a:gd name="T21" fmla="*/ 10 h 64"/>
                  <a:gd name="T22" fmla="*/ 43 w 5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4">
                    <a:moveTo>
                      <a:pt x="29" y="0"/>
                    </a:moveTo>
                    <a:cubicBezTo>
                      <a:pt x="0" y="0"/>
                      <a:pt x="0" y="0"/>
                      <a:pt x="0" y="0"/>
                    </a:cubicBezTo>
                    <a:cubicBezTo>
                      <a:pt x="0" y="64"/>
                      <a:pt x="0" y="64"/>
                      <a:pt x="0" y="64"/>
                    </a:cubicBezTo>
                    <a:cubicBezTo>
                      <a:pt x="29" y="64"/>
                      <a:pt x="29" y="64"/>
                      <a:pt x="29" y="64"/>
                    </a:cubicBezTo>
                    <a:cubicBezTo>
                      <a:pt x="45" y="64"/>
                      <a:pt x="55" y="51"/>
                      <a:pt x="55" y="32"/>
                    </a:cubicBezTo>
                    <a:cubicBezTo>
                      <a:pt x="55" y="12"/>
                      <a:pt x="45" y="0"/>
                      <a:pt x="29" y="0"/>
                    </a:cubicBezTo>
                    <a:moveTo>
                      <a:pt x="43" y="32"/>
                    </a:moveTo>
                    <a:cubicBezTo>
                      <a:pt x="43" y="54"/>
                      <a:pt x="32" y="54"/>
                      <a:pt x="27" y="54"/>
                    </a:cubicBezTo>
                    <a:cubicBezTo>
                      <a:pt x="11" y="54"/>
                      <a:pt x="11" y="54"/>
                      <a:pt x="11" y="54"/>
                    </a:cubicBezTo>
                    <a:cubicBezTo>
                      <a:pt x="11" y="10"/>
                      <a:pt x="11" y="10"/>
                      <a:pt x="11" y="10"/>
                    </a:cubicBezTo>
                    <a:cubicBezTo>
                      <a:pt x="27" y="10"/>
                      <a:pt x="27" y="10"/>
                      <a:pt x="27" y="10"/>
                    </a:cubicBezTo>
                    <a:cubicBezTo>
                      <a:pt x="32" y="10"/>
                      <a:pt x="43" y="10"/>
                      <a:pt x="43"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7" name="図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18" y="6615498"/>
              <a:ext cx="2668643" cy="1143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80" y="5775070"/>
              <a:ext cx="8447694" cy="500807"/>
            </a:xfrm>
            <a:prstGeom prst="rect">
              <a:avLst/>
            </a:prstGeom>
          </p:spPr>
        </p:pic>
      </p:gr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863" y="1612571"/>
            <a:ext cx="8483346" cy="1655064"/>
          </a:xfrm>
          <a:prstGeom prst="rect">
            <a:avLst/>
          </a:prstGeom>
        </p:spPr>
      </p:pic>
      <p:cxnSp>
        <p:nvCxnSpPr>
          <p:cNvPr id="35" name="直線コネクタ 34"/>
          <p:cNvCxnSpPr/>
          <p:nvPr userDrawn="1"/>
        </p:nvCxnSpPr>
        <p:spPr>
          <a:xfrm>
            <a:off x="456031" y="711200"/>
            <a:ext cx="30235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プレースホルダー 6"/>
          <p:cNvSpPr>
            <a:spLocks noGrp="1"/>
          </p:cNvSpPr>
          <p:nvPr userDrawn="1">
            <p:ph type="body" sz="quarter" idx="10" hasCustomPrompt="1"/>
          </p:nvPr>
        </p:nvSpPr>
        <p:spPr>
          <a:xfrm>
            <a:off x="569146" y="332828"/>
            <a:ext cx="2286000" cy="385379"/>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smtClean="0"/>
              <a:t>○○○○○○○○○</a:t>
            </a:r>
            <a:endParaRPr kumimoji="1" lang="ja-JP" alt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dirty="0" smtClean="0"/>
          </a:p>
          <a:p>
            <a:pPr lvl="0"/>
            <a:endParaRPr kumimoji="1" lang="ja-JP" altLang="en-US" dirty="0"/>
          </a:p>
        </p:txBody>
      </p:sp>
      <p:sp>
        <p:nvSpPr>
          <p:cNvPr id="38" name="テキスト プレースホルダー 6"/>
          <p:cNvSpPr>
            <a:spLocks noGrp="1"/>
          </p:cNvSpPr>
          <p:nvPr>
            <p:ph type="body" sz="quarter" idx="11" hasCustomPrompt="1"/>
          </p:nvPr>
        </p:nvSpPr>
        <p:spPr>
          <a:xfrm>
            <a:off x="4137408" y="3954135"/>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smtClean="0"/>
              <a:t>Title</a:t>
            </a:r>
            <a:r>
              <a:rPr kumimoji="1" lang="ja-JP" altLang="en-US" dirty="0" smtClean="0"/>
              <a:t>　</a:t>
            </a:r>
            <a:r>
              <a:rPr kumimoji="1" lang="en-US" altLang="ja-JP" dirty="0" smtClean="0"/>
              <a:t>○○</a:t>
            </a:r>
            <a:endParaRPr kumimoji="1" lang="ja-JP" altLang="en-US" dirty="0" smtClean="0"/>
          </a:p>
          <a:p>
            <a:pPr lvl="0"/>
            <a:endParaRPr kumimoji="1" lang="ja-JP" altLang="en-US" dirty="0"/>
          </a:p>
        </p:txBody>
      </p:sp>
      <p:sp>
        <p:nvSpPr>
          <p:cNvPr id="40" name="テキスト プレースホルダー 6"/>
          <p:cNvSpPr>
            <a:spLocks noGrp="1"/>
          </p:cNvSpPr>
          <p:nvPr>
            <p:ph type="body" sz="quarter" idx="12" hasCustomPrompt="1"/>
          </p:nvPr>
        </p:nvSpPr>
        <p:spPr>
          <a:xfrm>
            <a:off x="4137408" y="4246673"/>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kumimoji="1" lang="en-US" altLang="ja-JP" dirty="0" smtClean="0"/>
              <a:t>2016.00.00</a:t>
            </a:r>
            <a:endParaRPr kumimoji="1" lang="ja-JP" altLang="en-US" dirty="0"/>
          </a:p>
        </p:txBody>
      </p:sp>
    </p:spTree>
    <p:extLst>
      <p:ext uri="{BB962C8B-B14F-4D97-AF65-F5344CB8AC3E}">
        <p14:creationId xmlns:p14="http://schemas.microsoft.com/office/powerpoint/2010/main" val="31172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フッターのみ（モノクロ）">
    <p:spTree>
      <p:nvGrpSpPr>
        <p:cNvPr id="1" name=""/>
        <p:cNvGrpSpPr/>
        <p:nvPr/>
      </p:nvGrpSpPr>
      <p:grpSpPr>
        <a:xfrm>
          <a:off x="0" y="0"/>
          <a:ext cx="0" cy="0"/>
          <a:chOff x="0" y="0"/>
          <a:chExt cx="0" cy="0"/>
        </a:xfrm>
      </p:grpSpPr>
      <p:grpSp>
        <p:nvGrpSpPr>
          <p:cNvPr id="2" name="グループ化 1"/>
          <p:cNvGrpSpPr/>
          <p:nvPr userDrawn="1"/>
        </p:nvGrpSpPr>
        <p:grpSpPr>
          <a:xfrm>
            <a:off x="289506" y="6234079"/>
            <a:ext cx="8449682" cy="491883"/>
            <a:chOff x="289506" y="6234079"/>
            <a:chExt cx="8449682" cy="491883"/>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863" y="6234079"/>
              <a:ext cx="8442325" cy="336692"/>
            </a:xfrm>
            <a:prstGeom prst="rect">
              <a:avLst/>
            </a:prstGeom>
          </p:spPr>
        </p:pic>
        <p:pic>
          <p:nvPicPr>
            <p:cNvPr id="17" name="図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06" y="6611248"/>
              <a:ext cx="2678316" cy="11471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56" y="6331988"/>
              <a:ext cx="685742"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440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あり（モノクロ）">
    <p:spTree>
      <p:nvGrpSpPr>
        <p:cNvPr id="1" name=""/>
        <p:cNvGrpSpPr/>
        <p:nvPr/>
      </p:nvGrpSpPr>
      <p:grpSpPr>
        <a:xfrm>
          <a:off x="0" y="0"/>
          <a:ext cx="0" cy="0"/>
          <a:chOff x="0" y="0"/>
          <a:chExt cx="0" cy="0"/>
        </a:xfrm>
      </p:grpSpPr>
      <p:grpSp>
        <p:nvGrpSpPr>
          <p:cNvPr id="2" name="グループ化 1"/>
          <p:cNvGrpSpPr/>
          <p:nvPr userDrawn="1"/>
        </p:nvGrpSpPr>
        <p:grpSpPr>
          <a:xfrm>
            <a:off x="289506" y="6231698"/>
            <a:ext cx="8449682" cy="494264"/>
            <a:chOff x="289506" y="6231698"/>
            <a:chExt cx="8449682" cy="494264"/>
          </a:xfrm>
        </p:grpSpPr>
        <p:pic>
          <p:nvPicPr>
            <p:cNvPr id="17" name="図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863" y="6231698"/>
              <a:ext cx="8442325" cy="336692"/>
            </a:xfrm>
            <a:prstGeom prst="rect">
              <a:avLst/>
            </a:prstGeom>
          </p:spPr>
        </p:pic>
        <p:pic>
          <p:nvPicPr>
            <p:cNvPr id="18" name="図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06" y="6611248"/>
              <a:ext cx="2678316" cy="114714"/>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56" y="6331988"/>
              <a:ext cx="685742" cy="144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 name="直線コネクタ 7"/>
          <p:cNvCxnSpPr/>
          <p:nvPr userDrawn="1"/>
        </p:nvCxnSpPr>
        <p:spPr>
          <a:xfrm>
            <a:off x="180975" y="541538"/>
            <a:ext cx="8581285"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
          <p:cNvSpPr>
            <a:spLocks noGrp="1"/>
          </p:cNvSpPr>
          <p:nvPr>
            <p:ph type="body" sz="quarter" idx="10" hasCustomPrompt="1"/>
          </p:nvPr>
        </p:nvSpPr>
        <p:spPr>
          <a:xfrm>
            <a:off x="202161" y="105103"/>
            <a:ext cx="4825288" cy="428734"/>
          </a:xfrm>
        </p:spPr>
        <p:txBody>
          <a:bodyPr wrap="none" lIns="0" tIns="0" rIns="0" bIns="0" anchor="b" anchorCtr="0">
            <a:normAutofit/>
          </a:bodyPr>
          <a:lstStyle>
            <a:lvl1pPr marL="0" indent="0">
              <a:buNone/>
              <a:defRPr sz="2400"/>
            </a:lvl1pPr>
          </a:lstStyle>
          <a:p>
            <a:pPr lvl="0"/>
            <a:r>
              <a:rPr kumimoji="1" lang="ja-JP" altLang="en-US" dirty="0" smtClean="0"/>
              <a:t>タイトル</a:t>
            </a:r>
            <a:endParaRPr kumimoji="1" lang="en-US" altLang="ja-JP" dirty="0" smtClean="0"/>
          </a:p>
        </p:txBody>
      </p:sp>
    </p:spTree>
    <p:extLst>
      <p:ext uri="{BB962C8B-B14F-4D97-AF65-F5344CB8AC3E}">
        <p14:creationId xmlns:p14="http://schemas.microsoft.com/office/powerpoint/2010/main" val="127111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オビなし（モノクロ）">
    <p:spTree>
      <p:nvGrpSpPr>
        <p:cNvPr id="1" name=""/>
        <p:cNvGrpSpPr/>
        <p:nvPr/>
      </p:nvGrpSpPr>
      <p:grpSpPr>
        <a:xfrm>
          <a:off x="0" y="0"/>
          <a:ext cx="0" cy="0"/>
          <a:chOff x="0" y="0"/>
          <a:chExt cx="0" cy="0"/>
        </a:xfrm>
      </p:grpSpPr>
      <p:grpSp>
        <p:nvGrpSpPr>
          <p:cNvPr id="5" name="Group 43"/>
          <p:cNvGrpSpPr>
            <a:grpSpLocks noChangeAspect="1"/>
          </p:cNvGrpSpPr>
          <p:nvPr userDrawn="1"/>
        </p:nvGrpSpPr>
        <p:grpSpPr bwMode="auto">
          <a:xfrm>
            <a:off x="294229" y="6329270"/>
            <a:ext cx="1123950" cy="238125"/>
            <a:chOff x="0" y="0"/>
            <a:chExt cx="118" cy="25"/>
          </a:xfrm>
        </p:grpSpPr>
        <p:sp>
          <p:nvSpPr>
            <p:cNvPr id="6" name="AutoShape 42"/>
            <p:cNvSpPr>
              <a:spLocks noChangeAspect="1" noChangeArrowheads="1" noTextEdit="1"/>
            </p:cNvSpPr>
            <p:nvPr/>
          </p:nvSpPr>
          <p:spPr bwMode="auto">
            <a:xfrm>
              <a:off x="0" y="0"/>
              <a:ext cx="11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 name="Freeform 44"/>
            <p:cNvSpPr>
              <a:spLocks/>
            </p:cNvSpPr>
            <p:nvPr/>
          </p:nvSpPr>
          <p:spPr bwMode="auto">
            <a:xfrm>
              <a:off x="98" y="0"/>
              <a:ext cx="20" cy="25"/>
            </a:xfrm>
            <a:custGeom>
              <a:avLst/>
              <a:gdLst>
                <a:gd name="T0" fmla="*/ 34 w 53"/>
                <a:gd name="T1" fmla="*/ 0 h 64"/>
                <a:gd name="T2" fmla="*/ 0 w 53"/>
                <a:gd name="T3" fmla="*/ 0 h 64"/>
                <a:gd name="T4" fmla="*/ 0 w 53"/>
                <a:gd name="T5" fmla="*/ 64 h 64"/>
                <a:gd name="T6" fmla="*/ 12 w 53"/>
                <a:gd name="T7" fmla="*/ 64 h 64"/>
                <a:gd name="T8" fmla="*/ 12 w 53"/>
                <a:gd name="T9" fmla="*/ 10 h 64"/>
                <a:gd name="T10" fmla="*/ 33 w 53"/>
                <a:gd name="T11" fmla="*/ 10 h 64"/>
                <a:gd name="T12" fmla="*/ 41 w 53"/>
                <a:gd name="T13" fmla="*/ 18 h 64"/>
                <a:gd name="T14" fmla="*/ 41 w 53"/>
                <a:gd name="T15" fmla="*/ 64 h 64"/>
                <a:gd name="T16" fmla="*/ 53 w 53"/>
                <a:gd name="T17" fmla="*/ 64 h 64"/>
                <a:gd name="T18" fmla="*/ 53 w 53"/>
                <a:gd name="T19" fmla="*/ 18 h 64"/>
                <a:gd name="T20" fmla="*/ 34 w 53"/>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4">
                  <a:moveTo>
                    <a:pt x="34" y="0"/>
                  </a:moveTo>
                  <a:cubicBezTo>
                    <a:pt x="0" y="0"/>
                    <a:pt x="0" y="0"/>
                    <a:pt x="0" y="0"/>
                  </a:cubicBezTo>
                  <a:cubicBezTo>
                    <a:pt x="0" y="64"/>
                    <a:pt x="0" y="64"/>
                    <a:pt x="0" y="64"/>
                  </a:cubicBezTo>
                  <a:cubicBezTo>
                    <a:pt x="12" y="64"/>
                    <a:pt x="12" y="64"/>
                    <a:pt x="12" y="64"/>
                  </a:cubicBezTo>
                  <a:cubicBezTo>
                    <a:pt x="12" y="10"/>
                    <a:pt x="12" y="10"/>
                    <a:pt x="12" y="10"/>
                  </a:cubicBezTo>
                  <a:cubicBezTo>
                    <a:pt x="33" y="10"/>
                    <a:pt x="33" y="10"/>
                    <a:pt x="33" y="10"/>
                  </a:cubicBezTo>
                  <a:cubicBezTo>
                    <a:pt x="39" y="10"/>
                    <a:pt x="41" y="15"/>
                    <a:pt x="41" y="18"/>
                  </a:cubicBezTo>
                  <a:cubicBezTo>
                    <a:pt x="41" y="64"/>
                    <a:pt x="41" y="64"/>
                    <a:pt x="41" y="64"/>
                  </a:cubicBezTo>
                  <a:cubicBezTo>
                    <a:pt x="53" y="64"/>
                    <a:pt x="53" y="64"/>
                    <a:pt x="53" y="64"/>
                  </a:cubicBezTo>
                  <a:cubicBezTo>
                    <a:pt x="53" y="18"/>
                    <a:pt x="53" y="18"/>
                    <a:pt x="53" y="18"/>
                  </a:cubicBezTo>
                  <a:cubicBezTo>
                    <a:pt x="53" y="10"/>
                    <a:pt x="44" y="0"/>
                    <a:pt x="3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Rectangle 45"/>
            <p:cNvSpPr>
              <a:spLocks noChangeArrowheads="1"/>
            </p:cNvSpPr>
            <p:nvPr/>
          </p:nvSpPr>
          <p:spPr bwMode="auto">
            <a:xfrm>
              <a:off x="47" y="0"/>
              <a:ext cx="5"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 name="Freeform 46"/>
            <p:cNvSpPr>
              <a:spLocks noEditPoints="1"/>
            </p:cNvSpPr>
            <p:nvPr/>
          </p:nvSpPr>
          <p:spPr bwMode="auto">
            <a:xfrm>
              <a:off x="23" y="0"/>
              <a:ext cx="21" cy="25"/>
            </a:xfrm>
            <a:custGeom>
              <a:avLst/>
              <a:gdLst>
                <a:gd name="T0" fmla="*/ 36 w 54"/>
                <a:gd name="T1" fmla="*/ 0 h 64"/>
                <a:gd name="T2" fmla="*/ 5 w 54"/>
                <a:gd name="T3" fmla="*/ 0 h 64"/>
                <a:gd name="T4" fmla="*/ 5 w 54"/>
                <a:gd name="T5" fmla="*/ 10 h 64"/>
                <a:gd name="T6" fmla="*/ 34 w 54"/>
                <a:gd name="T7" fmla="*/ 10 h 64"/>
                <a:gd name="T8" fmla="*/ 43 w 54"/>
                <a:gd name="T9" fmla="*/ 20 h 64"/>
                <a:gd name="T10" fmla="*/ 43 w 54"/>
                <a:gd name="T11" fmla="*/ 25 h 64"/>
                <a:gd name="T12" fmla="*/ 19 w 54"/>
                <a:gd name="T13" fmla="*/ 25 h 64"/>
                <a:gd name="T14" fmla="*/ 5 w 54"/>
                <a:gd name="T15" fmla="*/ 30 h 64"/>
                <a:gd name="T16" fmla="*/ 0 w 54"/>
                <a:gd name="T17" fmla="*/ 42 h 64"/>
                <a:gd name="T18" fmla="*/ 0 w 54"/>
                <a:gd name="T19" fmla="*/ 46 h 64"/>
                <a:gd name="T20" fmla="*/ 5 w 54"/>
                <a:gd name="T21" fmla="*/ 59 h 64"/>
                <a:gd name="T22" fmla="*/ 19 w 54"/>
                <a:gd name="T23" fmla="*/ 64 h 64"/>
                <a:gd name="T24" fmla="*/ 54 w 54"/>
                <a:gd name="T25" fmla="*/ 64 h 64"/>
                <a:gd name="T26" fmla="*/ 54 w 54"/>
                <a:gd name="T27" fmla="*/ 17 h 64"/>
                <a:gd name="T28" fmla="*/ 36 w 54"/>
                <a:gd name="T29" fmla="*/ 0 h 64"/>
                <a:gd name="T30" fmla="*/ 19 w 54"/>
                <a:gd name="T31" fmla="*/ 53 h 64"/>
                <a:gd name="T32" fmla="*/ 12 w 54"/>
                <a:gd name="T33" fmla="*/ 46 h 64"/>
                <a:gd name="T34" fmla="*/ 12 w 54"/>
                <a:gd name="T35" fmla="*/ 46 h 64"/>
                <a:gd name="T36" fmla="*/ 12 w 54"/>
                <a:gd name="T37" fmla="*/ 42 h 64"/>
                <a:gd name="T38" fmla="*/ 19 w 54"/>
                <a:gd name="T39" fmla="*/ 35 h 64"/>
                <a:gd name="T40" fmla="*/ 43 w 54"/>
                <a:gd name="T41" fmla="*/ 35 h 64"/>
                <a:gd name="T42" fmla="*/ 43 w 54"/>
                <a:gd name="T43" fmla="*/ 53 h 64"/>
                <a:gd name="T44" fmla="*/ 19 w 5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4">
                  <a:moveTo>
                    <a:pt x="36" y="0"/>
                  </a:moveTo>
                  <a:cubicBezTo>
                    <a:pt x="5" y="0"/>
                    <a:pt x="5" y="0"/>
                    <a:pt x="5" y="0"/>
                  </a:cubicBezTo>
                  <a:cubicBezTo>
                    <a:pt x="5" y="10"/>
                    <a:pt x="5" y="10"/>
                    <a:pt x="5" y="10"/>
                  </a:cubicBezTo>
                  <a:cubicBezTo>
                    <a:pt x="34" y="10"/>
                    <a:pt x="34" y="10"/>
                    <a:pt x="34" y="10"/>
                  </a:cubicBezTo>
                  <a:cubicBezTo>
                    <a:pt x="42" y="10"/>
                    <a:pt x="43" y="16"/>
                    <a:pt x="43" y="20"/>
                  </a:cubicBezTo>
                  <a:cubicBezTo>
                    <a:pt x="43" y="25"/>
                    <a:pt x="43" y="25"/>
                    <a:pt x="43" y="25"/>
                  </a:cubicBezTo>
                  <a:cubicBezTo>
                    <a:pt x="19" y="25"/>
                    <a:pt x="19" y="25"/>
                    <a:pt x="19" y="25"/>
                  </a:cubicBezTo>
                  <a:cubicBezTo>
                    <a:pt x="13" y="25"/>
                    <a:pt x="8" y="27"/>
                    <a:pt x="5" y="30"/>
                  </a:cubicBezTo>
                  <a:cubicBezTo>
                    <a:pt x="0" y="35"/>
                    <a:pt x="0" y="42"/>
                    <a:pt x="0" y="42"/>
                  </a:cubicBezTo>
                  <a:cubicBezTo>
                    <a:pt x="0" y="45"/>
                    <a:pt x="0" y="46"/>
                    <a:pt x="0" y="46"/>
                  </a:cubicBezTo>
                  <a:cubicBezTo>
                    <a:pt x="0" y="47"/>
                    <a:pt x="0" y="54"/>
                    <a:pt x="5" y="59"/>
                  </a:cubicBezTo>
                  <a:cubicBezTo>
                    <a:pt x="8" y="62"/>
                    <a:pt x="13" y="64"/>
                    <a:pt x="19" y="64"/>
                  </a:cubicBezTo>
                  <a:cubicBezTo>
                    <a:pt x="54" y="64"/>
                    <a:pt x="54" y="64"/>
                    <a:pt x="54" y="64"/>
                  </a:cubicBezTo>
                  <a:cubicBezTo>
                    <a:pt x="54" y="17"/>
                    <a:pt x="54" y="17"/>
                    <a:pt x="54" y="17"/>
                  </a:cubicBezTo>
                  <a:cubicBezTo>
                    <a:pt x="54" y="7"/>
                    <a:pt x="47" y="0"/>
                    <a:pt x="36" y="0"/>
                  </a:cubicBezTo>
                  <a:moveTo>
                    <a:pt x="19" y="53"/>
                  </a:moveTo>
                  <a:cubicBezTo>
                    <a:pt x="13" y="53"/>
                    <a:pt x="12" y="47"/>
                    <a:pt x="12" y="46"/>
                  </a:cubicBezTo>
                  <a:cubicBezTo>
                    <a:pt x="12" y="46"/>
                    <a:pt x="12" y="46"/>
                    <a:pt x="12" y="46"/>
                  </a:cubicBezTo>
                  <a:cubicBezTo>
                    <a:pt x="12" y="46"/>
                    <a:pt x="11" y="45"/>
                    <a:pt x="12" y="42"/>
                  </a:cubicBezTo>
                  <a:cubicBezTo>
                    <a:pt x="12" y="42"/>
                    <a:pt x="12" y="35"/>
                    <a:pt x="19" y="35"/>
                  </a:cubicBezTo>
                  <a:cubicBezTo>
                    <a:pt x="43" y="35"/>
                    <a:pt x="43" y="35"/>
                    <a:pt x="43" y="35"/>
                  </a:cubicBezTo>
                  <a:cubicBezTo>
                    <a:pt x="43" y="53"/>
                    <a:pt x="43" y="53"/>
                    <a:pt x="43" y="53"/>
                  </a:cubicBezTo>
                  <a:lnTo>
                    <a:pt x="1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47"/>
            <p:cNvSpPr>
              <a:spLocks/>
            </p:cNvSpPr>
            <p:nvPr/>
          </p:nvSpPr>
          <p:spPr bwMode="auto">
            <a:xfrm>
              <a:off x="77" y="0"/>
              <a:ext cx="19" cy="25"/>
            </a:xfrm>
            <a:custGeom>
              <a:avLst/>
              <a:gdLst>
                <a:gd name="T0" fmla="*/ 48 w 48"/>
                <a:gd name="T1" fmla="*/ 10 h 64"/>
                <a:gd name="T2" fmla="*/ 48 w 48"/>
                <a:gd name="T3" fmla="*/ 0 h 64"/>
                <a:gd name="T4" fmla="*/ 0 w 48"/>
                <a:gd name="T5" fmla="*/ 0 h 64"/>
                <a:gd name="T6" fmla="*/ 0 w 48"/>
                <a:gd name="T7" fmla="*/ 44 h 64"/>
                <a:gd name="T8" fmla="*/ 20 w 48"/>
                <a:gd name="T9" fmla="*/ 64 h 64"/>
                <a:gd name="T10" fmla="*/ 48 w 48"/>
                <a:gd name="T11" fmla="*/ 64 h 64"/>
                <a:gd name="T12" fmla="*/ 48 w 48"/>
                <a:gd name="T13" fmla="*/ 53 h 64"/>
                <a:gd name="T14" fmla="*/ 20 w 48"/>
                <a:gd name="T15" fmla="*/ 53 h 64"/>
                <a:gd name="T16" fmla="*/ 12 w 48"/>
                <a:gd name="T17" fmla="*/ 46 h 64"/>
                <a:gd name="T18" fmla="*/ 12 w 48"/>
                <a:gd name="T19" fmla="*/ 35 h 64"/>
                <a:gd name="T20" fmla="*/ 48 w 48"/>
                <a:gd name="T21" fmla="*/ 35 h 64"/>
                <a:gd name="T22" fmla="*/ 48 w 48"/>
                <a:gd name="T23" fmla="*/ 25 h 64"/>
                <a:gd name="T24" fmla="*/ 12 w 48"/>
                <a:gd name="T25" fmla="*/ 25 h 64"/>
                <a:gd name="T26" fmla="*/ 12 w 48"/>
                <a:gd name="T27" fmla="*/ 10 h 64"/>
                <a:gd name="T28" fmla="*/ 48 w 48"/>
                <a:gd name="T2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4">
                  <a:moveTo>
                    <a:pt x="48" y="10"/>
                  </a:moveTo>
                  <a:cubicBezTo>
                    <a:pt x="48" y="0"/>
                    <a:pt x="48" y="0"/>
                    <a:pt x="48" y="0"/>
                  </a:cubicBezTo>
                  <a:cubicBezTo>
                    <a:pt x="0" y="0"/>
                    <a:pt x="0" y="0"/>
                    <a:pt x="0" y="0"/>
                  </a:cubicBezTo>
                  <a:cubicBezTo>
                    <a:pt x="0" y="44"/>
                    <a:pt x="0" y="44"/>
                    <a:pt x="0" y="44"/>
                  </a:cubicBezTo>
                  <a:cubicBezTo>
                    <a:pt x="0" y="56"/>
                    <a:pt x="7" y="64"/>
                    <a:pt x="20" y="64"/>
                  </a:cubicBezTo>
                  <a:cubicBezTo>
                    <a:pt x="48" y="64"/>
                    <a:pt x="48" y="64"/>
                    <a:pt x="48" y="64"/>
                  </a:cubicBezTo>
                  <a:cubicBezTo>
                    <a:pt x="48" y="53"/>
                    <a:pt x="48" y="53"/>
                    <a:pt x="48" y="53"/>
                  </a:cubicBezTo>
                  <a:cubicBezTo>
                    <a:pt x="20" y="53"/>
                    <a:pt x="20" y="53"/>
                    <a:pt x="20" y="53"/>
                  </a:cubicBezTo>
                  <a:cubicBezTo>
                    <a:pt x="15" y="53"/>
                    <a:pt x="12" y="49"/>
                    <a:pt x="12" y="46"/>
                  </a:cubicBezTo>
                  <a:cubicBezTo>
                    <a:pt x="12" y="35"/>
                    <a:pt x="12" y="35"/>
                    <a:pt x="12" y="35"/>
                  </a:cubicBezTo>
                  <a:cubicBezTo>
                    <a:pt x="48" y="35"/>
                    <a:pt x="48" y="35"/>
                    <a:pt x="48" y="35"/>
                  </a:cubicBezTo>
                  <a:cubicBezTo>
                    <a:pt x="48" y="25"/>
                    <a:pt x="48" y="25"/>
                    <a:pt x="48" y="25"/>
                  </a:cubicBezTo>
                  <a:cubicBezTo>
                    <a:pt x="12" y="25"/>
                    <a:pt x="12" y="25"/>
                    <a:pt x="12" y="25"/>
                  </a:cubicBezTo>
                  <a:cubicBezTo>
                    <a:pt x="12" y="10"/>
                    <a:pt x="12" y="10"/>
                    <a:pt x="12" y="10"/>
                  </a:cubicBezTo>
                  <a:lnTo>
                    <a:pt x="4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48"/>
            <p:cNvSpPr>
              <a:spLocks/>
            </p:cNvSpPr>
            <p:nvPr/>
          </p:nvSpPr>
          <p:spPr bwMode="auto">
            <a:xfrm>
              <a:off x="54" y="0"/>
              <a:ext cx="23" cy="25"/>
            </a:xfrm>
            <a:custGeom>
              <a:avLst/>
              <a:gdLst>
                <a:gd name="T0" fmla="*/ 10 w 23"/>
                <a:gd name="T1" fmla="*/ 12 h 25"/>
                <a:gd name="T2" fmla="*/ 22 w 23"/>
                <a:gd name="T3" fmla="*/ 0 h 25"/>
                <a:gd name="T4" fmla="*/ 16 w 23"/>
                <a:gd name="T5" fmla="*/ 0 h 25"/>
                <a:gd name="T6" fmla="*/ 5 w 23"/>
                <a:gd name="T7" fmla="*/ 12 h 25"/>
                <a:gd name="T8" fmla="*/ 5 w 23"/>
                <a:gd name="T9" fmla="*/ 0 h 25"/>
                <a:gd name="T10" fmla="*/ 0 w 23"/>
                <a:gd name="T11" fmla="*/ 0 h 25"/>
                <a:gd name="T12" fmla="*/ 0 w 23"/>
                <a:gd name="T13" fmla="*/ 25 h 25"/>
                <a:gd name="T14" fmla="*/ 5 w 23"/>
                <a:gd name="T15" fmla="*/ 25 h 25"/>
                <a:gd name="T16" fmla="*/ 5 w 23"/>
                <a:gd name="T17" fmla="*/ 13 h 25"/>
                <a:gd name="T18" fmla="*/ 16 w 23"/>
                <a:gd name="T19" fmla="*/ 25 h 25"/>
                <a:gd name="T20" fmla="*/ 23 w 23"/>
                <a:gd name="T21" fmla="*/ 25 h 25"/>
                <a:gd name="T22" fmla="*/ 10 w 23"/>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0" y="12"/>
                  </a:moveTo>
                  <a:lnTo>
                    <a:pt x="22" y="0"/>
                  </a:lnTo>
                  <a:lnTo>
                    <a:pt x="16" y="0"/>
                  </a:lnTo>
                  <a:lnTo>
                    <a:pt x="5" y="12"/>
                  </a:lnTo>
                  <a:lnTo>
                    <a:pt x="5" y="0"/>
                  </a:lnTo>
                  <a:lnTo>
                    <a:pt x="0" y="0"/>
                  </a:lnTo>
                  <a:lnTo>
                    <a:pt x="0" y="25"/>
                  </a:lnTo>
                  <a:lnTo>
                    <a:pt x="5" y="25"/>
                  </a:lnTo>
                  <a:lnTo>
                    <a:pt x="5" y="13"/>
                  </a:lnTo>
                  <a:lnTo>
                    <a:pt x="16" y="25"/>
                  </a:lnTo>
                  <a:lnTo>
                    <a:pt x="23" y="25"/>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49"/>
            <p:cNvSpPr>
              <a:spLocks noEditPoints="1"/>
            </p:cNvSpPr>
            <p:nvPr/>
          </p:nvSpPr>
          <p:spPr bwMode="auto">
            <a:xfrm>
              <a:off x="0" y="0"/>
              <a:ext cx="22" cy="25"/>
            </a:xfrm>
            <a:custGeom>
              <a:avLst/>
              <a:gdLst>
                <a:gd name="T0" fmla="*/ 29 w 55"/>
                <a:gd name="T1" fmla="*/ 0 h 64"/>
                <a:gd name="T2" fmla="*/ 0 w 55"/>
                <a:gd name="T3" fmla="*/ 0 h 64"/>
                <a:gd name="T4" fmla="*/ 0 w 55"/>
                <a:gd name="T5" fmla="*/ 64 h 64"/>
                <a:gd name="T6" fmla="*/ 29 w 55"/>
                <a:gd name="T7" fmla="*/ 64 h 64"/>
                <a:gd name="T8" fmla="*/ 55 w 55"/>
                <a:gd name="T9" fmla="*/ 32 h 64"/>
                <a:gd name="T10" fmla="*/ 29 w 55"/>
                <a:gd name="T11" fmla="*/ 0 h 64"/>
                <a:gd name="T12" fmla="*/ 43 w 55"/>
                <a:gd name="T13" fmla="*/ 32 h 64"/>
                <a:gd name="T14" fmla="*/ 27 w 55"/>
                <a:gd name="T15" fmla="*/ 54 h 64"/>
                <a:gd name="T16" fmla="*/ 11 w 55"/>
                <a:gd name="T17" fmla="*/ 54 h 64"/>
                <a:gd name="T18" fmla="*/ 11 w 55"/>
                <a:gd name="T19" fmla="*/ 10 h 64"/>
                <a:gd name="T20" fmla="*/ 27 w 55"/>
                <a:gd name="T21" fmla="*/ 10 h 64"/>
                <a:gd name="T22" fmla="*/ 43 w 5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4">
                  <a:moveTo>
                    <a:pt x="29" y="0"/>
                  </a:moveTo>
                  <a:cubicBezTo>
                    <a:pt x="0" y="0"/>
                    <a:pt x="0" y="0"/>
                    <a:pt x="0" y="0"/>
                  </a:cubicBezTo>
                  <a:cubicBezTo>
                    <a:pt x="0" y="64"/>
                    <a:pt x="0" y="64"/>
                    <a:pt x="0" y="64"/>
                  </a:cubicBezTo>
                  <a:cubicBezTo>
                    <a:pt x="29" y="64"/>
                    <a:pt x="29" y="64"/>
                    <a:pt x="29" y="64"/>
                  </a:cubicBezTo>
                  <a:cubicBezTo>
                    <a:pt x="45" y="64"/>
                    <a:pt x="55" y="51"/>
                    <a:pt x="55" y="32"/>
                  </a:cubicBezTo>
                  <a:cubicBezTo>
                    <a:pt x="55" y="12"/>
                    <a:pt x="45" y="0"/>
                    <a:pt x="29" y="0"/>
                  </a:cubicBezTo>
                  <a:moveTo>
                    <a:pt x="43" y="32"/>
                  </a:moveTo>
                  <a:cubicBezTo>
                    <a:pt x="43" y="54"/>
                    <a:pt x="32" y="54"/>
                    <a:pt x="27" y="54"/>
                  </a:cubicBezTo>
                  <a:cubicBezTo>
                    <a:pt x="11" y="54"/>
                    <a:pt x="11" y="54"/>
                    <a:pt x="11" y="54"/>
                  </a:cubicBezTo>
                  <a:cubicBezTo>
                    <a:pt x="11" y="10"/>
                    <a:pt x="11" y="10"/>
                    <a:pt x="11" y="10"/>
                  </a:cubicBezTo>
                  <a:cubicBezTo>
                    <a:pt x="27" y="10"/>
                    <a:pt x="27" y="10"/>
                    <a:pt x="27" y="10"/>
                  </a:cubicBezTo>
                  <a:cubicBezTo>
                    <a:pt x="32" y="10"/>
                    <a:pt x="43" y="10"/>
                    <a:pt x="43"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13" name="図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3385" y="6612986"/>
            <a:ext cx="2668643"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55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24BF9-E40C-4F6A-8854-D4C8F3B867D3}" type="datetimeFigureOut">
              <a:rPr kumimoji="1" lang="ja-JP" altLang="en-US" smtClean="0"/>
              <a:t>2019/3/19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49EE5-BB5B-4AAD-94A3-44A22418BF38}" type="slidenum">
              <a:rPr kumimoji="1" lang="ja-JP" altLang="en-US" smtClean="0"/>
              <a:t>‹#›</a:t>
            </a:fld>
            <a:endParaRPr kumimoji="1" lang="ja-JP" altLang="en-US"/>
          </a:p>
        </p:txBody>
      </p:sp>
    </p:spTree>
    <p:extLst>
      <p:ext uri="{BB962C8B-B14F-4D97-AF65-F5344CB8AC3E}">
        <p14:creationId xmlns:p14="http://schemas.microsoft.com/office/powerpoint/2010/main" val="3620429540"/>
      </p:ext>
    </p:extLst>
  </p:cSld>
  <p:clrMap bg1="lt1" tx1="dk1" bg2="lt2" tx2="dk2" accent1="accent1" accent2="accent2" accent3="accent3" accent4="accent4" accent5="accent5" accent6="accent6" hlink="hlink" folHlink="folHlink"/>
  <p:sldLayoutIdLst>
    <p:sldLayoutId id="2147483657" r:id="rId1"/>
    <p:sldLayoutId id="2147483685" r:id="rId2"/>
    <p:sldLayoutId id="2147483650" r:id="rId3"/>
    <p:sldLayoutId id="2147483655" r:id="rId4"/>
    <p:sldLayoutId id="2147483651" r:id="rId5"/>
    <p:sldLayoutId id="2147483652" r:id="rId6"/>
    <p:sldLayoutId id="2147483653" r:id="rId7"/>
    <p:sldLayoutId id="2147483656" r:id="rId8"/>
    <p:sldLayoutId id="2147483684" r:id="rId9"/>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1"/>
          </p:nvPr>
        </p:nvSpPr>
        <p:spPr>
          <a:xfrm>
            <a:off x="4084479" y="2061725"/>
            <a:ext cx="3806660" cy="279783"/>
          </a:xfrm>
        </p:spPr>
        <p:txBody>
          <a:bodyPr/>
          <a:lstStyle/>
          <a:p>
            <a:r>
              <a:rPr lang="en-NZ" altLang="ja-JP" sz="2400" dirty="0" smtClean="0"/>
              <a:t>Gore High School</a:t>
            </a:r>
          </a:p>
          <a:p>
            <a:r>
              <a:rPr kumimoji="1" lang="en-NZ" altLang="ja-JP" sz="2400" dirty="0" smtClean="0"/>
              <a:t>Year 13</a:t>
            </a:r>
            <a:endParaRPr kumimoji="1" lang="ja-JP" altLang="en-US" sz="2400" dirty="0"/>
          </a:p>
        </p:txBody>
      </p:sp>
      <p:sp>
        <p:nvSpPr>
          <p:cNvPr id="3" name="テキスト プレースホルダー 2"/>
          <p:cNvSpPr>
            <a:spLocks noGrp="1"/>
          </p:cNvSpPr>
          <p:nvPr>
            <p:ph type="body" sz="quarter" idx="12"/>
          </p:nvPr>
        </p:nvSpPr>
        <p:spPr>
          <a:xfrm>
            <a:off x="4240775" y="5859295"/>
            <a:ext cx="3806660" cy="279783"/>
          </a:xfrm>
        </p:spPr>
        <p:txBody>
          <a:bodyPr/>
          <a:lstStyle/>
          <a:p>
            <a:r>
              <a:rPr lang="en-US" altLang="ja-JP" sz="1800" dirty="0" smtClean="0"/>
              <a:t>18 March</a:t>
            </a:r>
            <a:r>
              <a:rPr kumimoji="1" lang="en-US" altLang="ja-JP" sz="1800" dirty="0" smtClean="0"/>
              <a:t> 2019</a:t>
            </a:r>
            <a:endParaRPr kumimoji="1" lang="ja-JP" altLang="en-US" sz="1800" dirty="0"/>
          </a:p>
        </p:txBody>
      </p:sp>
    </p:spTree>
    <p:extLst>
      <p:ext uri="{BB962C8B-B14F-4D97-AF65-F5344CB8AC3E}">
        <p14:creationId xmlns:p14="http://schemas.microsoft.com/office/powerpoint/2010/main" val="1465416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 11 Continued</a:t>
            </a:r>
            <a:endParaRPr lang="en-NZ" dirty="0"/>
          </a:p>
        </p:txBody>
      </p:sp>
      <p:graphicFrame>
        <p:nvGraphicFramePr>
          <p:cNvPr id="4" name="Table 3"/>
          <p:cNvGraphicFramePr>
            <a:graphicFrameLocks noGrp="1"/>
          </p:cNvGraphicFramePr>
          <p:nvPr>
            <p:extLst/>
          </p:nvPr>
        </p:nvGraphicFramePr>
        <p:xfrm>
          <a:off x="997529" y="1130531"/>
          <a:ext cx="6816436" cy="1470168"/>
        </p:xfrm>
        <a:graphic>
          <a:graphicData uri="http://schemas.openxmlformats.org/drawingml/2006/table">
            <a:tbl>
              <a:tblPr firstRow="1" firstCol="1" bandRow="1">
                <a:tableStyleId>{5C22544A-7EE6-4342-B048-85BDC9FD1C3A}</a:tableStyleId>
              </a:tblPr>
              <a:tblGrid>
                <a:gridCol w="1271158">
                  <a:extLst>
                    <a:ext uri="{9D8B030D-6E8A-4147-A177-3AD203B41FA5}">
                      <a16:colId xmlns:a16="http://schemas.microsoft.com/office/drawing/2014/main" xmlns="" val="3691958637"/>
                    </a:ext>
                  </a:extLst>
                </a:gridCol>
                <a:gridCol w="1271923">
                  <a:extLst>
                    <a:ext uri="{9D8B030D-6E8A-4147-A177-3AD203B41FA5}">
                      <a16:colId xmlns:a16="http://schemas.microsoft.com/office/drawing/2014/main" xmlns="" val="4007377385"/>
                    </a:ext>
                  </a:extLst>
                </a:gridCol>
                <a:gridCol w="1271158">
                  <a:extLst>
                    <a:ext uri="{9D8B030D-6E8A-4147-A177-3AD203B41FA5}">
                      <a16:colId xmlns:a16="http://schemas.microsoft.com/office/drawing/2014/main" xmlns="" val="2793200658"/>
                    </a:ext>
                  </a:extLst>
                </a:gridCol>
                <a:gridCol w="1271923">
                  <a:extLst>
                    <a:ext uri="{9D8B030D-6E8A-4147-A177-3AD203B41FA5}">
                      <a16:colId xmlns:a16="http://schemas.microsoft.com/office/drawing/2014/main" xmlns="" val="3586301755"/>
                    </a:ext>
                  </a:extLst>
                </a:gridCol>
                <a:gridCol w="1730274">
                  <a:extLst>
                    <a:ext uri="{9D8B030D-6E8A-4147-A177-3AD203B41FA5}">
                      <a16:colId xmlns:a16="http://schemas.microsoft.com/office/drawing/2014/main" xmlns="" val="1037910346"/>
                    </a:ext>
                  </a:extLst>
                </a:gridCol>
              </a:tblGrid>
              <a:tr h="490056">
                <a:tc>
                  <a:txBody>
                    <a:bodyPr/>
                    <a:lstStyle/>
                    <a:p>
                      <a:pPr>
                        <a:lnSpc>
                          <a:spcPct val="115000"/>
                        </a:lnSpc>
                        <a:spcAft>
                          <a:spcPts val="1000"/>
                        </a:spcAft>
                      </a:pPr>
                      <a:r>
                        <a:rPr lang="en-NZ" sz="1000" dirty="0">
                          <a:effectLst/>
                        </a:rPr>
                        <a:t>Year</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Period</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Reject</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Reject %</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Relative thick panel press speed</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xmlns="" val="831284248"/>
                  </a:ext>
                </a:extLst>
              </a:tr>
              <a:tr h="245028">
                <a:tc>
                  <a:txBody>
                    <a:bodyPr/>
                    <a:lstStyle/>
                    <a:p>
                      <a:pPr>
                        <a:lnSpc>
                          <a:spcPct val="115000"/>
                        </a:lnSpc>
                        <a:spcAft>
                          <a:spcPts val="1000"/>
                        </a:spcAft>
                      </a:pPr>
                      <a:r>
                        <a:rPr lang="en-NZ" sz="1000" dirty="0">
                          <a:effectLst/>
                        </a:rPr>
                        <a:t>2017</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2nd half </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2110m³</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2.0%</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126%</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xmlns="" val="1430886144"/>
                  </a:ext>
                </a:extLst>
              </a:tr>
              <a:tr h="245028">
                <a:tc>
                  <a:txBody>
                    <a:bodyPr/>
                    <a:lstStyle/>
                    <a:p>
                      <a:pPr>
                        <a:lnSpc>
                          <a:spcPct val="115000"/>
                        </a:lnSpc>
                        <a:spcAft>
                          <a:spcPts val="1000"/>
                        </a:spcAft>
                      </a:pPr>
                      <a:r>
                        <a:rPr lang="en-NZ" sz="1000" dirty="0">
                          <a:effectLst/>
                        </a:rPr>
                        <a:t>2017</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1st half</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1508m³</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1.6%</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121%</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xmlns="" val="307474868"/>
                  </a:ext>
                </a:extLst>
              </a:tr>
              <a:tr h="245028">
                <a:tc>
                  <a:txBody>
                    <a:bodyPr/>
                    <a:lstStyle/>
                    <a:p>
                      <a:pPr>
                        <a:lnSpc>
                          <a:spcPct val="115000"/>
                        </a:lnSpc>
                        <a:spcAft>
                          <a:spcPts val="1000"/>
                        </a:spcAft>
                      </a:pPr>
                      <a:r>
                        <a:rPr lang="en-NZ" sz="1000" dirty="0">
                          <a:effectLst/>
                        </a:rPr>
                        <a:t>2016</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2nd half</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1160m³</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1.1%</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115%</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xmlns="" val="3807557943"/>
                  </a:ext>
                </a:extLst>
              </a:tr>
              <a:tr h="245028">
                <a:tc>
                  <a:txBody>
                    <a:bodyPr/>
                    <a:lstStyle/>
                    <a:p>
                      <a:pPr>
                        <a:lnSpc>
                          <a:spcPct val="115000"/>
                        </a:lnSpc>
                        <a:spcAft>
                          <a:spcPts val="1000"/>
                        </a:spcAft>
                      </a:pPr>
                      <a:r>
                        <a:rPr lang="en-NZ" sz="1000" dirty="0">
                          <a:effectLst/>
                        </a:rPr>
                        <a:t>2016</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1st half</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528m³</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0.5%</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113%</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xmlns="" val="755455434"/>
                  </a:ext>
                </a:extLst>
              </a:tr>
            </a:tbl>
          </a:graphicData>
        </a:graphic>
      </p:graphicFrame>
      <p:sp>
        <p:nvSpPr>
          <p:cNvPr id="6" name="Rectangle 3"/>
          <p:cNvSpPr>
            <a:spLocks noChangeArrowheads="1"/>
          </p:cNvSpPr>
          <p:nvPr/>
        </p:nvSpPr>
        <p:spPr bwMode="auto">
          <a:xfrm>
            <a:off x="997529" y="2848397"/>
            <a:ext cx="39431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ja-JP" sz="10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As a best estimate of the production losses per m</a:t>
            </a:r>
            <a:r>
              <a:rPr kumimoji="0" lang="en-NZ" altLang="ja-JP" sz="1000" b="0" i="0" u="none" strike="noStrike" cap="none" normalizeH="0" baseline="0" dirty="0" smtClean="0">
                <a:ln>
                  <a:noFill/>
                </a:ln>
                <a:solidFill>
                  <a:schemeClr val="tx1"/>
                </a:solidFill>
                <a:effectLst/>
                <a:latin typeface="Calibri" panose="020F0502020204030204" pitchFamily="34" charset="0"/>
                <a:ea typeface="Arial Unicode MS" panose="020B0604020202020204" pitchFamily="34" charset="-128"/>
                <a:cs typeface="Arial Unicode MS" panose="020B0604020202020204" pitchFamily="34" charset="-128"/>
              </a:rPr>
              <a:t>³</a:t>
            </a:r>
            <a:r>
              <a:rPr kumimoji="0" lang="en-NZ" altLang="ja-JP" sz="10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$115, for premium product vs. coversheet production, the total projected losses 2017 are $416k.</a:t>
            </a:r>
            <a:endParaRPr kumimoji="0" lang="en-NZ"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1053967" y="3650093"/>
            <a:ext cx="3973482" cy="800219"/>
          </a:xfrm>
          <a:prstGeom prst="rect">
            <a:avLst/>
          </a:prstGeom>
        </p:spPr>
        <p:txBody>
          <a:bodyPr wrap="square">
            <a:spAutoFit/>
          </a:bodyPr>
          <a:lstStyle/>
          <a:p>
            <a:pPr marL="1143000" lvl="2" indent="-228600">
              <a:lnSpc>
                <a:spcPct val="115000"/>
              </a:lnSpc>
              <a:spcBef>
                <a:spcPts val="1000"/>
              </a:spcBef>
              <a:spcAft>
                <a:spcPts val="0"/>
              </a:spcAft>
              <a:buFont typeface="+mj-lt"/>
              <a:buAutoNum type="arabicPeriod"/>
            </a:pPr>
            <a:r>
              <a:rPr lang="en-NZ" sz="1000" b="1" dirty="0">
                <a:solidFill>
                  <a:srgbClr val="5B9BD5"/>
                </a:solidFill>
                <a:latin typeface="Arial Unicode MS" panose="020B0604020202020204" pitchFamily="34" charset="-128"/>
                <a:ea typeface="DengXian Light"/>
                <a:cs typeface="Times New Roman" panose="02020603050405020304" pitchFamily="18" charset="0"/>
              </a:rPr>
              <a:t>Payback </a:t>
            </a:r>
            <a:endParaRPr lang="en-NZ" sz="1100" b="1" dirty="0">
              <a:solidFill>
                <a:srgbClr val="5B9BD5"/>
              </a:solidFill>
              <a:latin typeface="Calibri Light" panose="020F0302020204030204" pitchFamily="34" charset="0"/>
              <a:ea typeface="DengXian Light"/>
              <a:cs typeface="Times New Roman" panose="02020603050405020304" pitchFamily="18" charset="0"/>
            </a:endParaRPr>
          </a:p>
          <a:p>
            <a:pPr>
              <a:lnSpc>
                <a:spcPct val="115000"/>
              </a:lnSpc>
              <a:spcAft>
                <a:spcPts val="1000"/>
              </a:spcAft>
            </a:pPr>
            <a:r>
              <a:rPr lang="en-NZ" sz="1000" dirty="0">
                <a:latin typeface="Arial Unicode MS" panose="020B0604020202020204" pitchFamily="34" charset="-128"/>
                <a:ea typeface="DengXian"/>
                <a:cs typeface="Times New Roman" panose="02020603050405020304" pitchFamily="18" charset="0"/>
              </a:rPr>
              <a:t>Based on losses of $416k / </a:t>
            </a:r>
            <a:r>
              <a:rPr lang="en-NZ" sz="1000" dirty="0" smtClean="0">
                <a:latin typeface="Arial Unicode MS" panose="020B0604020202020204" pitchFamily="34" charset="-128"/>
                <a:ea typeface="DengXian"/>
                <a:cs typeface="Times New Roman" panose="02020603050405020304" pitchFamily="18" charset="0"/>
              </a:rPr>
              <a:t>yr., </a:t>
            </a:r>
            <a:r>
              <a:rPr lang="en-NZ" sz="1000" dirty="0">
                <a:latin typeface="Arial Unicode MS" panose="020B0604020202020204" pitchFamily="34" charset="-128"/>
                <a:ea typeface="DengXian"/>
                <a:cs typeface="Times New Roman" panose="02020603050405020304" pitchFamily="18" charset="0"/>
              </a:rPr>
              <a:t>and selection of two 180-degree cooling wheels, this project has a payback of approximately 3 years.</a:t>
            </a:r>
            <a:endParaRPr lang="en-NZ" sz="1100" dirty="0">
              <a:effectLst/>
              <a:latin typeface="Calibri" panose="020F0502020204030204" pitchFamily="34" charset="0"/>
              <a:ea typeface="DengXian"/>
              <a:cs typeface="Times New Roman" panose="02020603050405020304" pitchFamily="18" charset="0"/>
            </a:endParaRPr>
          </a:p>
        </p:txBody>
      </p:sp>
      <p:sp>
        <p:nvSpPr>
          <p:cNvPr id="8" name="Rectangle 7"/>
          <p:cNvSpPr/>
          <p:nvPr/>
        </p:nvSpPr>
        <p:spPr>
          <a:xfrm>
            <a:off x="2742241" y="613529"/>
            <a:ext cx="2411650" cy="269304"/>
          </a:xfrm>
          <a:prstGeom prst="rect">
            <a:avLst/>
          </a:prstGeom>
        </p:spPr>
        <p:txBody>
          <a:bodyPr wrap="square">
            <a:spAutoFit/>
          </a:bodyPr>
          <a:lstStyle/>
          <a:p>
            <a:pPr lvl="2">
              <a:lnSpc>
                <a:spcPct val="115000"/>
              </a:lnSpc>
              <a:spcBef>
                <a:spcPts val="1000"/>
              </a:spcBef>
              <a:spcAft>
                <a:spcPts val="0"/>
              </a:spcAft>
            </a:pPr>
            <a:r>
              <a:rPr lang="en-NZ" sz="1000" b="1" dirty="0" smtClean="0">
                <a:solidFill>
                  <a:srgbClr val="5B9BD5"/>
                </a:solidFill>
                <a:latin typeface="Arial Unicode MS" panose="020B0604020202020204" pitchFamily="34" charset="-128"/>
                <a:ea typeface="DengXian Light"/>
                <a:cs typeface="Times New Roman" panose="02020603050405020304" pitchFamily="18" charset="0"/>
              </a:rPr>
              <a:t>Financial Losses</a:t>
            </a:r>
            <a:endParaRPr lang="en-NZ" sz="1100" b="1" dirty="0">
              <a:solidFill>
                <a:srgbClr val="5B9BD5"/>
              </a:solidFill>
              <a:effectLst/>
              <a:latin typeface="Calibri Light" panose="020F0302020204030204" pitchFamily="34" charset="0"/>
              <a:ea typeface="DengXian Light"/>
              <a:cs typeface="Times New Roman" panose="02020603050405020304" pitchFamily="18" charset="0"/>
            </a:endParaRPr>
          </a:p>
        </p:txBody>
      </p:sp>
    </p:spTree>
    <p:extLst>
      <p:ext uri="{BB962C8B-B14F-4D97-AF65-F5344CB8AC3E}">
        <p14:creationId xmlns:p14="http://schemas.microsoft.com/office/powerpoint/2010/main" val="291855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 12</a:t>
            </a:r>
            <a:endParaRPr lang="en-NZ" dirty="0"/>
          </a:p>
        </p:txBody>
      </p:sp>
      <p:sp>
        <p:nvSpPr>
          <p:cNvPr id="4" name="Rectangle 3"/>
          <p:cNvSpPr/>
          <p:nvPr/>
        </p:nvSpPr>
        <p:spPr>
          <a:xfrm>
            <a:off x="525316" y="3955879"/>
            <a:ext cx="4572000" cy="1881862"/>
          </a:xfrm>
          <a:prstGeom prst="rect">
            <a:avLst/>
          </a:prstGeom>
        </p:spPr>
        <p:txBody>
          <a:bodyPr>
            <a:spAutoFit/>
          </a:bodyPr>
          <a:lstStyle/>
          <a:p>
            <a:pPr>
              <a:lnSpc>
                <a:spcPct val="115000"/>
              </a:lnSpc>
              <a:spcAft>
                <a:spcPts val="1000"/>
              </a:spcAft>
            </a:pPr>
            <a:r>
              <a:rPr lang="en-GB" sz="1000" dirty="0">
                <a:latin typeface="Arial Unicode MS" panose="020B0604020202020204" pitchFamily="34" charset="-128"/>
                <a:ea typeface="DengXian"/>
                <a:cs typeface="Times New Roman" panose="02020603050405020304" pitchFamily="18" charset="0"/>
              </a:rPr>
              <a:t>Pro’s</a:t>
            </a:r>
            <a:endParaRPr lang="en-NZ" sz="1000" dirty="0">
              <a:latin typeface="Calibri" panose="020F0502020204030204" pitchFamily="34" charset="0"/>
              <a:ea typeface="DengXian"/>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GB" sz="1000" dirty="0">
                <a:latin typeface="Arial Unicode MS" panose="020B0604020202020204" pitchFamily="34" charset="-128"/>
                <a:ea typeface="Calibri" panose="020F0502020204030204" pitchFamily="34" charset="0"/>
                <a:cs typeface="Times New Roman" panose="02020603050405020304" pitchFamily="18" charset="0"/>
              </a:rPr>
              <a:t>Full cooling of all products reducing downgrade.</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GB" sz="1000" dirty="0">
                <a:latin typeface="Arial Unicode MS" panose="020B0604020202020204" pitchFamily="34" charset="-128"/>
                <a:ea typeface="Calibri" panose="020F0502020204030204" pitchFamily="34" charset="0"/>
                <a:cs typeface="Times New Roman" panose="02020603050405020304" pitchFamily="18" charset="0"/>
              </a:rPr>
              <a:t>Minimal cost to achieve the desired outcomes</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en-GB" sz="1000" dirty="0">
                <a:latin typeface="Arial Unicode MS" panose="020B0604020202020204" pitchFamily="34" charset="-128"/>
                <a:ea typeface="Calibri" panose="020F0502020204030204" pitchFamily="34" charset="0"/>
                <a:cs typeface="Times New Roman" panose="02020603050405020304" pitchFamily="18" charset="0"/>
              </a:rPr>
              <a:t>Adequately allows for plant speed increases that a mat heating system will afford.</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latin typeface="Arial Unicode MS" panose="020B0604020202020204" pitchFamily="34" charset="-128"/>
                <a:ea typeface="DengXian"/>
                <a:cs typeface="Times New Roman" panose="02020603050405020304" pitchFamily="18" charset="0"/>
              </a:rPr>
              <a:t>Con’s</a:t>
            </a:r>
            <a:endParaRPr lang="en-NZ" sz="1000" dirty="0">
              <a:latin typeface="Calibri" panose="020F0502020204030204" pitchFamily="34" charset="0"/>
              <a:ea typeface="DengXian"/>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GB" sz="1000" dirty="0">
                <a:latin typeface="Arial Unicode MS" panose="020B0604020202020204" pitchFamily="34" charset="-128"/>
                <a:ea typeface="Calibri" panose="020F0502020204030204" pitchFamily="34" charset="0"/>
                <a:cs typeface="Times New Roman" panose="02020603050405020304" pitchFamily="18" charset="0"/>
              </a:rPr>
              <a:t>Reduction in Warehouse space</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en-GB" sz="1000" dirty="0">
                <a:latin typeface="Arial Unicode MS" panose="020B0604020202020204" pitchFamily="34" charset="-128"/>
                <a:ea typeface="Calibri" panose="020F0502020204030204" pitchFamily="34" charset="0"/>
                <a:cs typeface="Times New Roman" panose="02020603050405020304" pitchFamily="18" charset="0"/>
              </a:rPr>
              <a:t>This option has been costed with a 15% surety.  </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25316" y="1056897"/>
            <a:ext cx="4572000" cy="2167260"/>
          </a:xfrm>
          <a:prstGeom prst="rect">
            <a:avLst/>
          </a:prstGeom>
        </p:spPr>
        <p:txBody>
          <a:bodyPr>
            <a:spAutoFit/>
          </a:bodyPr>
          <a:lstStyle/>
          <a:p>
            <a:pPr>
              <a:lnSpc>
                <a:spcPct val="115000"/>
              </a:lnSpc>
              <a:spcAft>
                <a:spcPts val="1000"/>
              </a:spcAft>
            </a:pPr>
            <a:r>
              <a:rPr lang="en-GB" sz="1000" dirty="0">
                <a:latin typeface="Arial Unicode MS" panose="020B0604020202020204" pitchFamily="34" charset="-128"/>
                <a:ea typeface="DengXian"/>
                <a:cs typeface="Times New Roman" panose="02020603050405020304" pitchFamily="18" charset="0"/>
              </a:rPr>
              <a:t>This proposes that we install a pair of 80 pocket 180 degree cooling wheels.  These wheels, at 45 active pockets each, will increase the cooling time of our products to 2.12 minutes / mm board thickness at the current speed of production.</a:t>
            </a:r>
            <a:endParaRPr lang="en-NZ" sz="1100" dirty="0">
              <a:latin typeface="Calibri" panose="020F0502020204030204" pitchFamily="34" charset="0"/>
              <a:ea typeface="DengXian"/>
              <a:cs typeface="Times New Roman" panose="02020603050405020304" pitchFamily="18" charset="0"/>
            </a:endParaRPr>
          </a:p>
          <a:p>
            <a:pPr>
              <a:lnSpc>
                <a:spcPct val="115000"/>
              </a:lnSpc>
              <a:spcAft>
                <a:spcPts val="1000"/>
              </a:spcAft>
            </a:pPr>
            <a:r>
              <a:rPr lang="en-GB" sz="1000" dirty="0">
                <a:latin typeface="Arial Unicode MS" panose="020B0604020202020204" pitchFamily="34" charset="-128"/>
                <a:ea typeface="DengXian"/>
                <a:cs typeface="Times New Roman" panose="02020603050405020304" pitchFamily="18" charset="0"/>
              </a:rPr>
              <a:t>The best option studied, it allows for the existing 360 degree unit to be retained, for thick panel use, however for thin panel we would go straight through the cooling wheel.  After each press cycle from thin panel we would start with an empty wheel, running the panels through, until at the thickness that requires the extra cooling time that the extra 50 pocket wheel affords is required.  We calculate this thickness to be in between the 12 mm and 14mm products.</a:t>
            </a:r>
            <a:endParaRPr lang="en-NZ" sz="1100" dirty="0">
              <a:effectLst/>
              <a:latin typeface="Calibri" panose="020F0502020204030204" pitchFamily="34" charset="0"/>
              <a:ea typeface="DengXian"/>
              <a:cs typeface="Times New Roman" panose="02020603050405020304" pitchFamily="18" charset="0"/>
            </a:endParaRPr>
          </a:p>
        </p:txBody>
      </p:sp>
    </p:spTree>
    <p:extLst>
      <p:ext uri="{BB962C8B-B14F-4D97-AF65-F5344CB8AC3E}">
        <p14:creationId xmlns:p14="http://schemas.microsoft.com/office/powerpoint/2010/main" val="273730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 13 Sander Upgrade </a:t>
            </a:r>
            <a:endParaRPr lang="en-NZ" dirty="0"/>
          </a:p>
        </p:txBody>
      </p:sp>
      <p:sp>
        <p:nvSpPr>
          <p:cNvPr id="13" name="내용 개체 틀 2"/>
          <p:cNvSpPr txBox="1">
            <a:spLocks/>
          </p:cNvSpPr>
          <p:nvPr/>
        </p:nvSpPr>
        <p:spPr>
          <a:xfrm>
            <a:off x="259796" y="903140"/>
            <a:ext cx="8466954" cy="864441"/>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NZ" altLang="ko-KR" sz="1600" b="1" dirty="0">
              <a:solidFill>
                <a:srgbClr val="3D3C3E"/>
              </a:solidFill>
              <a:ea typeface="나눔고딕" pitchFamily="50" charset="-127"/>
            </a:endParaRPr>
          </a:p>
        </p:txBody>
      </p:sp>
      <p:graphicFrame>
        <p:nvGraphicFramePr>
          <p:cNvPr id="20" name="Table 19"/>
          <p:cNvGraphicFramePr>
            <a:graphicFrameLocks noGrp="1"/>
          </p:cNvGraphicFramePr>
          <p:nvPr>
            <p:extLst/>
          </p:nvPr>
        </p:nvGraphicFramePr>
        <p:xfrm>
          <a:off x="1855122" y="815081"/>
          <a:ext cx="4419601" cy="1905000"/>
        </p:xfrm>
        <a:graphic>
          <a:graphicData uri="http://schemas.openxmlformats.org/drawingml/2006/table">
            <a:tbl>
              <a:tblPr/>
              <a:tblGrid>
                <a:gridCol w="2840719">
                  <a:extLst>
                    <a:ext uri="{9D8B030D-6E8A-4147-A177-3AD203B41FA5}">
                      <a16:colId xmlns:a16="http://schemas.microsoft.com/office/drawing/2014/main" xmlns="" val="1868994274"/>
                    </a:ext>
                  </a:extLst>
                </a:gridCol>
                <a:gridCol w="789441">
                  <a:extLst>
                    <a:ext uri="{9D8B030D-6E8A-4147-A177-3AD203B41FA5}">
                      <a16:colId xmlns:a16="http://schemas.microsoft.com/office/drawing/2014/main" xmlns="" val="1868945933"/>
                    </a:ext>
                  </a:extLst>
                </a:gridCol>
                <a:gridCol w="789441">
                  <a:extLst>
                    <a:ext uri="{9D8B030D-6E8A-4147-A177-3AD203B41FA5}">
                      <a16:colId xmlns:a16="http://schemas.microsoft.com/office/drawing/2014/main" xmlns="" val="1935908916"/>
                    </a:ext>
                  </a:extLst>
                </a:gridCol>
              </a:tblGrid>
              <a:tr h="190500">
                <a:tc>
                  <a:txBody>
                    <a:bodyPr/>
                    <a:lstStyle/>
                    <a:p>
                      <a:pPr algn="l" fontAlgn="b"/>
                      <a:r>
                        <a:rPr lang="en-NZ"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NZ" sz="1100" b="0" i="0" u="none" strike="noStrike" dirty="0">
                          <a:solidFill>
                            <a:srgbClr val="000000"/>
                          </a:solidFill>
                          <a:effectLst/>
                          <a:latin typeface="Calibri" panose="020F0502020204030204" pitchFamily="34" charset="0"/>
                        </a:rPr>
                        <a:t>Planned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NZ" sz="1100" b="0" i="0" u="none" strike="noStrike" dirty="0">
                          <a:solidFill>
                            <a:srgbClr val="000000"/>
                          </a:solidFill>
                          <a:effectLst/>
                          <a:latin typeface="Calibri" panose="020F0502020204030204" pitchFamily="34" charset="0"/>
                        </a:rPr>
                        <a:t>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4178647"/>
                  </a:ext>
                </a:extLst>
              </a:tr>
              <a:tr h="190500">
                <a:tc>
                  <a:txBody>
                    <a:bodyPr/>
                    <a:lstStyle/>
                    <a:p>
                      <a:pPr algn="l" fontAlgn="b"/>
                      <a:r>
                        <a:rPr lang="en-US" sz="1100" b="0" i="0" u="none" strike="noStrike" dirty="0">
                          <a:solidFill>
                            <a:srgbClr val="000000"/>
                          </a:solidFill>
                          <a:effectLst/>
                          <a:latin typeface="Calibri" panose="020F0502020204030204" pitchFamily="34" charset="0"/>
                        </a:rPr>
                        <a:t>Sander Upgrade MY Purchase &amp;delivery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49,976.00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240,092.40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0725143"/>
                  </a:ext>
                </a:extLst>
              </a:tr>
              <a:tr h="190500">
                <a:tc>
                  <a:txBody>
                    <a:bodyPr/>
                    <a:lstStyle/>
                    <a:p>
                      <a:pPr algn="l" fontAlgn="b"/>
                      <a:r>
                        <a:rPr lang="en-US" sz="1100" b="0" i="0" u="none" strike="noStrike" dirty="0">
                          <a:solidFill>
                            <a:srgbClr val="000000"/>
                          </a:solidFill>
                          <a:effectLst/>
                          <a:latin typeface="Calibri" panose="020F0502020204030204" pitchFamily="34" charset="0"/>
                        </a:rPr>
                        <a:t>Sander Upgrade Repairs and Steineman Sup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194,341.44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386,777.27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4180422"/>
                  </a:ext>
                </a:extLst>
              </a:tr>
              <a:tr h="190500">
                <a:tc>
                  <a:txBody>
                    <a:bodyPr/>
                    <a:lstStyle/>
                    <a:p>
                      <a:pPr algn="l" fontAlgn="b"/>
                      <a:r>
                        <a:rPr lang="en-NZ" sz="1100" b="0" i="0" u="none" strike="noStrike" dirty="0">
                          <a:solidFill>
                            <a:srgbClr val="000000"/>
                          </a:solidFill>
                          <a:effectLst/>
                          <a:latin typeface="Calibri" panose="020F0502020204030204" pitchFamily="34" charset="0"/>
                        </a:rPr>
                        <a:t>Sander Upgrade Foundation Alterations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42,073.14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43,181.37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4348707"/>
                  </a:ext>
                </a:extLst>
              </a:tr>
              <a:tr h="190500">
                <a:tc>
                  <a:txBody>
                    <a:bodyPr/>
                    <a:lstStyle/>
                    <a:p>
                      <a:pPr algn="l" fontAlgn="b"/>
                      <a:r>
                        <a:rPr lang="en-NZ" sz="1100" b="0" i="0" u="none" strike="noStrike" dirty="0">
                          <a:solidFill>
                            <a:srgbClr val="000000"/>
                          </a:solidFill>
                          <a:effectLst/>
                          <a:latin typeface="Calibri" panose="020F0502020204030204" pitchFamily="34" charset="0"/>
                        </a:rPr>
                        <a:t>Sander Upgrade Internal Labour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3,351.15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0849776"/>
                  </a:ext>
                </a:extLst>
              </a:tr>
              <a:tr h="190500">
                <a:tc>
                  <a:txBody>
                    <a:bodyPr/>
                    <a:lstStyle/>
                    <a:p>
                      <a:pPr algn="l" fontAlgn="b"/>
                      <a:r>
                        <a:rPr lang="en-NZ" sz="1100" b="0" i="0" u="none" strike="noStrike" dirty="0">
                          <a:solidFill>
                            <a:srgbClr val="000000"/>
                          </a:solidFill>
                          <a:effectLst/>
                          <a:latin typeface="Calibri" panose="020F0502020204030204" pitchFamily="34" charset="0"/>
                        </a:rPr>
                        <a:t>Sander Upgrade Electrical Requirements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178,806.80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181,509.88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5558963"/>
                  </a:ext>
                </a:extLst>
              </a:tr>
              <a:tr h="190500">
                <a:tc>
                  <a:txBody>
                    <a:bodyPr/>
                    <a:lstStyle/>
                    <a:p>
                      <a:pPr algn="l" fontAlgn="b"/>
                      <a:r>
                        <a:rPr lang="sv-SE" sz="1100" b="0" i="0" u="none" strike="noStrike">
                          <a:solidFill>
                            <a:srgbClr val="000000"/>
                          </a:solidFill>
                          <a:effectLst/>
                          <a:latin typeface="Calibri" panose="020F0502020204030204" pitchFamily="34" charset="0"/>
                        </a:rPr>
                        <a:t>Sander Upgrade Installation and Upgrades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251,570.67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261,755.79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6942426"/>
                  </a:ext>
                </a:extLst>
              </a:tr>
              <a:tr h="190500">
                <a:tc>
                  <a:txBody>
                    <a:bodyPr/>
                    <a:lstStyle/>
                    <a:p>
                      <a:pPr algn="l" fontAlgn="b"/>
                      <a:r>
                        <a:rPr lang="en-NZ" sz="1100" b="0" i="0" u="none" strike="noStrike" dirty="0">
                          <a:solidFill>
                            <a:srgbClr val="000000"/>
                          </a:solidFill>
                          <a:effectLst/>
                          <a:latin typeface="Calibri" panose="020F0502020204030204" pitchFamily="34" charset="0"/>
                        </a:rPr>
                        <a:t>Sander Upgrade Non Stop Feeder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117,547.78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123,535.83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27580414"/>
                  </a:ext>
                </a:extLst>
              </a:tr>
              <a:tr h="190500">
                <a:tc>
                  <a:txBody>
                    <a:bodyPr/>
                    <a:lstStyle/>
                    <a:p>
                      <a:pPr algn="l" fontAlgn="b"/>
                      <a:r>
                        <a:rPr lang="en-NZ" sz="1100" b="0" i="0" u="none" strike="noStrike" dirty="0">
                          <a:solidFill>
                            <a:srgbClr val="000000"/>
                          </a:solidFill>
                          <a:effectLst/>
                          <a:latin typeface="Calibri" panose="020F0502020204030204" pitchFamily="34" charset="0"/>
                        </a:rPr>
                        <a:t>Sander - extra parts required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24,071.50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32,219.01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8634819"/>
                  </a:ext>
                </a:extLst>
              </a:tr>
              <a:tr h="190500">
                <a:tc>
                  <a:txBody>
                    <a:bodyPr/>
                    <a:lstStyle/>
                    <a:p>
                      <a:pPr algn="r" fontAlgn="b"/>
                      <a:r>
                        <a:rPr lang="en-NZ" sz="1100" b="0" i="0" u="none" strike="noStrike" dirty="0">
                          <a:solidFill>
                            <a:srgbClr val="000000"/>
                          </a:solidFill>
                          <a:effectLst/>
                          <a:latin typeface="Calibri" panose="020F050202020403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858,387.33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1,272,422.70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0364232"/>
                  </a:ext>
                </a:extLst>
              </a:tr>
            </a:tbl>
          </a:graphicData>
        </a:graphic>
      </p:graphicFrame>
      <p:sp>
        <p:nvSpPr>
          <p:cNvPr id="21" name="Text Placeholder 1"/>
          <p:cNvSpPr txBox="1">
            <a:spLocks/>
          </p:cNvSpPr>
          <p:nvPr/>
        </p:nvSpPr>
        <p:spPr>
          <a:xfrm>
            <a:off x="202160" y="2960289"/>
            <a:ext cx="8301760" cy="2077224"/>
          </a:xfrm>
          <a:prstGeom prst="rect">
            <a:avLst/>
          </a:prstGeom>
        </p:spPr>
        <p:txBody>
          <a:bodyPr vert="horz" wrap="none" lIns="0" tIns="0" rIns="0" bIns="0" rtlCol="0" anchor="b" anchorCtr="0">
            <a:normAutofit fontScale="85000" lnSpcReduction="20000"/>
          </a:bodyPr>
          <a:lstStyle>
            <a:lvl1pPr marL="0" indent="0" algn="l" defTabSz="914400"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sz="1100" dirty="0" smtClean="0"/>
              <a:t>Installation delays incorporated with the of the safety systems.</a:t>
            </a:r>
          </a:p>
          <a:p>
            <a:pPr marL="171450" indent="-171450">
              <a:buFont typeface="Arial" panose="020B0604020202020204" pitchFamily="34" charset="0"/>
              <a:buChar char="•"/>
            </a:pPr>
            <a:r>
              <a:rPr lang="en-US" sz="1100" dirty="0" smtClean="0"/>
              <a:t>Unavailability of external contractors.</a:t>
            </a:r>
          </a:p>
          <a:p>
            <a:pPr marL="171450" indent="-171450">
              <a:buFont typeface="Arial" panose="020B0604020202020204" pitchFamily="34" charset="0"/>
              <a:buChar char="•"/>
            </a:pPr>
            <a:r>
              <a:rPr lang="en-US" sz="1100" dirty="0" smtClean="0"/>
              <a:t>Not being in a position to complete the work internally. ( Resource)</a:t>
            </a:r>
          </a:p>
          <a:p>
            <a:pPr marL="171450" indent="-171450">
              <a:buFont typeface="Arial" panose="020B0604020202020204" pitchFamily="34" charset="0"/>
              <a:buChar char="•"/>
            </a:pPr>
            <a:r>
              <a:rPr lang="en-US" sz="1100" dirty="0" smtClean="0"/>
              <a:t>Planning work for downtime events not utilisied effectively.</a:t>
            </a:r>
          </a:p>
          <a:p>
            <a:pPr marL="171450" indent="-171450">
              <a:buFont typeface="Arial" panose="020B0604020202020204" pitchFamily="34" charset="0"/>
              <a:buChar char="•"/>
            </a:pPr>
            <a:r>
              <a:rPr lang="en-US" sz="1100" dirty="0" smtClean="0"/>
              <a:t>Equipment purchased not fit for purpose. </a:t>
            </a:r>
          </a:p>
          <a:p>
            <a:pPr marL="171450" indent="-171450">
              <a:buFont typeface="Arial" panose="020B0604020202020204" pitchFamily="34" charset="0"/>
              <a:buChar char="•"/>
            </a:pPr>
            <a:r>
              <a:rPr lang="en-US" sz="1100" dirty="0" smtClean="0"/>
              <a:t>Costs to re-wire original install due to issue with the equipment bought. ( $10k)</a:t>
            </a:r>
          </a:p>
          <a:p>
            <a:pPr marL="171450" indent="-171450">
              <a:buFont typeface="Arial" panose="020B0604020202020204" pitchFamily="34" charset="0"/>
              <a:buChar char="•"/>
            </a:pPr>
            <a:r>
              <a:rPr lang="en-US" sz="1100" dirty="0" smtClean="0"/>
              <a:t>Mechanical safety handles redesigning &amp; Installing.</a:t>
            </a:r>
          </a:p>
          <a:p>
            <a:r>
              <a:rPr lang="en-US" sz="1100" dirty="0" smtClean="0"/>
              <a:t>Dust extraction not considered in the initial upgrade. On-going dust issues continue today, improvements still to be work through.</a:t>
            </a:r>
          </a:p>
          <a:p>
            <a:endParaRPr lang="en-US" sz="1100" dirty="0" smtClean="0"/>
          </a:p>
          <a:p>
            <a:r>
              <a:rPr lang="en-US" sz="1100" dirty="0"/>
              <a:t>Project was originally about reducing shifts / manning, however production increases have eroded this plan.</a:t>
            </a:r>
          </a:p>
          <a:p>
            <a:endParaRPr lang="en-US" sz="1100" dirty="0"/>
          </a:p>
          <a:p>
            <a:r>
              <a:rPr lang="en-US" sz="1100" dirty="0" smtClean="0"/>
              <a:t>There has been a decrease in Sander belt usage and gains in liner </a:t>
            </a:r>
            <a:r>
              <a:rPr lang="en-US" sz="1100" dirty="0" err="1" smtClean="0"/>
              <a:t>metres</a:t>
            </a:r>
            <a:r>
              <a:rPr lang="en-US" sz="1100" dirty="0" smtClean="0"/>
              <a:t>. Which is a cost savings which was not consider at the time of the project inception</a:t>
            </a:r>
          </a:p>
          <a:p>
            <a:r>
              <a:rPr lang="en-US" sz="1100" dirty="0" smtClean="0"/>
              <a:t>Part of this is due to the increased heads as sand off is shared over more heads. </a:t>
            </a:r>
          </a:p>
          <a:p>
            <a:endParaRPr lang="en-US" sz="1100" dirty="0" smtClean="0"/>
          </a:p>
          <a:p>
            <a:r>
              <a:rPr lang="en-US" sz="1100" dirty="0" smtClean="0"/>
              <a:t>                                                 </a:t>
            </a:r>
            <a:endParaRPr lang="en-NZ" sz="1100" dirty="0"/>
          </a:p>
        </p:txBody>
      </p:sp>
      <p:sp>
        <p:nvSpPr>
          <p:cNvPr id="22" name="Rectangle 21"/>
          <p:cNvSpPr/>
          <p:nvPr/>
        </p:nvSpPr>
        <p:spPr>
          <a:xfrm>
            <a:off x="1855123" y="2720052"/>
            <a:ext cx="2858194" cy="261610"/>
          </a:xfrm>
          <a:prstGeom prst="rect">
            <a:avLst/>
          </a:prstGeom>
        </p:spPr>
        <p:txBody>
          <a:bodyPr wrap="square">
            <a:spAutoFit/>
          </a:bodyPr>
          <a:lstStyle/>
          <a:p>
            <a:r>
              <a:rPr lang="en-NZ" sz="1100" dirty="0"/>
              <a:t>Sander Upgrade – Safety Installation</a:t>
            </a:r>
          </a:p>
        </p:txBody>
      </p:sp>
      <p:sp>
        <p:nvSpPr>
          <p:cNvPr id="23" name="Rectangle 22"/>
          <p:cNvSpPr/>
          <p:nvPr/>
        </p:nvSpPr>
        <p:spPr>
          <a:xfrm>
            <a:off x="4611309" y="2698708"/>
            <a:ext cx="832279" cy="261610"/>
          </a:xfrm>
          <a:prstGeom prst="rect">
            <a:avLst/>
          </a:prstGeom>
        </p:spPr>
        <p:txBody>
          <a:bodyPr wrap="none">
            <a:spAutoFit/>
          </a:bodyPr>
          <a:lstStyle/>
          <a:p>
            <a:r>
              <a:rPr lang="en-NZ" sz="1100" dirty="0"/>
              <a:t>154,501.72</a:t>
            </a:r>
          </a:p>
        </p:txBody>
      </p:sp>
      <p:sp>
        <p:nvSpPr>
          <p:cNvPr id="24" name="Rectangle 23"/>
          <p:cNvSpPr/>
          <p:nvPr/>
        </p:nvSpPr>
        <p:spPr>
          <a:xfrm>
            <a:off x="5442444" y="2677335"/>
            <a:ext cx="832279" cy="261610"/>
          </a:xfrm>
          <a:prstGeom prst="rect">
            <a:avLst/>
          </a:prstGeom>
        </p:spPr>
        <p:txBody>
          <a:bodyPr wrap="none">
            <a:spAutoFit/>
          </a:bodyPr>
          <a:lstStyle/>
          <a:p>
            <a:r>
              <a:rPr lang="en-NZ" sz="1100" dirty="0" smtClean="0"/>
              <a:t>165,073.95</a:t>
            </a:r>
            <a:endParaRPr lang="en-NZ" sz="1100" dirty="0"/>
          </a:p>
        </p:txBody>
      </p:sp>
      <p:graphicFrame>
        <p:nvGraphicFramePr>
          <p:cNvPr id="26" name="Object 25"/>
          <p:cNvGraphicFramePr>
            <a:graphicFrameLocks noChangeAspect="1"/>
          </p:cNvGraphicFramePr>
          <p:nvPr>
            <p:extLst/>
          </p:nvPr>
        </p:nvGraphicFramePr>
        <p:xfrm>
          <a:off x="259796" y="5146533"/>
          <a:ext cx="6096000" cy="1009650"/>
        </p:xfrm>
        <a:graphic>
          <a:graphicData uri="http://schemas.openxmlformats.org/presentationml/2006/ole">
            <mc:AlternateContent xmlns:mc="http://schemas.openxmlformats.org/markup-compatibility/2006">
              <mc:Choice xmlns:v="urn:schemas-microsoft-com:vml" Requires="v">
                <p:oleObj spid="_x0000_s1037" name="Worksheet" r:id="rId3" imgW="9258255" imgH="1533698" progId="Excel.Sheet.12">
                  <p:embed/>
                </p:oleObj>
              </mc:Choice>
              <mc:Fallback>
                <p:oleObj name="Worksheet" r:id="rId3" imgW="9258255" imgH="1533698" progId="Excel.Sheet.12">
                  <p:embed/>
                  <p:pic>
                    <p:nvPicPr>
                      <p:cNvPr id="26" name="Object 25"/>
                      <p:cNvPicPr/>
                      <p:nvPr/>
                    </p:nvPicPr>
                    <p:blipFill>
                      <a:blip r:embed="rId4"/>
                      <a:stretch>
                        <a:fillRect/>
                      </a:stretch>
                    </p:blipFill>
                    <p:spPr>
                      <a:xfrm>
                        <a:off x="259796" y="5146533"/>
                        <a:ext cx="6096000" cy="1009650"/>
                      </a:xfrm>
                      <a:prstGeom prst="rect">
                        <a:avLst/>
                      </a:prstGeom>
                    </p:spPr>
                  </p:pic>
                </p:oleObj>
              </mc:Fallback>
            </mc:AlternateContent>
          </a:graphicData>
        </a:graphic>
      </p:graphicFrame>
    </p:spTree>
    <p:extLst>
      <p:ext uri="{BB962C8B-B14F-4D97-AF65-F5344CB8AC3E}">
        <p14:creationId xmlns:p14="http://schemas.microsoft.com/office/powerpoint/2010/main" val="439990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smtClean="0"/>
              <a:t>HR Department – Nicky Cooper</a:t>
            </a:r>
            <a:endParaRPr lang="en-NZ" altLang="ja-JP" dirty="0"/>
          </a:p>
        </p:txBody>
      </p:sp>
      <p:sp>
        <p:nvSpPr>
          <p:cNvPr id="6" name="TextBox 5"/>
          <p:cNvSpPr txBox="1"/>
          <p:nvPr/>
        </p:nvSpPr>
        <p:spPr>
          <a:xfrm>
            <a:off x="7277411" y="195231"/>
            <a:ext cx="1584176" cy="215444"/>
          </a:xfrm>
          <a:prstGeom prst="rect">
            <a:avLst/>
          </a:prstGeom>
          <a:noFill/>
        </p:spPr>
        <p:txBody>
          <a:bodyPr wrap="square" rtlCol="0">
            <a:spAutoFit/>
          </a:bodyPr>
          <a:lstStyle/>
          <a:p>
            <a:pPr algn="r"/>
            <a:r>
              <a:rPr lang="en-US" altLang="ko-KR" sz="800" spc="-30" dirty="0" smtClean="0">
                <a:solidFill>
                  <a:schemeClr val="tx1">
                    <a:lumMod val="95000"/>
                    <a:lumOff val="5000"/>
                  </a:schemeClr>
                </a:solidFill>
                <a:latin typeface="나눔고딕" pitchFamily="50" charset="-127"/>
                <a:ea typeface="나눔고딕" pitchFamily="50" charset="-127"/>
              </a:rPr>
              <a:t>29 / 32</a:t>
            </a:r>
            <a:endParaRPr lang="en-US" altLang="ko-KR" sz="800" spc="-30" dirty="0">
              <a:solidFill>
                <a:schemeClr val="tx1">
                  <a:lumMod val="95000"/>
                  <a:lumOff val="5000"/>
                </a:schemeClr>
              </a:solidFill>
              <a:latin typeface="나눔고딕" pitchFamily="50" charset="-127"/>
              <a:ea typeface="나눔고딕" pitchFamily="50" charset="-127"/>
            </a:endParaRPr>
          </a:p>
        </p:txBody>
      </p:sp>
      <p:sp>
        <p:nvSpPr>
          <p:cNvPr id="24" name="내용 개체 틀 2"/>
          <p:cNvSpPr txBox="1">
            <a:spLocks/>
          </p:cNvSpPr>
          <p:nvPr/>
        </p:nvSpPr>
        <p:spPr>
          <a:xfrm>
            <a:off x="259796" y="903140"/>
            <a:ext cx="8466954" cy="864441"/>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NZ" altLang="ko-KR" sz="1600" b="1" dirty="0" smtClean="0">
                <a:solidFill>
                  <a:srgbClr val="3D3C3E"/>
                </a:solidFill>
                <a:ea typeface="나눔고딕" pitchFamily="50" charset="-127"/>
              </a:rPr>
              <a:t>General Statistics</a:t>
            </a:r>
            <a:endParaRPr lang="en-NZ" altLang="ko-KR" sz="1600" b="1" dirty="0">
              <a:solidFill>
                <a:srgbClr val="3D3C3E"/>
              </a:solidFill>
              <a:ea typeface="나눔고딕" pitchFamily="50" charset="-127"/>
            </a:endParaRPr>
          </a:p>
        </p:txBody>
      </p:sp>
      <p:graphicFrame>
        <p:nvGraphicFramePr>
          <p:cNvPr id="9" name="Table 8"/>
          <p:cNvGraphicFramePr>
            <a:graphicFrameLocks noGrp="1"/>
          </p:cNvGraphicFramePr>
          <p:nvPr>
            <p:extLst>
              <p:ext uri="{D42A27DB-BD31-4B8C-83A1-F6EECF244321}">
                <p14:modId xmlns:p14="http://schemas.microsoft.com/office/powerpoint/2010/main" val="200015758"/>
              </p:ext>
            </p:extLst>
          </p:nvPr>
        </p:nvGraphicFramePr>
        <p:xfrm>
          <a:off x="385175" y="1302369"/>
          <a:ext cx="7015674" cy="4350260"/>
        </p:xfrm>
        <a:graphic>
          <a:graphicData uri="http://schemas.openxmlformats.org/drawingml/2006/table">
            <a:tbl>
              <a:tblPr firstRow="1" firstCol="1" bandRow="1">
                <a:tableStyleId>{5C22544A-7EE6-4342-B048-85BDC9FD1C3A}</a:tableStyleId>
              </a:tblPr>
              <a:tblGrid>
                <a:gridCol w="1168694">
                  <a:extLst>
                    <a:ext uri="{9D8B030D-6E8A-4147-A177-3AD203B41FA5}">
                      <a16:colId xmlns:a16="http://schemas.microsoft.com/office/drawing/2014/main" xmlns="" val="3643649141"/>
                    </a:ext>
                  </a:extLst>
                </a:gridCol>
                <a:gridCol w="3507836">
                  <a:extLst>
                    <a:ext uri="{9D8B030D-6E8A-4147-A177-3AD203B41FA5}">
                      <a16:colId xmlns:a16="http://schemas.microsoft.com/office/drawing/2014/main" xmlns="" val="98391015"/>
                    </a:ext>
                  </a:extLst>
                </a:gridCol>
                <a:gridCol w="1169572">
                  <a:extLst>
                    <a:ext uri="{9D8B030D-6E8A-4147-A177-3AD203B41FA5}">
                      <a16:colId xmlns:a16="http://schemas.microsoft.com/office/drawing/2014/main" xmlns="" val="1754230976"/>
                    </a:ext>
                  </a:extLst>
                </a:gridCol>
                <a:gridCol w="1169572">
                  <a:extLst>
                    <a:ext uri="{9D8B030D-6E8A-4147-A177-3AD203B41FA5}">
                      <a16:colId xmlns:a16="http://schemas.microsoft.com/office/drawing/2014/main" xmlns="" val="1061927220"/>
                    </a:ext>
                  </a:extLst>
                </a:gridCol>
              </a:tblGrid>
              <a:tr h="217852">
                <a:tc>
                  <a:txBody>
                    <a:bodyPr/>
                    <a:lstStyle/>
                    <a:p>
                      <a:pPr algn="ctr">
                        <a:lnSpc>
                          <a:spcPct val="107000"/>
                        </a:lnSpc>
                        <a:spcAft>
                          <a:spcPts val="0"/>
                        </a:spcAft>
                      </a:pPr>
                      <a:r>
                        <a:rPr lang="en-US" sz="1600" dirty="0">
                          <a:effectLst/>
                        </a:rPr>
                        <a:t>People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 </a:t>
                      </a:r>
                      <a:r>
                        <a:rPr lang="en-US" sz="1600" dirty="0" smtClean="0">
                          <a:effectLst/>
                        </a:rPr>
                        <a:t>Commentary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US" sz="1600">
                          <a:effectLst/>
                        </a:rPr>
                        <a:t>Actual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2412766257"/>
                  </a:ext>
                </a:extLst>
              </a:tr>
              <a:tr h="217852">
                <a:tc>
                  <a:txBody>
                    <a:bodyPr/>
                    <a:lstStyle/>
                    <a:p>
                      <a:pPr algn="ct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February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Jan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Feb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86278235"/>
                  </a:ext>
                </a:extLst>
              </a:tr>
              <a:tr h="1426063">
                <a:tc>
                  <a:txBody>
                    <a:bodyPr/>
                    <a:lstStyle/>
                    <a:p>
                      <a:pPr algn="ctr">
                        <a:lnSpc>
                          <a:spcPct val="107000"/>
                        </a:lnSpc>
                        <a:spcAft>
                          <a:spcPts val="0"/>
                        </a:spcAft>
                      </a:pPr>
                      <a:r>
                        <a:rPr lang="en-US" sz="1600" dirty="0">
                          <a:effectLst/>
                        </a:rPr>
                        <a:t>Staff Numbers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600" dirty="0" smtClean="0">
                        <a:effectLst/>
                      </a:endParaRPr>
                    </a:p>
                    <a:p>
                      <a:pPr algn="ctr">
                        <a:lnSpc>
                          <a:spcPct val="107000"/>
                        </a:lnSpc>
                        <a:spcAft>
                          <a:spcPts val="0"/>
                        </a:spcAft>
                      </a:pPr>
                      <a:r>
                        <a:rPr lang="en-US" sz="1600" dirty="0" smtClean="0">
                          <a:effectLst/>
                        </a:rPr>
                        <a:t>Average </a:t>
                      </a:r>
                      <a:r>
                        <a:rPr lang="en-US" sz="1600" dirty="0">
                          <a:effectLst/>
                        </a:rPr>
                        <a:t>Age </a:t>
                      </a:r>
                    </a:p>
                    <a:p>
                      <a:pPr algn="ctr">
                        <a:lnSpc>
                          <a:spcPct val="107000"/>
                        </a:lnSpc>
                        <a:spcAft>
                          <a:spcPts val="0"/>
                        </a:spcAft>
                      </a:pPr>
                      <a:r>
                        <a:rPr lang="en-US" sz="1600" dirty="0">
                          <a:effectLst/>
                        </a:rPr>
                        <a:t>44.79</a:t>
                      </a:r>
                    </a:p>
                    <a:p>
                      <a:pPr algn="ctr">
                        <a:lnSpc>
                          <a:spcPct val="107000"/>
                        </a:lnSpc>
                        <a:spcAft>
                          <a:spcPts val="0"/>
                        </a:spcAft>
                      </a:pPr>
                      <a:r>
                        <a:rPr lang="en-US" sz="1600" dirty="0">
                          <a:effectLst/>
                        </a:rPr>
                        <a:t>Average YOS </a:t>
                      </a:r>
                    </a:p>
                    <a:p>
                      <a:pPr algn="ctr">
                        <a:lnSpc>
                          <a:spcPct val="107000"/>
                        </a:lnSpc>
                        <a:spcAft>
                          <a:spcPts val="0"/>
                        </a:spcAft>
                      </a:pPr>
                      <a:r>
                        <a:rPr lang="en-US" sz="1600" dirty="0">
                          <a:effectLst/>
                        </a:rPr>
                        <a:t>8.87</a:t>
                      </a:r>
                    </a:p>
                    <a:p>
                      <a:pPr algn="ct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 </a:t>
                      </a:r>
                    </a:p>
                    <a:p>
                      <a:pPr algn="ctr">
                        <a:lnSpc>
                          <a:spcPct val="107000"/>
                        </a:lnSpc>
                        <a:spcAft>
                          <a:spcPts val="0"/>
                        </a:spcAft>
                      </a:pPr>
                      <a:r>
                        <a:rPr lang="en-US" sz="1600">
                          <a:effectLst/>
                        </a:rPr>
                        <a:t>117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 </a:t>
                      </a:r>
                    </a:p>
                    <a:p>
                      <a:pPr algn="ctr">
                        <a:lnSpc>
                          <a:spcPct val="107000"/>
                        </a:lnSpc>
                        <a:spcAft>
                          <a:spcPts val="0"/>
                        </a:spcAft>
                      </a:pPr>
                      <a:r>
                        <a:rPr lang="en-US" sz="1600">
                          <a:effectLst/>
                        </a:rPr>
                        <a:t>120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98146581"/>
                  </a:ext>
                </a:extLst>
              </a:tr>
              <a:tr h="61947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rPr>
                        <a:t>Staff Turn Over</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smtClean="0">
                          <a:effectLst/>
                        </a:rPr>
                        <a:t>Export Documentation Administrator</a:t>
                      </a:r>
                    </a:p>
                    <a:p>
                      <a:pPr algn="ctr">
                        <a:lnSpc>
                          <a:spcPct val="107000"/>
                        </a:lnSpc>
                        <a:spcAft>
                          <a:spcPts val="0"/>
                        </a:spcAft>
                      </a:pPr>
                      <a:r>
                        <a:rPr lang="en-US" sz="1600" dirty="0" smtClean="0">
                          <a:effectLst/>
                        </a:rPr>
                        <a:t>Accounting/IT Support</a:t>
                      </a:r>
                    </a:p>
                    <a:p>
                      <a:pPr algn="ctr">
                        <a:lnSpc>
                          <a:spcPct val="107000"/>
                        </a:lnSpc>
                        <a:spcAft>
                          <a:spcPts val="0"/>
                        </a:spcAft>
                      </a:pPr>
                      <a:r>
                        <a:rPr lang="en-US" sz="1600" dirty="0" smtClean="0">
                          <a:effectLst/>
                        </a:rPr>
                        <a:t>MDF Technician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smtClean="0">
                          <a:effectLst/>
                        </a:rPr>
                        <a:t>1</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smtClean="0">
                          <a:effectLst/>
                        </a:rPr>
                        <a:t>3</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81740050"/>
                  </a:ext>
                </a:extLst>
              </a:tr>
              <a:tr h="82908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latin typeface="+mn-lt"/>
                          <a:ea typeface="+mn-ea"/>
                          <a:cs typeface="+mn-cs"/>
                        </a:rPr>
                        <a:t>Currently</a:t>
                      </a:r>
                      <a:r>
                        <a:rPr lang="en-US" sz="1600" baseline="0" dirty="0" smtClean="0">
                          <a:effectLst/>
                          <a:latin typeface="+mn-lt"/>
                          <a:ea typeface="+mn-ea"/>
                          <a:cs typeface="+mn-cs"/>
                        </a:rPr>
                        <a:t> Recruiting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smtClean="0"/>
                        <a:t>Logistics &amp; Export Docs</a:t>
                      </a:r>
                    </a:p>
                    <a:p>
                      <a:pPr algn="ctr"/>
                      <a:r>
                        <a:rPr lang="en-US" sz="1600" dirty="0" smtClean="0"/>
                        <a:t>Production</a:t>
                      </a:r>
                      <a:r>
                        <a:rPr lang="en-US" sz="1600" baseline="0" dirty="0" smtClean="0"/>
                        <a:t> </a:t>
                      </a:r>
                      <a:r>
                        <a:rPr lang="en-US" sz="1600" dirty="0" smtClean="0"/>
                        <a:t>Admin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MFB/MDF Techs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Assistant Accountant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Resource Operator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Production Training Coordinator</a:t>
                      </a:r>
                    </a:p>
                  </a:txBody>
                  <a:tcPr marL="68580" marR="68580" marT="0" marB="0"/>
                </a:tc>
                <a:tc>
                  <a:txBody>
                    <a:bodyPr/>
                    <a:lstStyle/>
                    <a:p>
                      <a:pPr algn="ctr">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8988536"/>
                  </a:ext>
                </a:extLst>
              </a:tr>
            </a:tbl>
          </a:graphicData>
        </a:graphic>
      </p:graphicFrame>
      <p:pic>
        <p:nvPicPr>
          <p:cNvPr id="2" name="Picture 1" descr="GCSE Geography - THE GEOGRAPHER ON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685" y="1979875"/>
            <a:ext cx="1908230" cy="1908230"/>
          </a:xfrm>
          <a:prstGeom prst="rect">
            <a:avLst/>
          </a:prstGeom>
        </p:spPr>
      </p:pic>
    </p:spTree>
    <p:extLst>
      <p:ext uri="{BB962C8B-B14F-4D97-AF65-F5344CB8AC3E}">
        <p14:creationId xmlns:p14="http://schemas.microsoft.com/office/powerpoint/2010/main" val="2520068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내용 개체 틀 2"/>
          <p:cNvSpPr txBox="1">
            <a:spLocks/>
          </p:cNvSpPr>
          <p:nvPr/>
        </p:nvSpPr>
        <p:spPr>
          <a:xfrm>
            <a:off x="461318" y="903140"/>
            <a:ext cx="8361406" cy="5497660"/>
          </a:xfrm>
          <a:prstGeom prst="rect">
            <a:avLst/>
          </a:prstGeom>
        </p:spPr>
        <p:txBody>
          <a:bodyPr vert="horz" lIns="91440" tIns="45720" rIns="91440" bIns="45720" rtlCol="0">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NZ" altLang="ko-KR" sz="1400" b="1" dirty="0" smtClean="0">
                <a:solidFill>
                  <a:srgbClr val="3D3C3E"/>
                </a:solidFill>
                <a:ea typeface="나눔고딕" pitchFamily="50" charset="-127"/>
              </a:rPr>
              <a:t> </a:t>
            </a:r>
            <a:r>
              <a:rPr lang="en-NZ" altLang="ko-KR" sz="1400" b="1" dirty="0" err="1" smtClean="0">
                <a:solidFill>
                  <a:srgbClr val="3D3C3E"/>
                </a:solidFill>
                <a:ea typeface="나눔고딕" pitchFamily="50" charset="-127"/>
              </a:rPr>
              <a:t>Yr</a:t>
            </a:r>
            <a:r>
              <a:rPr lang="en-NZ" altLang="ko-KR" sz="1400" b="1" dirty="0" smtClean="0">
                <a:solidFill>
                  <a:srgbClr val="3D3C3E"/>
                </a:solidFill>
                <a:ea typeface="나눔고딕" pitchFamily="50" charset="-127"/>
              </a:rPr>
              <a:t> 13</a:t>
            </a:r>
          </a:p>
          <a:p>
            <a:pPr>
              <a:buNone/>
            </a:pPr>
            <a:r>
              <a:rPr lang="en-AU" sz="1200" dirty="0" smtClean="0"/>
              <a:t>Q. Health </a:t>
            </a:r>
            <a:r>
              <a:rPr lang="en-AU" sz="1200" dirty="0"/>
              <a:t>and safety </a:t>
            </a:r>
            <a:r>
              <a:rPr lang="en-AU" sz="1200" dirty="0" smtClean="0"/>
              <a:t>related training </a:t>
            </a:r>
          </a:p>
          <a:p>
            <a:pPr>
              <a:buNone/>
            </a:pPr>
            <a:endParaRPr lang="en-AU" sz="1200" dirty="0" smtClean="0"/>
          </a:p>
          <a:p>
            <a:pPr>
              <a:buNone/>
            </a:pPr>
            <a:r>
              <a:rPr lang="en-AU" sz="1200" dirty="0" smtClean="0"/>
              <a:t>By the numbers 2018/2019:</a:t>
            </a:r>
          </a:p>
          <a:p>
            <a:r>
              <a:rPr lang="en-AU" sz="1200" dirty="0" smtClean="0"/>
              <a:t>DSL employees 124 full time staff </a:t>
            </a:r>
          </a:p>
          <a:p>
            <a:r>
              <a:rPr lang="en-AU" sz="1200" dirty="0" smtClean="0"/>
              <a:t>248 staff, 33 different / individual courses, delivered internally and  externally</a:t>
            </a:r>
          </a:p>
          <a:p>
            <a:r>
              <a:rPr lang="en-AU" sz="1200" dirty="0" smtClean="0"/>
              <a:t>Training Budget: $76,604 </a:t>
            </a:r>
          </a:p>
          <a:p>
            <a:r>
              <a:rPr lang="en-AU" sz="1200" dirty="0" smtClean="0"/>
              <a:t>Average cost $308 per person</a:t>
            </a:r>
          </a:p>
          <a:p>
            <a:r>
              <a:rPr lang="en-AU" sz="1200" dirty="0" smtClean="0"/>
              <a:t>Everything from Biosecurity</a:t>
            </a:r>
            <a:r>
              <a:rPr lang="en-AU" sz="1200" dirty="0"/>
              <a:t> to </a:t>
            </a:r>
            <a:r>
              <a:rPr lang="en-NZ" sz="1200" dirty="0"/>
              <a:t>Programming Logix5000 Motion Applications </a:t>
            </a:r>
            <a:r>
              <a:rPr lang="en-AU" sz="1200" dirty="0" smtClean="0"/>
              <a:t>to How </a:t>
            </a:r>
            <a:r>
              <a:rPr lang="en-AU" sz="1200" dirty="0"/>
              <a:t>to operate a chain saw. </a:t>
            </a:r>
            <a:endParaRPr lang="en-AU" sz="1200" dirty="0" smtClean="0"/>
          </a:p>
          <a:p>
            <a:pPr>
              <a:buNone/>
            </a:pPr>
            <a:endParaRPr lang="en-AU" sz="1200" dirty="0"/>
          </a:p>
          <a:p>
            <a:pPr>
              <a:buNone/>
            </a:pPr>
            <a:r>
              <a:rPr lang="en-AU" sz="1200" dirty="0" smtClean="0"/>
              <a:t>Challenges </a:t>
            </a:r>
          </a:p>
          <a:p>
            <a:pPr>
              <a:buNone/>
            </a:pPr>
            <a:r>
              <a:rPr lang="en-AU" sz="1200" dirty="0" smtClean="0"/>
              <a:t>Bums on seats, multiple shifts, annual leave, sick leave, shift cover ETC, ETC.</a:t>
            </a:r>
          </a:p>
          <a:p>
            <a:pPr>
              <a:buNone/>
            </a:pPr>
            <a:r>
              <a:rPr lang="en-AU" sz="1200" dirty="0" smtClean="0"/>
              <a:t>Tracking, who has done what? </a:t>
            </a:r>
          </a:p>
          <a:p>
            <a:pPr lvl="1"/>
            <a:r>
              <a:rPr lang="en-AU" sz="800" dirty="0" smtClean="0"/>
              <a:t>Managed through VAULT health and safety application</a:t>
            </a:r>
          </a:p>
          <a:p>
            <a:pPr lvl="1"/>
            <a:r>
              <a:rPr lang="en-AU" sz="800" dirty="0" smtClean="0"/>
              <a:t>Individual training records </a:t>
            </a:r>
            <a:endParaRPr lang="en-AU" sz="1200" dirty="0" smtClean="0"/>
          </a:p>
          <a:p>
            <a:pPr>
              <a:buNone/>
            </a:pPr>
            <a:r>
              <a:rPr lang="en-AU" sz="1200" dirty="0" smtClean="0"/>
              <a:t>  </a:t>
            </a:r>
            <a:endParaRPr lang="en-AU" sz="1200" dirty="0"/>
          </a:p>
          <a:p>
            <a:pPr>
              <a:buNone/>
            </a:pPr>
            <a:r>
              <a:rPr lang="en-AU" sz="1200" dirty="0" smtClean="0"/>
              <a:t>How </a:t>
            </a:r>
            <a:r>
              <a:rPr lang="en-AU" sz="1200" dirty="0"/>
              <a:t>do these regulate your business</a:t>
            </a:r>
            <a:r>
              <a:rPr lang="en-AU" sz="1200" dirty="0" smtClean="0"/>
              <a:t>?</a:t>
            </a:r>
          </a:p>
          <a:p>
            <a:pPr>
              <a:buNone/>
            </a:pPr>
            <a:r>
              <a:rPr lang="en-AU" sz="1200" b="1" dirty="0" smtClean="0"/>
              <a:t>Compliance or regulatory based training  </a:t>
            </a:r>
          </a:p>
          <a:p>
            <a:pPr>
              <a:buNone/>
            </a:pPr>
            <a:r>
              <a:rPr lang="en-AU" sz="1200" b="1" dirty="0"/>
              <a:t>	</a:t>
            </a:r>
            <a:r>
              <a:rPr lang="en-AU" sz="1200" dirty="0" smtClean="0"/>
              <a:t>Delivered by external resources E.G ST Johns or Employers manufactures association (EMA) </a:t>
            </a:r>
          </a:p>
          <a:p>
            <a:pPr>
              <a:buNone/>
            </a:pPr>
            <a:r>
              <a:rPr lang="en-AU" sz="1200" dirty="0"/>
              <a:t>	</a:t>
            </a:r>
            <a:r>
              <a:rPr lang="en-AU" sz="1200" dirty="0" smtClean="0"/>
              <a:t>Working </a:t>
            </a:r>
            <a:r>
              <a:rPr lang="en-AU" sz="1200" dirty="0"/>
              <a:t>at height, first aid, HSNO certified handlers</a:t>
            </a:r>
          </a:p>
          <a:p>
            <a:pPr>
              <a:buNone/>
            </a:pPr>
            <a:endParaRPr lang="en-AU" sz="1200" dirty="0" smtClean="0"/>
          </a:p>
          <a:p>
            <a:pPr>
              <a:buNone/>
            </a:pPr>
            <a:r>
              <a:rPr lang="en-AU" sz="1200" b="1" dirty="0" smtClean="0"/>
              <a:t>Internally based training </a:t>
            </a:r>
          </a:p>
          <a:p>
            <a:pPr>
              <a:buNone/>
            </a:pPr>
            <a:r>
              <a:rPr lang="en-AU" sz="1200" dirty="0" smtClean="0"/>
              <a:t>	Job specific training </a:t>
            </a:r>
          </a:p>
          <a:p>
            <a:pPr>
              <a:buNone/>
            </a:pPr>
            <a:r>
              <a:rPr lang="en-AU" sz="1200" dirty="0"/>
              <a:t>	</a:t>
            </a:r>
            <a:r>
              <a:rPr lang="en-AU" sz="1200" dirty="0" smtClean="0"/>
              <a:t>Employee competence </a:t>
            </a:r>
          </a:p>
          <a:p>
            <a:pPr>
              <a:buNone/>
            </a:pPr>
            <a:r>
              <a:rPr lang="en-AU" sz="1200" dirty="0"/>
              <a:t>	</a:t>
            </a:r>
            <a:endParaRPr lang="en-AU" sz="1200" dirty="0" smtClean="0"/>
          </a:p>
          <a:p>
            <a:pPr>
              <a:buNone/>
            </a:pPr>
            <a:r>
              <a:rPr lang="en-AU" sz="1200" dirty="0"/>
              <a:t>	</a:t>
            </a:r>
            <a:endParaRPr lang="en-AU" sz="1200" dirty="0" smtClean="0"/>
          </a:p>
          <a:p>
            <a:pPr>
              <a:buNone/>
            </a:pPr>
            <a:r>
              <a:rPr lang="en-AU" sz="1200" dirty="0"/>
              <a:t>	</a:t>
            </a:r>
            <a:endParaRPr lang="en-AU" sz="1200" dirty="0" smtClean="0"/>
          </a:p>
          <a:p>
            <a:pPr>
              <a:buNone/>
            </a:pPr>
            <a:endParaRPr lang="en-AU" sz="1200" dirty="0"/>
          </a:p>
          <a:p>
            <a:pPr>
              <a:buNone/>
            </a:pPr>
            <a:endParaRPr lang="en-AU" sz="1200" dirty="0" smtClean="0"/>
          </a:p>
          <a:p>
            <a:pPr>
              <a:buNone/>
            </a:pPr>
            <a:endParaRPr lang="en-AU" sz="1800" dirty="0" smtClean="0"/>
          </a:p>
          <a:p>
            <a:pPr>
              <a:buNone/>
            </a:pPr>
            <a:endParaRPr lang="en-AU" sz="2000" dirty="0" smtClean="0"/>
          </a:p>
          <a:p>
            <a:pPr>
              <a:buNone/>
            </a:pPr>
            <a:endParaRPr lang="en-AU" sz="2000" dirty="0" smtClean="0"/>
          </a:p>
          <a:p>
            <a:pPr>
              <a:buNone/>
            </a:pPr>
            <a:endParaRPr lang="en-NZ" sz="2000" dirty="0"/>
          </a:p>
          <a:p>
            <a:pPr>
              <a:buNone/>
            </a:pPr>
            <a:endParaRPr lang="en-NZ" altLang="ko-KR" sz="1600" b="1" dirty="0">
              <a:solidFill>
                <a:srgbClr val="3D3C3E"/>
              </a:solidFill>
              <a:ea typeface="나눔고딕" pitchFamily="50" charset="-127"/>
            </a:endParaRPr>
          </a:p>
        </p:txBody>
      </p:sp>
      <p:pic>
        <p:nvPicPr>
          <p:cNvPr id="2" name="Picture 1"/>
          <p:cNvPicPr>
            <a:picLocks noChangeAspect="1"/>
          </p:cNvPicPr>
          <p:nvPr/>
        </p:nvPicPr>
        <p:blipFill>
          <a:blip r:embed="rId3"/>
          <a:stretch>
            <a:fillRect/>
          </a:stretch>
        </p:blipFill>
        <p:spPr>
          <a:xfrm>
            <a:off x="6033542" y="776377"/>
            <a:ext cx="2461377" cy="1531906"/>
          </a:xfrm>
          <a:prstGeom prst="rect">
            <a:avLst/>
          </a:prstGeom>
        </p:spPr>
      </p:pic>
      <p:sp>
        <p:nvSpPr>
          <p:cNvPr id="3" name="TextBox 2"/>
          <p:cNvSpPr txBox="1"/>
          <p:nvPr/>
        </p:nvSpPr>
        <p:spPr>
          <a:xfrm>
            <a:off x="461318" y="127221"/>
            <a:ext cx="4762689" cy="369332"/>
          </a:xfrm>
          <a:prstGeom prst="rect">
            <a:avLst/>
          </a:prstGeom>
          <a:noFill/>
        </p:spPr>
        <p:txBody>
          <a:bodyPr wrap="square" rtlCol="0">
            <a:spAutoFit/>
          </a:bodyPr>
          <a:lstStyle/>
          <a:p>
            <a:r>
              <a:rPr lang="en-US" dirty="0" smtClean="0"/>
              <a:t>Environmental Health and Safety – Robin Wilks</a:t>
            </a:r>
            <a:endParaRPr lang="en-US" dirty="0"/>
          </a:p>
        </p:txBody>
      </p:sp>
    </p:spTree>
    <p:extLst>
      <p:ext uri="{BB962C8B-B14F-4D97-AF65-F5344CB8AC3E}">
        <p14:creationId xmlns:p14="http://schemas.microsoft.com/office/powerpoint/2010/main" val="3674528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smtClean="0"/>
              <a:t>Purchasing Department – Dean Cochrane</a:t>
            </a:r>
            <a:endParaRPr lang="en-NZ" altLang="ja-JP" dirty="0"/>
          </a:p>
        </p:txBody>
      </p:sp>
      <p:sp>
        <p:nvSpPr>
          <p:cNvPr id="24" name="내용 개체 틀 2"/>
          <p:cNvSpPr txBox="1">
            <a:spLocks/>
          </p:cNvSpPr>
          <p:nvPr/>
        </p:nvSpPr>
        <p:spPr>
          <a:xfrm>
            <a:off x="259796" y="903140"/>
            <a:ext cx="8466954" cy="864441"/>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NZ" altLang="ko-KR" sz="1600" b="1" dirty="0">
              <a:solidFill>
                <a:srgbClr val="3D3C3E"/>
              </a:solidFill>
              <a:ea typeface="나눔고딕" pitchFamily="50" charset="-127"/>
            </a:endParaRPr>
          </a:p>
        </p:txBody>
      </p:sp>
      <p:sp>
        <p:nvSpPr>
          <p:cNvPr id="2" name="Rectangle 1"/>
          <p:cNvSpPr/>
          <p:nvPr/>
        </p:nvSpPr>
        <p:spPr>
          <a:xfrm>
            <a:off x="455449" y="756288"/>
            <a:ext cx="4572000" cy="1754326"/>
          </a:xfrm>
          <a:prstGeom prst="rect">
            <a:avLst/>
          </a:prstGeom>
          <a:solidFill>
            <a:schemeClr val="accent5">
              <a:lumMod val="20000"/>
              <a:lumOff val="80000"/>
            </a:schemeClr>
          </a:solidFill>
          <a:ln w="19050">
            <a:solidFill>
              <a:schemeClr val="tx1"/>
            </a:solidFill>
          </a:ln>
        </p:spPr>
        <p:txBody>
          <a:bodyPr>
            <a:spAutoFit/>
          </a:bodyPr>
          <a:lstStyle/>
          <a:p>
            <a:pPr marL="342900" lvl="0" indent="-342900">
              <a:spcAft>
                <a:spcPts val="0"/>
              </a:spcAft>
              <a:buFont typeface="+mj-lt"/>
              <a:buAutoNum type="arabicPeriod"/>
            </a:pPr>
            <a:r>
              <a:rPr lang="en-AU" dirty="0">
                <a:latin typeface="Calibri" panose="020F0502020204030204" pitchFamily="34" charset="0"/>
                <a:ea typeface="Calibri" panose="020F0502020204030204" pitchFamily="34" charset="0"/>
                <a:cs typeface="Times New Roman" panose="02020603050405020304" pitchFamily="18" charset="0"/>
              </a:rPr>
              <a:t>Where do you source all your logs? Do you need resource consent to do so</a:t>
            </a:r>
            <a:r>
              <a:rPr lang="en-AU"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n-AU" dirty="0">
                <a:latin typeface="Calibri" panose="020F0502020204030204" pitchFamily="34" charset="0"/>
                <a:ea typeface="Calibri" panose="020F0502020204030204" pitchFamily="34" charset="0"/>
                <a:cs typeface="Times New Roman" panose="02020603050405020304" pitchFamily="18" charset="0"/>
              </a:rPr>
              <a:t>Do you use all of the logs to make MDF, if not what happens to the waste.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n-AU" dirty="0">
                <a:latin typeface="Calibri" panose="020F0502020204030204" pitchFamily="34" charset="0"/>
                <a:ea typeface="Calibri" panose="020F0502020204030204" pitchFamily="34" charset="0"/>
                <a:cs typeface="Times New Roman" panose="02020603050405020304" pitchFamily="18" charset="0"/>
              </a:rPr>
              <a:t>What are the main costs for making your products?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446415" y="3158837"/>
            <a:ext cx="6866312" cy="2308324"/>
          </a:xfrm>
          <a:prstGeom prst="rect">
            <a:avLst/>
          </a:prstGeom>
          <a:noFill/>
        </p:spPr>
        <p:txBody>
          <a:bodyPr wrap="square" rtlCol="0">
            <a:spAutoFit/>
          </a:bodyPr>
          <a:lstStyle/>
          <a:p>
            <a:r>
              <a:rPr lang="en-NZ" dirty="0"/>
              <a:t>1: Our logs are sourced from Southland and Otago, we purchase our raw materials delivered so do not require resource </a:t>
            </a:r>
            <a:r>
              <a:rPr lang="en-NZ" dirty="0" smtClean="0"/>
              <a:t>consent</a:t>
            </a:r>
          </a:p>
          <a:p>
            <a:endParaRPr lang="en-US" dirty="0"/>
          </a:p>
          <a:p>
            <a:r>
              <a:rPr lang="en-NZ" dirty="0"/>
              <a:t>2: We lose a small percentage of bark through debarking the logs and fines (5mm and under) though our chipping process which this is then used as fuel for our energy centre </a:t>
            </a:r>
            <a:endParaRPr lang="en-NZ" dirty="0" smtClean="0"/>
          </a:p>
          <a:p>
            <a:endParaRPr lang="en-US" dirty="0"/>
          </a:p>
          <a:p>
            <a:r>
              <a:rPr lang="en-NZ" dirty="0"/>
              <a:t>3: </a:t>
            </a:r>
            <a:r>
              <a:rPr lang="en-NZ" dirty="0" smtClean="0"/>
              <a:t>Our </a:t>
            </a:r>
            <a:r>
              <a:rPr lang="en-NZ" dirty="0"/>
              <a:t>main costs are raw materials/Resin and power usage</a:t>
            </a:r>
            <a:endParaRPr lang="en-US" dirty="0"/>
          </a:p>
        </p:txBody>
      </p:sp>
      <p:pic>
        <p:nvPicPr>
          <p:cNvPr id="4" name="Picture 3" descr="File:Logs.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501" y="993914"/>
            <a:ext cx="2483122" cy="1840812"/>
          </a:xfrm>
          <a:prstGeom prst="rect">
            <a:avLst/>
          </a:prstGeom>
        </p:spPr>
      </p:pic>
    </p:spTree>
    <p:extLst>
      <p:ext uri="{BB962C8B-B14F-4D97-AF65-F5344CB8AC3E}">
        <p14:creationId xmlns:p14="http://schemas.microsoft.com/office/powerpoint/2010/main" val="4227143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smtClean="0"/>
              <a:t>Marketing Department Tristan Dawson</a:t>
            </a:r>
            <a:endParaRPr lang="en-NZ" altLang="ja-JP" dirty="0"/>
          </a:p>
        </p:txBody>
      </p:sp>
      <p:sp>
        <p:nvSpPr>
          <p:cNvPr id="24" name="내용 개체 틀 2"/>
          <p:cNvSpPr txBox="1">
            <a:spLocks/>
          </p:cNvSpPr>
          <p:nvPr/>
        </p:nvSpPr>
        <p:spPr>
          <a:xfrm>
            <a:off x="259796" y="903140"/>
            <a:ext cx="8466954" cy="864441"/>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NZ" altLang="ko-KR" sz="1600" b="1" dirty="0">
              <a:solidFill>
                <a:srgbClr val="3D3C3E"/>
              </a:solidFill>
              <a:ea typeface="나눔고딕" pitchFamily="50" charset="-127"/>
            </a:endParaRPr>
          </a:p>
        </p:txBody>
      </p:sp>
      <p:sp>
        <p:nvSpPr>
          <p:cNvPr id="2" name="Rectangle 1"/>
          <p:cNvSpPr/>
          <p:nvPr/>
        </p:nvSpPr>
        <p:spPr>
          <a:xfrm>
            <a:off x="805305" y="903140"/>
            <a:ext cx="7002875" cy="2585323"/>
          </a:xfrm>
          <a:prstGeom prst="rect">
            <a:avLst/>
          </a:prstGeom>
          <a:solidFill>
            <a:schemeClr val="accent5">
              <a:lumMod val="20000"/>
              <a:lumOff val="80000"/>
            </a:schemeClr>
          </a:solidFill>
        </p:spPr>
        <p:txBody>
          <a:bodyPr wrap="square">
            <a:spAutoFit/>
          </a:bodyPr>
          <a:lstStyle/>
          <a:p>
            <a:pPr lvl="0">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Where are your markets for your products? Local or Overseas</a:t>
            </a:r>
            <a:r>
              <a:rPr lang="en-AU" dirty="0" smtClean="0">
                <a:latin typeface="Calibri" panose="020F0502020204030204" pitchFamily="34" charset="0"/>
                <a:ea typeface="Calibri" panose="020F0502020204030204" pitchFamily="34" charset="0"/>
                <a:cs typeface="Times New Roman" panose="02020603050405020304" pitchFamily="18" charset="0"/>
              </a:rPr>
              <a:t>?</a:t>
            </a:r>
          </a:p>
          <a:p>
            <a:pPr lvl="0">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endParaRPr lang="en-AU" dirty="0" smtClean="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AU" dirty="0" smtClean="0">
                <a:latin typeface="Calibri" panose="020F0502020204030204" pitchFamily="34" charset="0"/>
                <a:ea typeface="Calibri" panose="020F0502020204030204" pitchFamily="34" charset="0"/>
                <a:cs typeface="Times New Roman" panose="02020603050405020304" pitchFamily="18" charset="0"/>
              </a:rPr>
              <a:t>How </a:t>
            </a:r>
            <a:r>
              <a:rPr lang="en-AU" dirty="0">
                <a:latin typeface="Calibri" panose="020F0502020204030204" pitchFamily="34" charset="0"/>
                <a:ea typeface="Calibri" panose="020F0502020204030204" pitchFamily="34" charset="0"/>
                <a:cs typeface="Times New Roman" panose="02020603050405020304" pitchFamily="18" charset="0"/>
              </a:rPr>
              <a:t>do you communicate to foreign markets? Do you have representatives</a:t>
            </a:r>
            <a:r>
              <a:rPr lang="en-AU" dirty="0" smtClean="0">
                <a:latin typeface="Calibri" panose="020F0502020204030204" pitchFamily="34" charset="0"/>
                <a:ea typeface="Calibri" panose="020F0502020204030204" pitchFamily="34" charset="0"/>
                <a:cs typeface="Times New Roman" panose="02020603050405020304" pitchFamily="18" charset="0"/>
              </a:rPr>
              <a:t>?</a:t>
            </a:r>
          </a:p>
          <a:p>
            <a:pPr lvl="0">
              <a:spcAft>
                <a:spcPts val="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What future goals do you have for your business? Expansion in size or product diversity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00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smtClean="0"/>
              <a:t>Engineering Department – Mark Smith     Question 7 </a:t>
            </a:r>
            <a:endParaRPr lang="en-NZ" altLang="ja-JP" dirty="0"/>
          </a:p>
        </p:txBody>
      </p:sp>
      <p:sp>
        <p:nvSpPr>
          <p:cNvPr id="24" name="내용 개체 틀 2"/>
          <p:cNvSpPr txBox="1">
            <a:spLocks/>
          </p:cNvSpPr>
          <p:nvPr/>
        </p:nvSpPr>
        <p:spPr>
          <a:xfrm>
            <a:off x="259796" y="903139"/>
            <a:ext cx="8466954" cy="4896411"/>
          </a:xfrm>
          <a:prstGeom prst="rect">
            <a:avLst/>
          </a:prstGeom>
        </p:spPr>
        <p:txBody>
          <a:bodyPr vert="horz" lIns="91440" tIns="45720" rIns="91440" bIns="45720" rtlCol="0">
            <a:normAutofit fontScale="85000" lnSpcReduction="2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ko-KR" sz="1600" dirty="0" smtClean="0">
                <a:solidFill>
                  <a:srgbClr val="3D3C3E"/>
                </a:solidFill>
                <a:ea typeface="나눔고딕" pitchFamily="50" charset="-127"/>
              </a:rPr>
              <a:t>With any project there must be a payback justification. Typically this site is between 2.5 – 3 yrs. Return on Investment.</a:t>
            </a:r>
          </a:p>
          <a:p>
            <a:r>
              <a:rPr lang="en-US" altLang="ko-KR" sz="1600" dirty="0" smtClean="0">
                <a:solidFill>
                  <a:srgbClr val="3D3C3E"/>
                </a:solidFill>
                <a:ea typeface="나눔고딕" pitchFamily="50" charset="-127"/>
              </a:rPr>
              <a:t>This can be as simple as justifying that reduced R&amp;M can be saved by investing a new peace of equipment, which could be technology advancements.</a:t>
            </a:r>
          </a:p>
          <a:p>
            <a:r>
              <a:rPr lang="en-US" altLang="ko-KR" sz="1600" dirty="0" smtClean="0">
                <a:solidFill>
                  <a:srgbClr val="3D3C3E"/>
                </a:solidFill>
                <a:ea typeface="나눔고딕" pitchFamily="50" charset="-127"/>
              </a:rPr>
              <a:t>Capital investment for safety reasons to meet our obligation under the H&amp;S Act. Where in payback can be justified.</a:t>
            </a:r>
          </a:p>
          <a:p>
            <a:r>
              <a:rPr lang="en-US" altLang="ko-KR" sz="1600" dirty="0" smtClean="0">
                <a:solidFill>
                  <a:srgbClr val="3D3C3E"/>
                </a:solidFill>
                <a:ea typeface="나눔고딕" pitchFamily="50" charset="-127"/>
              </a:rPr>
              <a:t>Production gain justification, which is usually business case driven.</a:t>
            </a:r>
            <a:r>
              <a:rPr lang="en-AU" sz="1600" dirty="0"/>
              <a:t> </a:t>
            </a:r>
            <a:endParaRPr lang="en-AU" sz="1600" dirty="0" smtClean="0"/>
          </a:p>
          <a:p>
            <a:endParaRPr lang="en-AU" sz="1600" dirty="0" smtClean="0"/>
          </a:p>
          <a:p>
            <a:pPr marL="0" indent="0">
              <a:buNone/>
            </a:pPr>
            <a:r>
              <a:rPr lang="en-AU" sz="1600" b="1" dirty="0" smtClean="0"/>
              <a:t>Question 7 :What </a:t>
            </a:r>
            <a:r>
              <a:rPr lang="en-AU" sz="1600" b="1" dirty="0"/>
              <a:t>factors do you take into account when making capital expenditure decisions?</a:t>
            </a:r>
            <a:endParaRPr lang="en-US" sz="1600" b="1" dirty="0"/>
          </a:p>
          <a:p>
            <a:pPr marL="0" indent="0">
              <a:buNone/>
            </a:pPr>
            <a:r>
              <a:rPr lang="en-US" altLang="ko-KR" sz="1600" dirty="0" smtClean="0">
                <a:solidFill>
                  <a:srgbClr val="3D3C3E"/>
                </a:solidFill>
                <a:ea typeface="나눔고딕" pitchFamily="50" charset="-127"/>
              </a:rPr>
              <a:t> </a:t>
            </a:r>
          </a:p>
          <a:p>
            <a:pPr>
              <a:buFont typeface="+mj-lt"/>
              <a:buAutoNum type="alphaLcParenR"/>
            </a:pPr>
            <a:r>
              <a:rPr lang="en-US" altLang="ko-KR" sz="1600" dirty="0" smtClean="0">
                <a:solidFill>
                  <a:srgbClr val="3D3C3E"/>
                </a:solidFill>
                <a:ea typeface="나눔고딕" pitchFamily="50" charset="-127"/>
              </a:rPr>
              <a:t>Health &amp; Safety</a:t>
            </a:r>
          </a:p>
          <a:p>
            <a:pPr>
              <a:buFont typeface="+mj-lt"/>
              <a:buAutoNum type="alphaLcParenR"/>
            </a:pPr>
            <a:r>
              <a:rPr lang="en-US" altLang="ko-KR" sz="1600" dirty="0" smtClean="0">
                <a:solidFill>
                  <a:srgbClr val="3D3C3E"/>
                </a:solidFill>
                <a:ea typeface="나눔고딕" pitchFamily="50" charset="-127"/>
              </a:rPr>
              <a:t>Resource consent constraints , (Noise, Air Quality, Building )</a:t>
            </a:r>
          </a:p>
          <a:p>
            <a:pPr>
              <a:buFont typeface="+mj-lt"/>
              <a:buAutoNum type="alphaLcParenR"/>
            </a:pPr>
            <a:r>
              <a:rPr lang="en-US" altLang="ko-KR" sz="1600" dirty="0" smtClean="0">
                <a:solidFill>
                  <a:srgbClr val="3D3C3E"/>
                </a:solidFill>
                <a:ea typeface="나눔고딕" pitchFamily="50" charset="-127"/>
              </a:rPr>
              <a:t>Location onsite</a:t>
            </a:r>
          </a:p>
          <a:p>
            <a:pPr>
              <a:buFont typeface="+mj-lt"/>
              <a:buAutoNum type="alphaLcParenR"/>
            </a:pPr>
            <a:r>
              <a:rPr lang="en-US" altLang="ko-KR" sz="1600" dirty="0" smtClean="0">
                <a:solidFill>
                  <a:srgbClr val="3D3C3E"/>
                </a:solidFill>
                <a:ea typeface="나눔고딕" pitchFamily="50" charset="-127"/>
              </a:rPr>
              <a:t>Impacts on other departments</a:t>
            </a:r>
          </a:p>
          <a:p>
            <a:pPr>
              <a:buFont typeface="+mj-lt"/>
              <a:buAutoNum type="alphaLcParenR"/>
            </a:pPr>
            <a:r>
              <a:rPr lang="en-US" altLang="ko-KR" sz="1600" dirty="0" smtClean="0">
                <a:solidFill>
                  <a:srgbClr val="3D3C3E"/>
                </a:solidFill>
                <a:ea typeface="나눔고딕" pitchFamily="50" charset="-127"/>
              </a:rPr>
              <a:t>Timelines</a:t>
            </a:r>
          </a:p>
          <a:p>
            <a:pPr>
              <a:buFont typeface="+mj-lt"/>
              <a:buAutoNum type="alphaLcParenR"/>
            </a:pPr>
            <a:r>
              <a:rPr lang="en-US" altLang="ko-KR" sz="1600" dirty="0" smtClean="0">
                <a:solidFill>
                  <a:srgbClr val="3D3C3E"/>
                </a:solidFill>
                <a:ea typeface="나눔고딕" pitchFamily="50" charset="-127"/>
              </a:rPr>
              <a:t>Spare parts</a:t>
            </a:r>
          </a:p>
          <a:p>
            <a:pPr>
              <a:buFont typeface="+mj-lt"/>
              <a:buAutoNum type="alphaLcParenR"/>
            </a:pPr>
            <a:r>
              <a:rPr lang="en-US" altLang="ko-KR" sz="1600" dirty="0" smtClean="0">
                <a:solidFill>
                  <a:srgbClr val="3D3C3E"/>
                </a:solidFill>
                <a:ea typeface="나눔고딕" pitchFamily="50" charset="-127"/>
              </a:rPr>
              <a:t>Manufactures ( Local or Overseas) 4 x suppliers( Kontra, Siempelkamp, Dieffenbacher &amp; E.M.G)</a:t>
            </a:r>
          </a:p>
          <a:p>
            <a:pPr>
              <a:buFont typeface="+mj-lt"/>
              <a:buAutoNum type="alphaLcParenR"/>
            </a:pPr>
            <a:r>
              <a:rPr lang="en-US" altLang="ko-KR" sz="1600" dirty="0" smtClean="0">
                <a:solidFill>
                  <a:srgbClr val="3D3C3E"/>
                </a:solidFill>
                <a:ea typeface="나눔고딕" pitchFamily="50" charset="-127"/>
              </a:rPr>
              <a:t>Cost. </a:t>
            </a:r>
          </a:p>
          <a:p>
            <a:pPr>
              <a:buFont typeface="+mj-lt"/>
              <a:buAutoNum type="alphaLcParenR"/>
            </a:pPr>
            <a:r>
              <a:rPr lang="en-US" altLang="ko-KR" sz="1600" dirty="0" smtClean="0">
                <a:solidFill>
                  <a:srgbClr val="3D3C3E"/>
                </a:solidFill>
                <a:ea typeface="나눔고딕" pitchFamily="50" charset="-127"/>
              </a:rPr>
              <a:t>New or Used      </a:t>
            </a:r>
          </a:p>
          <a:p>
            <a:pPr>
              <a:buFont typeface="+mj-lt"/>
              <a:buAutoNum type="alphaLcParenR"/>
            </a:pPr>
            <a:r>
              <a:rPr lang="en-US" altLang="ko-KR" sz="1600" dirty="0" smtClean="0">
                <a:solidFill>
                  <a:srgbClr val="3D3C3E"/>
                </a:solidFill>
                <a:ea typeface="나눔고딕" pitchFamily="50" charset="-127"/>
              </a:rPr>
              <a:t>Manpower levels before and after</a:t>
            </a:r>
          </a:p>
          <a:p>
            <a:pPr>
              <a:buFont typeface="+mj-lt"/>
              <a:buAutoNum type="alphaLcParenR"/>
            </a:pPr>
            <a:r>
              <a:rPr lang="en-US" altLang="ko-KR" sz="1600" dirty="0" smtClean="0">
                <a:solidFill>
                  <a:srgbClr val="3D3C3E"/>
                </a:solidFill>
                <a:ea typeface="나눔고딕" pitchFamily="50" charset="-127"/>
              </a:rPr>
              <a:t>Running costs, R&amp;M</a:t>
            </a:r>
          </a:p>
          <a:p>
            <a:pPr>
              <a:buFont typeface="+mj-lt"/>
              <a:buAutoNum type="alphaLcParenR"/>
            </a:pPr>
            <a:r>
              <a:rPr lang="en-US" altLang="ko-KR" sz="1600" dirty="0" smtClean="0">
                <a:solidFill>
                  <a:srgbClr val="3D3C3E"/>
                </a:solidFill>
                <a:ea typeface="나눔고딕" pitchFamily="50" charset="-127"/>
              </a:rPr>
              <a:t>Construction Costs         </a:t>
            </a:r>
            <a:endParaRPr lang="en-NZ" altLang="ko-KR" sz="1600" dirty="0">
              <a:solidFill>
                <a:srgbClr val="3D3C3E"/>
              </a:solidFill>
              <a:ea typeface="나눔고딕" pitchFamily="50" charset="-127"/>
            </a:endParaRPr>
          </a:p>
        </p:txBody>
      </p:sp>
    </p:spTree>
    <p:extLst>
      <p:ext uri="{BB962C8B-B14F-4D97-AF65-F5344CB8AC3E}">
        <p14:creationId xmlns:p14="http://schemas.microsoft.com/office/powerpoint/2010/main" val="4059345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smtClean="0"/>
              <a:t>Question 8 &amp; 9</a:t>
            </a:r>
            <a:endParaRPr lang="en-NZ" altLang="ja-JP" dirty="0"/>
          </a:p>
        </p:txBody>
      </p:sp>
      <p:sp>
        <p:nvSpPr>
          <p:cNvPr id="24" name="내용 개체 틀 2"/>
          <p:cNvSpPr txBox="1">
            <a:spLocks/>
          </p:cNvSpPr>
          <p:nvPr/>
        </p:nvSpPr>
        <p:spPr>
          <a:xfrm>
            <a:off x="259796" y="903139"/>
            <a:ext cx="8466954" cy="1557339"/>
          </a:xfrm>
          <a:prstGeom prst="rect">
            <a:avLst/>
          </a:prstGeom>
        </p:spPr>
        <p:txBody>
          <a:bodyPr vert="horz" lIns="91440" tIns="45720" rIns="91440" bIns="45720" rtlCol="0">
            <a:normAutofit fontScale="70000" lnSpcReduction="2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ko-KR" sz="2000" b="1" dirty="0" smtClean="0">
                <a:solidFill>
                  <a:srgbClr val="3D3C3E"/>
                </a:solidFill>
                <a:ea typeface="나눔고딕" pitchFamily="50" charset="-127"/>
              </a:rPr>
              <a:t>Question 8.</a:t>
            </a:r>
            <a:r>
              <a:rPr lang="en-AU" sz="2000" dirty="0"/>
              <a:t> </a:t>
            </a:r>
            <a:r>
              <a:rPr lang="en-AU" sz="2000" b="1" dirty="0"/>
              <a:t>When investing in new capital, do your staff require more training.</a:t>
            </a:r>
            <a:endParaRPr lang="en-US" sz="2000" b="1" dirty="0"/>
          </a:p>
          <a:p>
            <a:pPr>
              <a:buNone/>
            </a:pPr>
            <a:endParaRPr lang="en-US" altLang="ko-KR" sz="1600" b="1" dirty="0" smtClean="0">
              <a:solidFill>
                <a:srgbClr val="3D3C3E"/>
              </a:solidFill>
              <a:ea typeface="나눔고딕" pitchFamily="50" charset="-127"/>
            </a:endParaRPr>
          </a:p>
          <a:p>
            <a:r>
              <a:rPr lang="en-US" altLang="ko-KR" sz="1600" dirty="0" smtClean="0">
                <a:solidFill>
                  <a:srgbClr val="3D3C3E"/>
                </a:solidFill>
                <a:ea typeface="나눔고딕" pitchFamily="50" charset="-127"/>
              </a:rPr>
              <a:t>Yes staff do require more training.</a:t>
            </a:r>
          </a:p>
          <a:p>
            <a:r>
              <a:rPr lang="en-US" altLang="ko-KR" sz="1600" dirty="0" smtClean="0">
                <a:solidFill>
                  <a:srgbClr val="3D3C3E"/>
                </a:solidFill>
                <a:ea typeface="나눔고딕" pitchFamily="50" charset="-127"/>
              </a:rPr>
              <a:t>However this can be either done in-house via SOP’s developed by the operators or trades staff.</a:t>
            </a:r>
            <a:r>
              <a:rPr lang="en-NZ" altLang="ko-KR" sz="1600" dirty="0">
                <a:solidFill>
                  <a:srgbClr val="3D3C3E"/>
                </a:solidFill>
                <a:ea typeface="나눔고딕" pitchFamily="50" charset="-127"/>
              </a:rPr>
              <a:t> </a:t>
            </a:r>
            <a:r>
              <a:rPr lang="en-NZ" altLang="ko-KR" sz="1600" dirty="0" smtClean="0">
                <a:solidFill>
                  <a:srgbClr val="3D3C3E"/>
                </a:solidFill>
                <a:ea typeface="나눔고딕" pitchFamily="50" charset="-127"/>
              </a:rPr>
              <a:t>These SOP’s are either drafted using the manufactures operating manuals or from experience over time. As some machines imported from overseas do not have manuals or were never specified in the project scope. ( Example MFB) note Korean staff.</a:t>
            </a:r>
          </a:p>
          <a:p>
            <a:r>
              <a:rPr lang="en-US" altLang="ko-KR" sz="1600" dirty="0" smtClean="0">
                <a:solidFill>
                  <a:srgbClr val="3D3C3E"/>
                </a:solidFill>
                <a:ea typeface="나눔고딕" pitchFamily="50" charset="-127"/>
              </a:rPr>
              <a:t>When specifying a machine the project should allow for training but this is typically absorbed by the business under normal operations.</a:t>
            </a:r>
          </a:p>
          <a:p>
            <a:r>
              <a:rPr lang="en-US" altLang="ko-KR" sz="1600" dirty="0" smtClean="0">
                <a:solidFill>
                  <a:srgbClr val="3D3C3E"/>
                </a:solidFill>
                <a:ea typeface="나눔고딕" pitchFamily="50" charset="-127"/>
              </a:rPr>
              <a:t>Specialized training is outsourced </a:t>
            </a:r>
          </a:p>
          <a:p>
            <a:endParaRPr lang="en-US" altLang="ko-KR" sz="1600" b="1" dirty="0">
              <a:solidFill>
                <a:srgbClr val="3D3C3E"/>
              </a:solidFill>
              <a:ea typeface="나눔고딕" pitchFamily="50" charset="-127"/>
            </a:endParaRPr>
          </a:p>
          <a:p>
            <a:pPr marL="0" indent="0">
              <a:buNone/>
            </a:pPr>
            <a:endParaRPr lang="en-US" altLang="ko-KR" sz="1600" b="1" dirty="0" smtClean="0">
              <a:solidFill>
                <a:srgbClr val="3D3C3E"/>
              </a:solidFill>
              <a:ea typeface="나눔고딕" pitchFamily="50" charset="-127"/>
            </a:endParaRPr>
          </a:p>
          <a:p>
            <a:endParaRPr lang="en-NZ" altLang="ko-KR" sz="1600" b="1" dirty="0" smtClean="0">
              <a:solidFill>
                <a:srgbClr val="3D3C3E"/>
              </a:solidFill>
              <a:ea typeface="나눔고딕" pitchFamily="50" charset="-127"/>
            </a:endParaRPr>
          </a:p>
          <a:p>
            <a:endParaRPr lang="en-US" altLang="ko-KR" sz="1600" b="1" dirty="0" smtClean="0">
              <a:solidFill>
                <a:srgbClr val="3D3C3E"/>
              </a:solidFill>
              <a:ea typeface="나눔고딕" pitchFamily="50" charset="-127"/>
            </a:endParaRPr>
          </a:p>
        </p:txBody>
      </p:sp>
      <p:pic>
        <p:nvPicPr>
          <p:cNvPr id="2049"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48" y="3674225"/>
            <a:ext cx="4010025"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15" name="내용 개체 틀 2"/>
          <p:cNvSpPr txBox="1">
            <a:spLocks/>
          </p:cNvSpPr>
          <p:nvPr/>
        </p:nvSpPr>
        <p:spPr>
          <a:xfrm>
            <a:off x="259796" y="2328123"/>
            <a:ext cx="8466954" cy="1346102"/>
          </a:xfrm>
          <a:prstGeom prst="rect">
            <a:avLst/>
          </a:prstGeom>
        </p:spPr>
        <p:txBody>
          <a:bodyPr vert="horz" lIns="91440" tIns="45720" rIns="91440" bIns="45720" rtlCol="0">
            <a:normAutofit fontScale="70000" lnSpcReduction="2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600" b="1" dirty="0">
              <a:solidFill>
                <a:srgbClr val="3D3C3E"/>
              </a:solidFill>
              <a:ea typeface="나눔고딕" pitchFamily="50" charset="-127"/>
            </a:endParaRPr>
          </a:p>
          <a:p>
            <a:pPr marL="0" indent="0">
              <a:buNone/>
            </a:pPr>
            <a:r>
              <a:rPr lang="en-US" altLang="ko-KR" sz="2200" b="1" dirty="0" smtClean="0">
                <a:solidFill>
                  <a:srgbClr val="3D3C3E"/>
                </a:solidFill>
                <a:ea typeface="나눔고딕" pitchFamily="50" charset="-127"/>
              </a:rPr>
              <a:t>Question 9.</a:t>
            </a:r>
            <a:r>
              <a:rPr lang="en-AU" sz="2200" dirty="0"/>
              <a:t> </a:t>
            </a:r>
            <a:r>
              <a:rPr lang="en-AU" sz="2200" b="1" dirty="0"/>
              <a:t>What </a:t>
            </a:r>
            <a:r>
              <a:rPr lang="en-AU" sz="2000" b="1" dirty="0"/>
              <a:t>is a recent example of Daiken spending capital to increase production?</a:t>
            </a:r>
            <a:endParaRPr lang="en-US" sz="2000" b="1" dirty="0"/>
          </a:p>
          <a:p>
            <a:endParaRPr lang="en-US" altLang="ko-KR" sz="1600" b="1" dirty="0" smtClean="0">
              <a:solidFill>
                <a:srgbClr val="3D3C3E"/>
              </a:solidFill>
              <a:ea typeface="나눔고딕" pitchFamily="50" charset="-127"/>
            </a:endParaRPr>
          </a:p>
          <a:p>
            <a:r>
              <a:rPr lang="en-US" altLang="ko-KR" sz="1600" b="1" u="sng" dirty="0" smtClean="0">
                <a:solidFill>
                  <a:srgbClr val="3D3C3E"/>
                </a:solidFill>
                <a:ea typeface="나눔고딕" pitchFamily="50" charset="-127"/>
              </a:rPr>
              <a:t>Cooling Wheel</a:t>
            </a:r>
          </a:p>
          <a:p>
            <a:r>
              <a:rPr lang="en-AU" sz="1700" dirty="0"/>
              <a:t>Main aim for this project is to improve productivity of above12mm thickness board without increment of downgrade and its expected additional stock in volume is 5,000m3/year against to beginning Y2018 stock in volume.</a:t>
            </a:r>
            <a:endParaRPr lang="en-NZ" sz="1700" dirty="0"/>
          </a:p>
          <a:p>
            <a:pPr marL="0" indent="0">
              <a:buNone/>
            </a:pPr>
            <a:r>
              <a:rPr lang="en-US" altLang="ko-KR" sz="1600" b="1" dirty="0" smtClean="0">
                <a:solidFill>
                  <a:srgbClr val="3D3C3E"/>
                </a:solidFill>
                <a:ea typeface="나눔고딕" pitchFamily="50" charset="-127"/>
              </a:rPr>
              <a:t> </a:t>
            </a:r>
          </a:p>
          <a:p>
            <a:endParaRPr lang="en-NZ" altLang="ko-KR" sz="1600" b="1" dirty="0" smtClean="0">
              <a:solidFill>
                <a:srgbClr val="3D3C3E"/>
              </a:solidFill>
              <a:ea typeface="나눔고딕" pitchFamily="50" charset="-127"/>
            </a:endParaRPr>
          </a:p>
          <a:p>
            <a:endParaRPr lang="en-US" altLang="ko-KR" sz="1600" b="1" dirty="0" smtClean="0">
              <a:solidFill>
                <a:srgbClr val="3D3C3E"/>
              </a:solidFill>
              <a:ea typeface="나눔고딕" pitchFamily="50" charset="-127"/>
            </a:endParaRPr>
          </a:p>
        </p:txBody>
      </p:sp>
      <p:pic>
        <p:nvPicPr>
          <p:cNvPr id="16" name="図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641" y="3672314"/>
            <a:ext cx="2781418" cy="1589642"/>
          </a:xfrm>
          <a:prstGeom prst="rect">
            <a:avLst/>
          </a:prstGeom>
          <a:noFill/>
          <a:ln>
            <a:noFill/>
          </a:ln>
        </p:spPr>
      </p:pic>
    </p:spTree>
    <p:extLst>
      <p:ext uri="{BB962C8B-B14F-4D97-AF65-F5344CB8AC3E}">
        <p14:creationId xmlns:p14="http://schemas.microsoft.com/office/powerpoint/2010/main" val="1220438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0103" y="872836"/>
            <a:ext cx="8470630" cy="4580311"/>
          </a:xfrm>
        </p:spPr>
        <p:txBody>
          <a:bodyPr>
            <a:normAutofit fontScale="47500" lnSpcReduction="20000"/>
          </a:bodyPr>
          <a:lstStyle/>
          <a:p>
            <a:r>
              <a:rPr lang="en-NZ" b="1" dirty="0"/>
              <a:t>What the cooling wheels are for:</a:t>
            </a:r>
            <a:endParaRPr lang="en-NZ" dirty="0"/>
          </a:p>
          <a:p>
            <a:pPr lvl="0"/>
            <a:r>
              <a:rPr lang="en-NZ" dirty="0"/>
              <a:t>Our process involves pressing and heating fibres coated in thermo setting resin to form panels, core temp required = 100ᵒC. </a:t>
            </a:r>
          </a:p>
          <a:p>
            <a:pPr lvl="0"/>
            <a:r>
              <a:rPr lang="en-NZ" dirty="0"/>
              <a:t>The formed panels then need to be cooled before stacking and downstream processing.</a:t>
            </a:r>
          </a:p>
          <a:p>
            <a:pPr lvl="0"/>
            <a:r>
              <a:rPr lang="en-NZ" dirty="0"/>
              <a:t>We currently have 1 cooling wheel (OEM German 1997 manufacture) </a:t>
            </a:r>
          </a:p>
          <a:p>
            <a:pPr lvl="0"/>
            <a:r>
              <a:rPr lang="en-NZ" dirty="0"/>
              <a:t>The existing cooling wheel does not give us enough cooling capacity to cope with other process improvements that have </a:t>
            </a:r>
            <a:endParaRPr lang="en-NZ" dirty="0" smtClean="0"/>
          </a:p>
          <a:p>
            <a:pPr lvl="0"/>
            <a:r>
              <a:rPr lang="en-NZ" dirty="0" smtClean="0"/>
              <a:t>increased </a:t>
            </a:r>
            <a:r>
              <a:rPr lang="en-NZ" dirty="0"/>
              <a:t>production (design 140,000 M³ pa, current 220,000 M³ pa)</a:t>
            </a:r>
          </a:p>
          <a:p>
            <a:pPr lvl="0"/>
            <a:r>
              <a:rPr lang="en-NZ" dirty="0"/>
              <a:t>The result of insufficient cooling capacity is increased downgrade, reject and production surges as currently thick panel is held in storage </a:t>
            </a:r>
            <a:endParaRPr lang="en-NZ" dirty="0" smtClean="0"/>
          </a:p>
          <a:p>
            <a:pPr lvl="0"/>
            <a:r>
              <a:rPr lang="en-NZ" dirty="0" smtClean="0"/>
              <a:t>24 </a:t>
            </a:r>
            <a:r>
              <a:rPr lang="en-NZ" dirty="0"/>
              <a:t>- 72hr for extra cooling</a:t>
            </a:r>
          </a:p>
          <a:p>
            <a:pPr lvl="0"/>
            <a:r>
              <a:rPr lang="en-NZ" b="1" dirty="0"/>
              <a:t>The</a:t>
            </a:r>
            <a:r>
              <a:rPr lang="en-NZ" dirty="0"/>
              <a:t> </a:t>
            </a:r>
            <a:r>
              <a:rPr lang="en-NZ" b="1" dirty="0"/>
              <a:t>two new cooling wheels will be used in addition to our existing cooling wheel to increase panel cooling time</a:t>
            </a:r>
            <a:r>
              <a:rPr lang="en-NZ" dirty="0" smtClean="0"/>
              <a:t>,</a:t>
            </a:r>
          </a:p>
          <a:p>
            <a:pPr lvl="0"/>
            <a:r>
              <a:rPr lang="en-NZ" dirty="0" smtClean="0"/>
              <a:t> </a:t>
            </a:r>
            <a:r>
              <a:rPr lang="en-NZ" dirty="0"/>
              <a:t>current time is approx. 0.75 min / mm thickness, ideal is &gt; 2.0 min / mm thickness</a:t>
            </a:r>
          </a:p>
          <a:p>
            <a:pPr lvl="0"/>
            <a:r>
              <a:rPr lang="en-NZ" dirty="0"/>
              <a:t>Existing cooling wheel is a production bottleneck, the addition of 2 new cooling wheels will reduce production costs and allow for </a:t>
            </a:r>
            <a:r>
              <a:rPr lang="en-NZ" dirty="0" smtClean="0"/>
              <a:t>further</a:t>
            </a:r>
          </a:p>
          <a:p>
            <a:pPr lvl="0"/>
            <a:r>
              <a:rPr lang="en-NZ" dirty="0" smtClean="0"/>
              <a:t>production </a:t>
            </a:r>
            <a:r>
              <a:rPr lang="en-NZ" dirty="0"/>
              <a:t>increases</a:t>
            </a:r>
          </a:p>
          <a:p>
            <a:r>
              <a:rPr lang="en-NZ" dirty="0"/>
              <a:t> </a:t>
            </a:r>
          </a:p>
          <a:p>
            <a:r>
              <a:rPr lang="en-NZ" b="1" dirty="0"/>
              <a:t>How do they do the cooling</a:t>
            </a:r>
            <a:endParaRPr lang="en-NZ" dirty="0"/>
          </a:p>
          <a:p>
            <a:pPr lvl="0"/>
            <a:r>
              <a:rPr lang="en-NZ" dirty="0"/>
              <a:t>Cooling wheel receives hot panels max speed 1000mm / sec every 7 sec </a:t>
            </a:r>
          </a:p>
          <a:p>
            <a:pPr lvl="0"/>
            <a:r>
              <a:rPr lang="en-NZ" dirty="0"/>
              <a:t>Conveyor loads panels individually into cooling wheel, then cooling wheel turns to receive next panel</a:t>
            </a:r>
          </a:p>
          <a:p>
            <a:pPr lvl="0"/>
            <a:r>
              <a:rPr lang="en-NZ" b="1" dirty="0"/>
              <a:t>When panel is in cooling wheel all surfaces are exposed to air for cooling</a:t>
            </a:r>
            <a:endParaRPr lang="en-NZ" dirty="0"/>
          </a:p>
          <a:p>
            <a:pPr lvl="0"/>
            <a:r>
              <a:rPr lang="en-NZ" dirty="0"/>
              <a:t>Each cooling wheel has 45 active slots, 2 wheels = 90 panels cooling at any one time</a:t>
            </a:r>
          </a:p>
          <a:p>
            <a:pPr lvl="0"/>
            <a:r>
              <a:rPr lang="en-NZ" dirty="0"/>
              <a:t>Ideal cooling time is &gt; 2 min per mm panel thickness</a:t>
            </a:r>
          </a:p>
          <a:p>
            <a:pPr lvl="0"/>
            <a:r>
              <a:rPr lang="en-NZ" dirty="0"/>
              <a:t>Conveyor then unloads panels individually from cooling wheel and accelerate panels back to 1000mm / sec for downstream processing</a:t>
            </a:r>
          </a:p>
          <a:p>
            <a:r>
              <a:rPr lang="en-NZ" b="1" dirty="0"/>
              <a:t> </a:t>
            </a:r>
            <a:endParaRPr lang="en-NZ" dirty="0"/>
          </a:p>
          <a:p>
            <a:r>
              <a:rPr lang="en-NZ" b="1" dirty="0"/>
              <a:t>Reasons for purchasing overseas as opposed to sourcing locally</a:t>
            </a:r>
            <a:endParaRPr lang="en-NZ" dirty="0"/>
          </a:p>
          <a:p>
            <a:pPr lvl="0"/>
            <a:r>
              <a:rPr lang="en-NZ" dirty="0"/>
              <a:t>OEM for Daiken Southland process line is Europe</a:t>
            </a:r>
          </a:p>
          <a:p>
            <a:pPr lvl="0"/>
            <a:r>
              <a:rPr lang="en-NZ" dirty="0"/>
              <a:t>Purchasing from European OEM specialising in panel handling equipment will give us latest technology in a developing market</a:t>
            </a:r>
          </a:p>
          <a:p>
            <a:pPr lvl="0"/>
            <a:r>
              <a:rPr lang="en-NZ" b="1" dirty="0"/>
              <a:t>New OEM equipment will mechanically and electrically integrate with existing OEM equipment, c/w synchronised control and data tracking </a:t>
            </a:r>
            <a:endParaRPr lang="en-NZ" dirty="0"/>
          </a:p>
          <a:p>
            <a:pPr lvl="0"/>
            <a:r>
              <a:rPr lang="en-NZ" dirty="0"/>
              <a:t>Daiken Southland does not have access to enough design information to pass onto local contractor for manufacture of fully integrated equipment</a:t>
            </a:r>
          </a:p>
          <a:p>
            <a:endParaRPr lang="en-NZ" dirty="0"/>
          </a:p>
        </p:txBody>
      </p:sp>
    </p:spTree>
    <p:extLst>
      <p:ext uri="{BB962C8B-B14F-4D97-AF65-F5344CB8AC3E}">
        <p14:creationId xmlns:p14="http://schemas.microsoft.com/office/powerpoint/2010/main" val="58179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NZ" dirty="0" smtClean="0"/>
              <a:t>Question 10</a:t>
            </a:r>
            <a:endParaRPr lang="en-NZ" dirty="0"/>
          </a:p>
        </p:txBody>
      </p:sp>
      <p:sp>
        <p:nvSpPr>
          <p:cNvPr id="3" name="Rectangle 2"/>
          <p:cNvSpPr/>
          <p:nvPr/>
        </p:nvSpPr>
        <p:spPr>
          <a:xfrm>
            <a:off x="328804" y="969580"/>
            <a:ext cx="7741769" cy="4430444"/>
          </a:xfrm>
          <a:prstGeom prst="rect">
            <a:avLst/>
          </a:prstGeom>
        </p:spPr>
        <p:txBody>
          <a:bodyPr wrap="square">
            <a:spAutoFit/>
          </a:bodyPr>
          <a:lstStyle/>
          <a:p>
            <a:pPr>
              <a:lnSpc>
                <a:spcPct val="115000"/>
              </a:lnSpc>
              <a:spcAft>
                <a:spcPts val="1000"/>
              </a:spcAft>
            </a:pPr>
            <a:r>
              <a:rPr lang="en-GB" sz="1400" b="1" dirty="0" smtClean="0">
                <a:latin typeface="Arial Unicode MS" panose="020B0604020202020204" pitchFamily="34" charset="-128"/>
                <a:ea typeface="DengXian"/>
                <a:cs typeface="Times New Roman" panose="02020603050405020304" pitchFamily="18" charset="0"/>
              </a:rPr>
              <a:t>Question 10: </a:t>
            </a:r>
            <a:r>
              <a:rPr lang="en-AU" sz="1400" b="1" dirty="0" smtClean="0"/>
              <a:t>How </a:t>
            </a:r>
            <a:r>
              <a:rPr lang="en-AU" sz="1400" b="1" dirty="0"/>
              <a:t>does the new capital item affect the operating costs of Daiken?</a:t>
            </a:r>
            <a:endParaRPr lang="en-US" sz="1400" b="1" dirty="0"/>
          </a:p>
          <a:p>
            <a:pPr>
              <a:lnSpc>
                <a:spcPct val="115000"/>
              </a:lnSpc>
              <a:spcAft>
                <a:spcPts val="1000"/>
              </a:spcAft>
            </a:pPr>
            <a:r>
              <a:rPr lang="en-GB" sz="1400" dirty="0" smtClean="0">
                <a:latin typeface="Arial Unicode MS" panose="020B0604020202020204" pitchFamily="34" charset="-128"/>
                <a:ea typeface="DengXian"/>
                <a:cs typeface="Times New Roman" panose="02020603050405020304" pitchFamily="18" charset="0"/>
              </a:rPr>
              <a:t> There </a:t>
            </a:r>
            <a:r>
              <a:rPr lang="en-GB" sz="1400" dirty="0">
                <a:latin typeface="Arial Unicode MS" panose="020B0604020202020204" pitchFamily="34" charset="-128"/>
                <a:ea typeface="DengXian"/>
                <a:cs typeface="Times New Roman" panose="02020603050405020304" pitchFamily="18" charset="0"/>
              </a:rPr>
              <a:t>is </a:t>
            </a:r>
            <a:r>
              <a:rPr lang="en-GB" sz="1400" dirty="0" smtClean="0">
                <a:latin typeface="Arial Unicode MS" panose="020B0604020202020204" pitchFamily="34" charset="-128"/>
                <a:ea typeface="DengXian"/>
                <a:cs typeface="Times New Roman" panose="02020603050405020304" pitchFamily="18" charset="0"/>
              </a:rPr>
              <a:t>a </a:t>
            </a:r>
            <a:r>
              <a:rPr lang="en-GB" sz="1400" dirty="0">
                <a:latin typeface="Arial Unicode MS" panose="020B0604020202020204" pitchFamily="34" charset="-128"/>
                <a:ea typeface="DengXian"/>
                <a:cs typeface="Times New Roman" panose="02020603050405020304" pitchFamily="18" charset="0"/>
              </a:rPr>
              <a:t>major issue with product flow through the warehouse, and due to this IFOT to our customers.  The lack of on-line cooling means we need to complete stack cooling of 72 hours.  This, coupled with the saw tooth profile (thin to thick, back to thin etc.) of the press line production, causes surge flow to the sander.  As sander production is a combination of both lineal meters for thin product and cubic meters for thick product the surge effect is exacerbated.  The implications are even worse at the CTS.  This surge flow was one of the causes to the failure of the trial to reduce Sander / CTS shifts from four to three.  </a:t>
            </a:r>
            <a:endParaRPr lang="en-GB" sz="1400" dirty="0" smtClean="0">
              <a:latin typeface="Arial Unicode MS" panose="020B0604020202020204" pitchFamily="34" charset="-128"/>
              <a:ea typeface="DengXian"/>
              <a:cs typeface="Times New Roman" panose="02020603050405020304" pitchFamily="18" charset="0"/>
            </a:endParaRPr>
          </a:p>
          <a:p>
            <a:pPr>
              <a:lnSpc>
                <a:spcPct val="115000"/>
              </a:lnSpc>
              <a:spcAft>
                <a:spcPts val="1000"/>
              </a:spcAft>
            </a:pPr>
            <a:endParaRPr lang="en-NZ" sz="1400" dirty="0">
              <a:latin typeface="Calibri" panose="020F0502020204030204" pitchFamily="34" charset="0"/>
              <a:ea typeface="DengXian"/>
              <a:cs typeface="Times New Roman" panose="02020603050405020304" pitchFamily="18" charset="0"/>
            </a:endParaRPr>
          </a:p>
          <a:p>
            <a:r>
              <a:rPr lang="en-GB" sz="1400" dirty="0">
                <a:latin typeface="Arial Unicode MS" panose="020B0604020202020204" pitchFamily="34" charset="-128"/>
              </a:rPr>
              <a:t>Lack of panel cooling has directly lead to production cost increases as we struggle to overcome bowing and wavy thin panel.  The reject numbers are somewhat hidden as we record some off grade as coversheets. We believe almost all of these numbers can be attributed to the increase in sander marks/glut marks after we changed all thick panels to “72 hour on hold” products.  Due to the surges that reach the sander we also hold thin panel much </a:t>
            </a:r>
            <a:r>
              <a:rPr lang="en-GB" sz="1400" dirty="0" smtClean="0">
                <a:latin typeface="Arial Unicode MS" panose="020B0604020202020204" pitchFamily="34" charset="-128"/>
              </a:rPr>
              <a:t>.</a:t>
            </a:r>
          </a:p>
          <a:p>
            <a:r>
              <a:rPr lang="en-GB" sz="1400" dirty="0" smtClean="0">
                <a:latin typeface="Arial Unicode MS" panose="020B0604020202020204" pitchFamily="34" charset="-128"/>
              </a:rPr>
              <a:t>It is also believed that there should be less forklift movements, as some packs will go direct to the Sander instead of WIP for storage.</a:t>
            </a:r>
          </a:p>
          <a:p>
            <a:r>
              <a:rPr lang="en-GB" sz="1400" dirty="0" smtClean="0">
                <a:latin typeface="Arial Unicode MS" panose="020B0604020202020204" pitchFamily="34" charset="-128"/>
              </a:rPr>
              <a:t>None of this can be realised till after the commissioning, this is in September 2019. </a:t>
            </a:r>
            <a:endParaRPr lang="en-NZ" sz="1400" dirty="0"/>
          </a:p>
        </p:txBody>
      </p:sp>
    </p:spTree>
    <p:extLst>
      <p:ext uri="{BB962C8B-B14F-4D97-AF65-F5344CB8AC3E}">
        <p14:creationId xmlns:p14="http://schemas.microsoft.com/office/powerpoint/2010/main" val="77902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 11</a:t>
            </a:r>
            <a:endParaRPr lang="en-NZ" dirty="0"/>
          </a:p>
        </p:txBody>
      </p:sp>
      <p:sp>
        <p:nvSpPr>
          <p:cNvPr id="4" name="テキスト プレースホルダー 1"/>
          <p:cNvSpPr txBox="1">
            <a:spLocks/>
          </p:cNvSpPr>
          <p:nvPr/>
        </p:nvSpPr>
        <p:spPr>
          <a:xfrm>
            <a:off x="202161" y="770361"/>
            <a:ext cx="8010814" cy="48656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AU" sz="1400" b="1" dirty="0" smtClean="0"/>
              <a:t>Questions 11 - In </a:t>
            </a:r>
            <a:r>
              <a:rPr lang="en-AU" sz="1400" b="1" dirty="0"/>
              <a:t>financing this capital purchase, what options were explored to purchase it? </a:t>
            </a:r>
            <a:r>
              <a:rPr lang="en-US" sz="1400" b="1" dirty="0"/>
              <a:t>What are the medium to long term impacts of the selected option was on the business?</a:t>
            </a:r>
          </a:p>
          <a:p>
            <a:endParaRPr lang="en-GB" sz="1000" dirty="0" smtClean="0"/>
          </a:p>
          <a:p>
            <a:r>
              <a:rPr lang="en-GB" sz="1000" dirty="0" smtClean="0"/>
              <a:t>There </a:t>
            </a:r>
            <a:r>
              <a:rPr lang="en-GB" sz="1000" dirty="0"/>
              <a:t>are four main suppliers of cooling wheels:</a:t>
            </a:r>
            <a:endParaRPr lang="en-NZ" sz="1000" dirty="0"/>
          </a:p>
          <a:p>
            <a:pPr lvl="0"/>
            <a:r>
              <a:rPr lang="en-GB" sz="1000" dirty="0"/>
              <a:t>Kontra</a:t>
            </a:r>
            <a:endParaRPr lang="en-NZ" sz="1000" dirty="0"/>
          </a:p>
          <a:p>
            <a:pPr lvl="0"/>
            <a:r>
              <a:rPr lang="en-GB" sz="1000" dirty="0"/>
              <a:t>Siempelkamp</a:t>
            </a:r>
            <a:endParaRPr lang="en-NZ" sz="1000" dirty="0"/>
          </a:p>
          <a:p>
            <a:pPr lvl="0"/>
            <a:r>
              <a:rPr lang="en-GB" sz="1000" dirty="0"/>
              <a:t>Dieffenbacher  </a:t>
            </a:r>
            <a:endParaRPr lang="en-NZ" sz="1000" dirty="0"/>
          </a:p>
          <a:p>
            <a:pPr lvl="0"/>
            <a:r>
              <a:rPr lang="en-GB" sz="1000" dirty="0"/>
              <a:t>E.M.G</a:t>
            </a:r>
            <a:endParaRPr lang="en-NZ" sz="1000" dirty="0"/>
          </a:p>
          <a:p>
            <a:r>
              <a:rPr lang="en-GB" sz="1000" dirty="0"/>
              <a:t>Each of these firms was approached for the cost to supply two 180° cooling wheels complete with the three internal conveyors required.  We believe that any of these wheels will do the job with little between them other than cost and shipping method.</a:t>
            </a:r>
            <a:endParaRPr lang="en-NZ" sz="1000" dirty="0"/>
          </a:p>
          <a:p>
            <a:r>
              <a:rPr lang="en-GB" sz="1000" dirty="0"/>
              <a:t>In fact, Kontra and Dieffenbacher are almost identical due to employment movement of the lead engineer between the two firms.  The only other main difference is the diameter of the internal core.    Kontra and Dieffenbacher are 2.7m, a standard shipping width, whereas the Siempelkamp one is 3.3m.</a:t>
            </a:r>
            <a:endParaRPr lang="en-NZ" sz="1000" dirty="0"/>
          </a:p>
          <a:p>
            <a:endParaRPr lang="en-US" altLang="ja-JP" sz="1000" dirty="0" smtClean="0"/>
          </a:p>
          <a:p>
            <a:endParaRPr lang="ja-JP" altLang="en-US" sz="100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294313" y="2651760"/>
            <a:ext cx="4829348" cy="3557587"/>
          </a:xfrm>
          <a:prstGeom prst="rect">
            <a:avLst/>
          </a:prstGeom>
        </p:spPr>
      </p:pic>
    </p:spTree>
    <p:extLst>
      <p:ext uri="{BB962C8B-B14F-4D97-AF65-F5344CB8AC3E}">
        <p14:creationId xmlns:p14="http://schemas.microsoft.com/office/powerpoint/2010/main" val="385836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446414" y="587837"/>
          <a:ext cx="6494923" cy="5684672"/>
        </p:xfrm>
        <a:graphic>
          <a:graphicData uri="http://schemas.openxmlformats.org/drawingml/2006/table">
            <a:tbl>
              <a:tblPr firstRow="1" firstCol="1" bandRow="1"/>
              <a:tblGrid>
                <a:gridCol w="1278589">
                  <a:extLst>
                    <a:ext uri="{9D8B030D-6E8A-4147-A177-3AD203B41FA5}">
                      <a16:colId xmlns:a16="http://schemas.microsoft.com/office/drawing/2014/main" xmlns="" val="1024219762"/>
                    </a:ext>
                  </a:extLst>
                </a:gridCol>
                <a:gridCol w="651501">
                  <a:extLst>
                    <a:ext uri="{9D8B030D-6E8A-4147-A177-3AD203B41FA5}">
                      <a16:colId xmlns:a16="http://schemas.microsoft.com/office/drawing/2014/main" xmlns="" val="191187627"/>
                    </a:ext>
                  </a:extLst>
                </a:gridCol>
                <a:gridCol w="652222">
                  <a:extLst>
                    <a:ext uri="{9D8B030D-6E8A-4147-A177-3AD203B41FA5}">
                      <a16:colId xmlns:a16="http://schemas.microsoft.com/office/drawing/2014/main" xmlns="" val="2611099970"/>
                    </a:ext>
                  </a:extLst>
                </a:gridCol>
                <a:gridCol w="652222">
                  <a:extLst>
                    <a:ext uri="{9D8B030D-6E8A-4147-A177-3AD203B41FA5}">
                      <a16:colId xmlns:a16="http://schemas.microsoft.com/office/drawing/2014/main" xmlns="" val="4075973251"/>
                    </a:ext>
                  </a:extLst>
                </a:gridCol>
                <a:gridCol w="652222">
                  <a:extLst>
                    <a:ext uri="{9D8B030D-6E8A-4147-A177-3AD203B41FA5}">
                      <a16:colId xmlns:a16="http://schemas.microsoft.com/office/drawing/2014/main" xmlns="" val="4015523438"/>
                    </a:ext>
                  </a:extLst>
                </a:gridCol>
                <a:gridCol w="651501">
                  <a:extLst>
                    <a:ext uri="{9D8B030D-6E8A-4147-A177-3AD203B41FA5}">
                      <a16:colId xmlns:a16="http://schemas.microsoft.com/office/drawing/2014/main" xmlns="" val="1520090038"/>
                    </a:ext>
                  </a:extLst>
                </a:gridCol>
                <a:gridCol w="652222">
                  <a:extLst>
                    <a:ext uri="{9D8B030D-6E8A-4147-A177-3AD203B41FA5}">
                      <a16:colId xmlns:a16="http://schemas.microsoft.com/office/drawing/2014/main" xmlns="" val="2875820276"/>
                    </a:ext>
                  </a:extLst>
                </a:gridCol>
                <a:gridCol w="652222">
                  <a:extLst>
                    <a:ext uri="{9D8B030D-6E8A-4147-A177-3AD203B41FA5}">
                      <a16:colId xmlns:a16="http://schemas.microsoft.com/office/drawing/2014/main" xmlns="" val="1666860559"/>
                    </a:ext>
                  </a:extLst>
                </a:gridCol>
                <a:gridCol w="652222">
                  <a:extLst>
                    <a:ext uri="{9D8B030D-6E8A-4147-A177-3AD203B41FA5}">
                      <a16:colId xmlns:a16="http://schemas.microsoft.com/office/drawing/2014/main" xmlns="" val="1683584606"/>
                    </a:ext>
                  </a:extLst>
                </a:gridCol>
              </a:tblGrid>
              <a:tr h="157578">
                <a:tc>
                  <a:txBody>
                    <a:bodyPr/>
                    <a:lstStyle/>
                    <a:p>
                      <a:pPr>
                        <a:lnSpc>
                          <a:spcPct val="115000"/>
                        </a:lnSpc>
                        <a:spcAft>
                          <a:spcPts val="1000"/>
                        </a:spcAft>
                      </a:pPr>
                      <a:r>
                        <a:rPr lang="en-NZ" sz="1000" b="1" u="none" strike="noStrike" dirty="0">
                          <a:effectLst/>
                          <a:latin typeface="Calibri" panose="020F0502020204030204" pitchFamily="34" charset="0"/>
                          <a:ea typeface="DengXian"/>
                          <a:cs typeface="Times New Roman" panose="02020603050405020304" pitchFamily="18" charset="0"/>
                        </a:rPr>
                        <a:t>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algn="ctr">
                        <a:lnSpc>
                          <a:spcPct val="115000"/>
                        </a:lnSpc>
                        <a:spcAft>
                          <a:spcPts val="1000"/>
                        </a:spcAft>
                      </a:pPr>
                      <a:r>
                        <a:rPr lang="en-NZ" sz="1000" b="1" u="sng" dirty="0">
                          <a:effectLst/>
                          <a:latin typeface="Calibri" panose="020F0502020204030204" pitchFamily="34" charset="0"/>
                          <a:ea typeface="DengXian"/>
                          <a:cs typeface="Times New Roman" panose="02020603050405020304" pitchFamily="18" charset="0"/>
                        </a:rPr>
                        <a:t>Kontra</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NZ"/>
                    </a:p>
                  </a:txBody>
                  <a:tcPr/>
                </a:tc>
                <a:tc gridSpan="2">
                  <a:txBody>
                    <a:bodyPr/>
                    <a:lstStyle/>
                    <a:p>
                      <a:pPr algn="ctr">
                        <a:lnSpc>
                          <a:spcPct val="115000"/>
                        </a:lnSpc>
                        <a:spcAft>
                          <a:spcPts val="1000"/>
                        </a:spcAft>
                      </a:pPr>
                      <a:r>
                        <a:rPr lang="en-NZ" sz="1000" b="1" u="sng" dirty="0">
                          <a:effectLst/>
                          <a:latin typeface="Calibri" panose="020F0502020204030204" pitchFamily="34" charset="0"/>
                          <a:ea typeface="DengXian"/>
                          <a:cs typeface="Times New Roman" panose="02020603050405020304" pitchFamily="18" charset="0"/>
                        </a:rPr>
                        <a:t>Siempelkamp</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NZ"/>
                    </a:p>
                  </a:txBody>
                  <a:tcPr/>
                </a:tc>
                <a:tc gridSpan="2">
                  <a:txBody>
                    <a:bodyPr/>
                    <a:lstStyle/>
                    <a:p>
                      <a:pPr algn="ctr">
                        <a:lnSpc>
                          <a:spcPct val="115000"/>
                        </a:lnSpc>
                        <a:spcAft>
                          <a:spcPts val="1000"/>
                        </a:spcAft>
                      </a:pPr>
                      <a:r>
                        <a:rPr lang="en-NZ" sz="1000" b="1" u="sng" dirty="0">
                          <a:effectLst/>
                          <a:latin typeface="Calibri" panose="020F0502020204030204" pitchFamily="34" charset="0"/>
                          <a:ea typeface="DengXian"/>
                          <a:cs typeface="Times New Roman" panose="02020603050405020304" pitchFamily="18" charset="0"/>
                        </a:rPr>
                        <a:t>Dieffenbacher</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NZ"/>
                    </a:p>
                  </a:txBody>
                  <a:tcPr/>
                </a:tc>
                <a:tc gridSpan="2">
                  <a:txBody>
                    <a:bodyPr/>
                    <a:lstStyle/>
                    <a:p>
                      <a:pPr algn="ctr">
                        <a:lnSpc>
                          <a:spcPct val="115000"/>
                        </a:lnSpc>
                        <a:spcAft>
                          <a:spcPts val="1000"/>
                        </a:spcAft>
                      </a:pPr>
                      <a:r>
                        <a:rPr lang="en-NZ" sz="1000" b="1" u="sng" dirty="0">
                          <a:effectLst/>
                          <a:latin typeface="Calibri" panose="020F0502020204030204" pitchFamily="34" charset="0"/>
                          <a:ea typeface="DengXian"/>
                          <a:cs typeface="Times New Roman" panose="02020603050405020304" pitchFamily="18" charset="0"/>
                        </a:rPr>
                        <a:t>E.M.G</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NZ"/>
                    </a:p>
                  </a:txBody>
                  <a:tcPr/>
                </a:tc>
                <a:extLst>
                  <a:ext uri="{0D108BD9-81ED-4DB2-BD59-A6C34878D82A}">
                    <a16:rowId xmlns:a16="http://schemas.microsoft.com/office/drawing/2014/main" xmlns="" val="1510185725"/>
                  </a:ext>
                </a:extLst>
              </a:tr>
              <a:tr h="141322">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Core diameter</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2.7 m</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3.3m</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2.3m</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unknown</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2340205162"/>
                  </a:ext>
                </a:extLst>
              </a:tr>
              <a:tr h="442649">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Number of active pockets / wheel</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40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40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45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30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3812624742"/>
                  </a:ext>
                </a:extLst>
              </a:tr>
              <a:tr h="29198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Price</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€ 432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$ 686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€ 648</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$ 994</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€ 616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$944</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€ 800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$1227</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438949"/>
                  </a:ext>
                </a:extLst>
              </a:tr>
              <a:tr h="29198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Installation supervisors</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€ 85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$ 130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€ 143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$ 227</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€ 85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$ 130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€ 85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$ 130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6590760"/>
                  </a:ext>
                </a:extLst>
              </a:tr>
              <a:tr h="442649">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Foundation Engineering Cost</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3968018715"/>
                  </a:ext>
                </a:extLst>
              </a:tr>
              <a:tr h="442649">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Foundation installation – estimate</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$80.2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$80.2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$80.2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$80.2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96067125"/>
                  </a:ext>
                </a:extLst>
              </a:tr>
              <a:tr h="743975">
                <a:tc>
                  <a:txBody>
                    <a:bodyPr/>
                    <a:lstStyle/>
                    <a:p>
                      <a:pPr>
                        <a:lnSpc>
                          <a:spcPct val="115000"/>
                        </a:lnSpc>
                        <a:spcAft>
                          <a:spcPts val="0"/>
                        </a:spcAft>
                      </a:pPr>
                      <a:r>
                        <a:rPr lang="en-NZ" sz="900" dirty="0">
                          <a:effectLst/>
                          <a:latin typeface="Arial Unicode MS" panose="020B0604020202020204" pitchFamily="34" charset="-128"/>
                          <a:ea typeface="DengXian"/>
                          <a:cs typeface="Times New Roman" panose="02020603050405020304" pitchFamily="18" charset="0"/>
                        </a:rPr>
                        <a:t>Mechanical Installation </a:t>
                      </a:r>
                      <a:endParaRPr lang="en-NZ" sz="1000" dirty="0">
                        <a:effectLst/>
                        <a:latin typeface="Calibri" panose="020F0502020204030204" pitchFamily="34" charset="0"/>
                        <a:ea typeface="DengXian"/>
                        <a:cs typeface="Times New Roman" panose="02020603050405020304" pitchFamily="18" charset="0"/>
                      </a:endParaRPr>
                    </a:p>
                    <a:p>
                      <a:pPr>
                        <a:lnSpc>
                          <a:spcPct val="115000"/>
                        </a:lnSpc>
                        <a:spcAft>
                          <a:spcPts val="0"/>
                        </a:spcAft>
                      </a:pPr>
                      <a:r>
                        <a:rPr lang="en-NZ" sz="900" dirty="0">
                          <a:effectLst/>
                          <a:latin typeface="Arial Unicode MS" panose="020B0604020202020204" pitchFamily="34" charset="-128"/>
                          <a:ea typeface="DengXian"/>
                          <a:cs typeface="Times New Roman" panose="02020603050405020304" pitchFamily="18" charset="0"/>
                        </a:rPr>
                        <a:t>1500 man hours + cranes</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4218219014"/>
                  </a:ext>
                </a:extLst>
              </a:tr>
              <a:tr h="74397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Electrical Installation + Electrical safety installation</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$54+$20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$54+$20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$54+$20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$54+$20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3237822561"/>
                  </a:ext>
                </a:extLst>
              </a:tr>
              <a:tr h="74397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Mechanical Safety Equipment and Installation</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2314847250"/>
                  </a:ext>
                </a:extLst>
              </a:tr>
              <a:tr h="29198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New conveyors</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included</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included</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2621077798"/>
                  </a:ext>
                </a:extLst>
              </a:tr>
              <a:tr h="442649">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Freight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€ 34k + $30k = $ 74</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€ 50k / $ 79</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$ 74 (ex-Shanghai wksp)</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$100 includes packaging</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1184078368"/>
                  </a:ext>
                </a:extLst>
              </a:tr>
              <a:tr h="141322">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Roof Fans</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2183941242"/>
                  </a:ext>
                </a:extLst>
              </a:tr>
              <a:tr h="29198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Latest Best Estimate</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$1,421</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$1,848</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$1543</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$1864</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xmlns="" val="332208142"/>
                  </a:ext>
                </a:extLst>
              </a:tr>
            </a:tbl>
          </a:graphicData>
        </a:graphic>
      </p:graphicFrame>
      <p:sp>
        <p:nvSpPr>
          <p:cNvPr id="7" name="Rectangle 1"/>
          <p:cNvSpPr>
            <a:spLocks noChangeArrowheads="1"/>
          </p:cNvSpPr>
          <p:nvPr/>
        </p:nvSpPr>
        <p:spPr bwMode="auto">
          <a:xfrm>
            <a:off x="2125114" y="5848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13" name="Text Placeholder 1"/>
          <p:cNvSpPr>
            <a:spLocks noGrp="1"/>
          </p:cNvSpPr>
          <p:nvPr>
            <p:ph type="body" sz="quarter" idx="10"/>
          </p:nvPr>
        </p:nvSpPr>
        <p:spPr>
          <a:xfrm>
            <a:off x="202161" y="105103"/>
            <a:ext cx="4825288" cy="428734"/>
          </a:xfrm>
        </p:spPr>
        <p:txBody>
          <a:bodyPr/>
          <a:lstStyle/>
          <a:p>
            <a:r>
              <a:rPr lang="en-US" dirty="0" smtClean="0"/>
              <a:t>Question 11 Continued</a:t>
            </a:r>
            <a:endParaRPr lang="en-NZ" dirty="0"/>
          </a:p>
        </p:txBody>
      </p:sp>
    </p:spTree>
    <p:extLst>
      <p:ext uri="{BB962C8B-B14F-4D97-AF65-F5344CB8AC3E}">
        <p14:creationId xmlns:p14="http://schemas.microsoft.com/office/powerpoint/2010/main" val="458360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1BBD59E6F078641A7ABD5D40BC7359A" ma:contentTypeVersion="6" ma:contentTypeDescription="新しいドキュメントを作成します。" ma:contentTypeScope="" ma:versionID="ecb28149d0148aa1bcc8134fcdd872c7">
  <xsd:schema xmlns:xsd="http://www.w3.org/2001/XMLSchema" xmlns:xs="http://www.w3.org/2001/XMLSchema" xmlns:p="http://schemas.microsoft.com/office/2006/metadata/properties" xmlns:ns2="bd078f08-9300-4290-9869-c5dd8332d886" xmlns:ns3="f0ced45e-6d31-4a2a-ac37-fad939ce8c05" targetNamespace="http://schemas.microsoft.com/office/2006/metadata/properties" ma:root="true" ma:fieldsID="4ca7eb1427c89b7df95b06ae821dddf0" ns2:_="" ns3:_="">
    <xsd:import namespace="bd078f08-9300-4290-9869-c5dd8332d886"/>
    <xsd:import namespace="f0ced45e-6d31-4a2a-ac37-fad939ce8c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78f08-9300-4290-9869-c5dd8332d886"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ed45e-6d31-4a2a-ac37-fad939ce8c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B37B53-C3FD-449C-B454-B606300C9AA4}">
  <ds:schemaRefs>
    <ds:schemaRef ds:uri="bd078f08-9300-4290-9869-c5dd8332d886"/>
    <ds:schemaRef ds:uri="http://purl.org/dc/elements/1.1/"/>
    <ds:schemaRef ds:uri="http://purl.org/dc/dcmitype/"/>
    <ds:schemaRef ds:uri="http://schemas.microsoft.com/office/infopath/2007/PartnerControls"/>
    <ds:schemaRef ds:uri="f0ced45e-6d31-4a2a-ac37-fad939ce8c05"/>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D68D435-B05D-47B2-A727-94B055BB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78f08-9300-4290-9869-c5dd8332d886"/>
    <ds:schemaRef ds:uri="f0ced45e-6d31-4a2a-ac37-fad939ce8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9838D0-3976-45B0-BB3E-151402FC86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6677</TotalTime>
  <Words>2000</Words>
  <Application>Microsoft Macintosh PowerPoint</Application>
  <PresentationFormat>On-screen Show (4:3)</PresentationFormat>
  <Paragraphs>347</Paragraphs>
  <Slides>14</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Arial</vt:lpstr>
      <vt:lpstr>Arial Unicode MS</vt:lpstr>
      <vt:lpstr>Calibri</vt:lpstr>
      <vt:lpstr>Calibri Light</vt:lpstr>
      <vt:lpstr>DengXian</vt:lpstr>
      <vt:lpstr>DengXian Light</vt:lpstr>
      <vt:lpstr>ＭＳ Ｐゴシック</vt:lpstr>
      <vt:lpstr>Times New Roman</vt:lpstr>
      <vt:lpstr>나눔고딕</vt:lpstr>
      <vt:lpstr>Office ​​テーマ</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株式会社ＤＮＰメディアクリエイト</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DSL BRM ppt</dc:title>
  <dc:creator>DSL BA;Justin Lee(ジャスティン)</dc:creator>
  <cp:lastModifiedBy>Microsoft Office User</cp:lastModifiedBy>
  <cp:revision>426</cp:revision>
  <cp:lastPrinted>2019-02-12T21:13:45Z</cp:lastPrinted>
  <dcterms:created xsi:type="dcterms:W3CDTF">2016-03-31T07:37:35Z</dcterms:created>
  <dcterms:modified xsi:type="dcterms:W3CDTF">2019-03-18T19:08:13Z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0x01010051BBD59E6F078641A7ABD5D40BC7359A</vt:lpwstr>
  </property>
</Properties>
</file>